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94" r:id="rId2"/>
    <p:sldMasterId id="2147483981" r:id="rId3"/>
  </p:sldMasterIdLst>
  <p:notesMasterIdLst>
    <p:notesMasterId r:id="rId30"/>
  </p:notesMasterIdLst>
  <p:handoutMasterIdLst>
    <p:handoutMasterId r:id="rId31"/>
  </p:handoutMasterIdLst>
  <p:sldIdLst>
    <p:sldId id="331" r:id="rId4"/>
    <p:sldId id="421" r:id="rId5"/>
    <p:sldId id="422" r:id="rId6"/>
    <p:sldId id="423" r:id="rId7"/>
    <p:sldId id="424" r:id="rId8"/>
    <p:sldId id="425" r:id="rId9"/>
    <p:sldId id="427" r:id="rId10"/>
    <p:sldId id="433" r:id="rId11"/>
    <p:sldId id="435" r:id="rId12"/>
    <p:sldId id="428" r:id="rId13"/>
    <p:sldId id="429" r:id="rId14"/>
    <p:sldId id="441" r:id="rId15"/>
    <p:sldId id="410" r:id="rId16"/>
    <p:sldId id="415" r:id="rId17"/>
    <p:sldId id="416" r:id="rId18"/>
    <p:sldId id="406" r:id="rId19"/>
    <p:sldId id="419" r:id="rId20"/>
    <p:sldId id="440" r:id="rId21"/>
    <p:sldId id="437" r:id="rId22"/>
    <p:sldId id="438" r:id="rId23"/>
    <p:sldId id="439" r:id="rId24"/>
    <p:sldId id="432" r:id="rId25"/>
    <p:sldId id="434" r:id="rId26"/>
    <p:sldId id="436" r:id="rId27"/>
    <p:sldId id="430" r:id="rId28"/>
    <p:sldId id="344" r:id="rId29"/>
  </p:sldIdLst>
  <p:sldSz cx="9144000" cy="6858000" type="screen4x3"/>
  <p:notesSz cx="6411913" cy="926306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421"/>
            <p14:sldId id="422"/>
            <p14:sldId id="423"/>
            <p14:sldId id="424"/>
            <p14:sldId id="425"/>
            <p14:sldId id="427"/>
            <p14:sldId id="433"/>
            <p14:sldId id="435"/>
            <p14:sldId id="428"/>
            <p14:sldId id="429"/>
            <p14:sldId id="441"/>
            <p14:sldId id="410"/>
            <p14:sldId id="415"/>
            <p14:sldId id="416"/>
            <p14:sldId id="406"/>
            <p14:sldId id="419"/>
            <p14:sldId id="440"/>
            <p14:sldId id="437"/>
            <p14:sldId id="438"/>
            <p14:sldId id="439"/>
            <p14:sldId id="432"/>
            <p14:sldId id="434"/>
            <p14:sldId id="436"/>
            <p14:sldId id="43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8" userDrawn="1">
          <p15:clr>
            <a:srgbClr val="A4A3A4"/>
          </p15:clr>
        </p15:guide>
        <p15:guide id="2" pos="20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BCC"/>
    <a:srgbClr val="DFAAAA"/>
    <a:srgbClr val="EFD9DA"/>
    <a:srgbClr val="C50006"/>
    <a:srgbClr val="CC0000"/>
    <a:srgbClr val="E6B7B9"/>
    <a:srgbClr val="3A0001"/>
    <a:srgbClr val="A50021"/>
    <a:srgbClr val="01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1937" autoAdjust="0"/>
  </p:normalViewPr>
  <p:slideViewPr>
    <p:cSldViewPr snapToObjects="1">
      <p:cViewPr varScale="1">
        <p:scale>
          <a:sx n="89" d="100"/>
          <a:sy n="89" d="100"/>
        </p:scale>
        <p:origin x="1272" y="8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2918"/>
        <p:guide pos="20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798BA-A781-4B08-B0FA-CF0DF34864AA}" type="doc">
      <dgm:prSet loTypeId="urn:microsoft.com/office/officeart/2005/8/layout/radial6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DD37A96A-6457-4BB5-8C7A-360B66C72CA1}">
      <dgm:prSet phldrT="[Text]"/>
      <dgm:spPr>
        <a:solidFill>
          <a:srgbClr val="C50006"/>
        </a:solidFill>
      </dgm:spPr>
      <dgm:t>
        <a:bodyPr/>
        <a:lstStyle/>
        <a:p>
          <a:r>
            <a:rPr lang="en-GB" dirty="0" smtClean="0"/>
            <a:t>LFUV</a:t>
          </a:r>
          <a:endParaRPr lang="en-GB" dirty="0"/>
        </a:p>
      </dgm:t>
    </dgm:pt>
    <dgm:pt modelId="{4802FB69-5B49-4B97-BB38-BCD28F580603}" type="parTrans" cxnId="{CF22B7DB-DB74-47CE-9AE9-84E5EF43DAC3}">
      <dgm:prSet/>
      <dgm:spPr/>
      <dgm:t>
        <a:bodyPr/>
        <a:lstStyle/>
        <a:p>
          <a:endParaRPr lang="en-GB"/>
        </a:p>
      </dgm:t>
    </dgm:pt>
    <dgm:pt modelId="{C0F0B394-E4D1-4970-9F24-63F0FFDCA97B}" type="sibTrans" cxnId="{CF22B7DB-DB74-47CE-9AE9-84E5EF43DAC3}">
      <dgm:prSet/>
      <dgm:spPr/>
      <dgm:t>
        <a:bodyPr/>
        <a:lstStyle/>
        <a:p>
          <a:endParaRPr lang="en-GB"/>
        </a:p>
      </dgm:t>
    </dgm:pt>
    <dgm:pt modelId="{0E9254B0-6100-4617-B382-BB2CF8E7F84B}">
      <dgm:prSet phldrT="[Text]"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US" sz="1800" dirty="0" smtClean="0">
              <a:solidFill>
                <a:srgbClr val="C50006"/>
              </a:solidFill>
            </a:rPr>
            <a:t>Electron channels: </a:t>
          </a:r>
          <a:br>
            <a:rPr lang="en-US" sz="1800" dirty="0" smtClean="0">
              <a:solidFill>
                <a:srgbClr val="C50006"/>
              </a:solidFill>
            </a:rPr>
          </a:br>
          <a:r>
            <a:rPr lang="en-US" sz="1800" dirty="0" smtClean="0">
              <a:solidFill>
                <a:srgbClr val="C50006"/>
              </a:solidFill>
            </a:rPr>
            <a:t>SM like</a:t>
          </a:r>
          <a:endParaRPr lang="en-GB" sz="1800" dirty="0">
            <a:solidFill>
              <a:srgbClr val="C50006"/>
            </a:solidFill>
          </a:endParaRPr>
        </a:p>
      </dgm:t>
    </dgm:pt>
    <dgm:pt modelId="{4FDCB0FA-0B29-45D4-B519-5B855EB28501}" type="parTrans" cxnId="{6AD14C11-932F-4A6F-8C52-E12D20546415}">
      <dgm:prSet/>
      <dgm:spPr/>
      <dgm:t>
        <a:bodyPr/>
        <a:lstStyle/>
        <a:p>
          <a:endParaRPr lang="en-GB"/>
        </a:p>
      </dgm:t>
    </dgm:pt>
    <dgm:pt modelId="{6D64884B-6696-4F28-B8D5-44E24E377605}" type="sibTrans" cxnId="{6AD14C11-932F-4A6F-8C52-E12D20546415}">
      <dgm:prSet/>
      <dgm:spPr/>
      <dgm:t>
        <a:bodyPr/>
        <a:lstStyle/>
        <a:p>
          <a:endParaRPr lang="en-GB"/>
        </a:p>
      </dgm:t>
    </dgm:pt>
    <dgm:pt modelId="{8C78772F-3746-4052-9A23-DA3B70CC1BFE}">
      <dgm:prSet phldrT="[Text]"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GB" sz="2200" dirty="0" err="1" smtClean="0">
              <a:solidFill>
                <a:srgbClr val="C50006"/>
              </a:solidFill>
            </a:rPr>
            <a:t>b</a:t>
          </a:r>
          <a:r>
            <a:rPr lang="en-GB" sz="2200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GB" sz="2200" dirty="0" err="1" smtClean="0">
              <a:solidFill>
                <a:srgbClr val="C50006"/>
              </a:solidFill>
            </a:rPr>
            <a:t>s</a:t>
          </a:r>
          <a:r>
            <a:rPr lang="en-GB" sz="2200" dirty="0" smtClean="0">
              <a:solidFill>
                <a:srgbClr val="C50006"/>
              </a:solidFill>
            </a:rPr>
            <a:t>µµ</a:t>
          </a:r>
          <a:br>
            <a:rPr lang="en-GB" sz="2200" dirty="0" smtClean="0">
              <a:solidFill>
                <a:srgbClr val="C50006"/>
              </a:solidFill>
            </a:rPr>
          </a:br>
          <a:r>
            <a:rPr lang="en-GB" sz="2200" dirty="0" smtClean="0">
              <a:solidFill>
                <a:srgbClr val="C50006"/>
              </a:solidFill>
            </a:rPr>
            <a:t>5-6</a:t>
          </a:r>
          <a:r>
            <a:rPr lang="el-GR" sz="2200" dirty="0" smtClean="0">
              <a:solidFill>
                <a:srgbClr val="C50006"/>
              </a:solidFill>
            </a:rPr>
            <a:t>σ</a:t>
          </a:r>
          <a:endParaRPr lang="en-GB" sz="2200" dirty="0">
            <a:solidFill>
              <a:srgbClr val="C50006"/>
            </a:solidFill>
          </a:endParaRPr>
        </a:p>
      </dgm:t>
    </dgm:pt>
    <dgm:pt modelId="{4399D5F4-9896-40BE-AA23-78B081BEF3E4}" type="parTrans" cxnId="{A1CF1DCB-01C9-440C-80B1-D38CF7E398C7}">
      <dgm:prSet/>
      <dgm:spPr/>
      <dgm:t>
        <a:bodyPr/>
        <a:lstStyle/>
        <a:p>
          <a:endParaRPr lang="en-GB"/>
        </a:p>
      </dgm:t>
    </dgm:pt>
    <dgm:pt modelId="{4F4F6B1D-97CD-48DF-AD81-F23A7C347BF7}" type="sibTrans" cxnId="{A1CF1DCB-01C9-440C-80B1-D38CF7E398C7}">
      <dgm:prSet/>
      <dgm:spPr/>
      <dgm:t>
        <a:bodyPr/>
        <a:lstStyle/>
        <a:p>
          <a:endParaRPr lang="en-GB"/>
        </a:p>
      </dgm:t>
    </dgm:pt>
    <dgm:pt modelId="{FD84A2EA-898A-4FA2-9195-96F9FCBBED3B}">
      <dgm:prSet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de-CH" sz="2200" spc="30" dirty="0" smtClean="0">
              <a:solidFill>
                <a:srgbClr val="C00000"/>
              </a:solidFill>
              <a:latin typeface="+mn-lt"/>
              <a:cs typeface="Franklin Gothic Book"/>
            </a:rPr>
            <a:t>R(D</a:t>
          </a:r>
          <a:r>
            <a:rPr lang="de-CH" sz="2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(</a:t>
          </a:r>
          <a:r>
            <a:rPr lang="de-CH" sz="2200" spc="30" dirty="0" smtClean="0">
              <a:solidFill>
                <a:srgbClr val="C00000"/>
              </a:solidFill>
              <a:latin typeface="+mn-lt"/>
              <a:cs typeface="Franklin Gothic Book"/>
            </a:rPr>
            <a:t>*</a:t>
          </a:r>
          <a:r>
            <a:rPr lang="de-CH" sz="2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r>
            <a:rPr lang="de-CH" sz="2200" spc="3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</a:p>
        <a:p>
          <a:r>
            <a:rPr lang="de-CH" sz="2200" spc="30" dirty="0" smtClean="0">
              <a:solidFill>
                <a:srgbClr val="C00000"/>
              </a:solidFill>
              <a:latin typeface="+mn-lt"/>
              <a:cs typeface="Franklin Gothic Book"/>
            </a:rPr>
            <a:t>4</a:t>
          </a:r>
          <a:r>
            <a:rPr lang="el-GR" sz="2200" spc="30" dirty="0" smtClean="0">
              <a:solidFill>
                <a:srgbClr val="C00000"/>
              </a:solidFill>
              <a:latin typeface="+mn-lt"/>
              <a:cs typeface="Franklin Gothic Book"/>
            </a:rPr>
            <a:t>σ</a:t>
          </a:r>
          <a:endParaRPr lang="en-GB" sz="2200" dirty="0" smtClean="0">
            <a:solidFill>
              <a:srgbClr val="C50006"/>
            </a:solidFill>
          </a:endParaRPr>
        </a:p>
      </dgm:t>
    </dgm:pt>
    <dgm:pt modelId="{5F10B64C-5814-42E6-980E-F6AF920FFAEC}" type="parTrans" cxnId="{14577653-551A-453D-858F-5529F7919C24}">
      <dgm:prSet/>
      <dgm:spPr/>
      <dgm:t>
        <a:bodyPr/>
        <a:lstStyle/>
        <a:p>
          <a:endParaRPr lang="en-GB"/>
        </a:p>
      </dgm:t>
    </dgm:pt>
    <dgm:pt modelId="{778428FB-5BD0-4F0D-B4CF-DA06BE4CF3F1}" type="sibTrans" cxnId="{14577653-551A-453D-858F-5529F7919C24}">
      <dgm:prSet/>
      <dgm:spPr/>
      <dgm:t>
        <a:bodyPr/>
        <a:lstStyle/>
        <a:p>
          <a:endParaRPr lang="en-GB"/>
        </a:p>
      </dgm:t>
    </dgm:pt>
    <dgm:pt modelId="{449592FB-BD2B-4EFC-BAC4-F0075DB17E86}">
      <dgm:prSet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US" sz="2200" dirty="0" err="1" smtClean="0">
              <a:solidFill>
                <a:srgbClr val="C50006"/>
              </a:solidFill>
            </a:rPr>
            <a:t>h</a:t>
          </a:r>
          <a:r>
            <a:rPr lang="en-US" sz="2200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US" sz="2200" dirty="0" err="1" smtClean="0">
              <a:solidFill>
                <a:srgbClr val="C50006"/>
              </a:solidFill>
            </a:rPr>
            <a:t>τ</a:t>
          </a:r>
          <a:r>
            <a:rPr lang="en-US" sz="2200" dirty="0" smtClean="0">
              <a:solidFill>
                <a:srgbClr val="C50006"/>
              </a:solidFill>
            </a:rPr>
            <a:t>µ</a:t>
          </a:r>
          <a:br>
            <a:rPr lang="en-US" sz="2200" dirty="0" smtClean="0">
              <a:solidFill>
                <a:srgbClr val="C50006"/>
              </a:solidFill>
            </a:rPr>
          </a:br>
          <a:r>
            <a:rPr lang="en-US" sz="2200" dirty="0" smtClean="0">
              <a:solidFill>
                <a:srgbClr val="C50006"/>
              </a:solidFill>
            </a:rPr>
            <a:t>2σ</a:t>
          </a:r>
        </a:p>
      </dgm:t>
    </dgm:pt>
    <dgm:pt modelId="{6719B31A-0C43-40AD-B48C-A82824C73E69}" type="parTrans" cxnId="{99E2EBA0-BCF1-43F7-9B33-850D75F32B3E}">
      <dgm:prSet/>
      <dgm:spPr/>
      <dgm:t>
        <a:bodyPr/>
        <a:lstStyle/>
        <a:p>
          <a:endParaRPr lang="en-GB"/>
        </a:p>
      </dgm:t>
    </dgm:pt>
    <dgm:pt modelId="{1100A66A-9A85-4CF2-B2AC-53D2BCC9957D}" type="sibTrans" cxnId="{99E2EBA0-BCF1-43F7-9B33-850D75F32B3E}">
      <dgm:prSet/>
      <dgm:spPr/>
      <dgm:t>
        <a:bodyPr/>
        <a:lstStyle/>
        <a:p>
          <a:endParaRPr lang="en-GB"/>
        </a:p>
      </dgm:t>
    </dgm:pt>
    <dgm:pt modelId="{6AEEC70C-9744-4E13-BDDA-7F5C8AF02424}">
      <dgm:prSet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US" sz="2200" dirty="0" smtClean="0">
              <a:solidFill>
                <a:srgbClr val="C50006"/>
              </a:solidFill>
            </a:rPr>
            <a:t>a</a:t>
          </a:r>
          <a:r>
            <a:rPr lang="en-US" sz="2200" baseline="-25000" dirty="0" smtClean="0">
              <a:solidFill>
                <a:srgbClr val="C50006"/>
              </a:solidFill>
            </a:rPr>
            <a:t>µ</a:t>
          </a:r>
          <a:br>
            <a:rPr lang="en-US" sz="2200" baseline="-25000" dirty="0" smtClean="0">
              <a:solidFill>
                <a:srgbClr val="C50006"/>
              </a:solidFill>
            </a:rPr>
          </a:br>
          <a:r>
            <a:rPr lang="en-US" sz="2200" dirty="0" smtClean="0">
              <a:solidFill>
                <a:srgbClr val="C50006"/>
              </a:solidFill>
            </a:rPr>
            <a:t>3σ</a:t>
          </a:r>
        </a:p>
      </dgm:t>
    </dgm:pt>
    <dgm:pt modelId="{8A70C3DC-161E-4846-B38B-25699E70F156}" type="parTrans" cxnId="{6A93FD6A-99E8-4F4B-BF36-B25DC4EE0CB0}">
      <dgm:prSet/>
      <dgm:spPr/>
      <dgm:t>
        <a:bodyPr/>
        <a:lstStyle/>
        <a:p>
          <a:endParaRPr lang="en-GB"/>
        </a:p>
      </dgm:t>
    </dgm:pt>
    <dgm:pt modelId="{1262791A-CDE9-45BC-A7B6-3B888C28538D}" type="sibTrans" cxnId="{6A93FD6A-99E8-4F4B-BF36-B25DC4EE0CB0}">
      <dgm:prSet/>
      <dgm:spPr/>
      <dgm:t>
        <a:bodyPr/>
        <a:lstStyle/>
        <a:p>
          <a:endParaRPr lang="en-GB"/>
        </a:p>
      </dgm:t>
    </dgm:pt>
    <dgm:pt modelId="{71DA1994-301B-42FE-8CF7-86250368CF75}">
      <dgm:prSet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US" sz="2200" dirty="0" smtClean="0">
              <a:solidFill>
                <a:srgbClr val="C50006"/>
              </a:solidFill>
            </a:rPr>
            <a:t>τ</a:t>
          </a:r>
          <a:r>
            <a:rPr lang="en-US" sz="2200" dirty="0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US" sz="2200" dirty="0" smtClean="0">
              <a:solidFill>
                <a:srgbClr val="C50006"/>
              </a:solidFill>
            </a:rPr>
            <a:t>µ</a:t>
          </a:r>
          <a:r>
            <a:rPr lang="en-US" sz="2200" dirty="0" err="1" smtClean="0">
              <a:solidFill>
                <a:srgbClr val="C50006"/>
              </a:solidFill>
            </a:rPr>
            <a:t>νν</a:t>
          </a:r>
          <a:r>
            <a:rPr lang="en-US" sz="2200" dirty="0" smtClean="0">
              <a:solidFill>
                <a:srgbClr val="C50006"/>
              </a:solidFill>
            </a:rPr>
            <a:t/>
          </a:r>
          <a:br>
            <a:rPr lang="en-US" sz="2200" dirty="0" smtClean="0">
              <a:solidFill>
                <a:srgbClr val="C50006"/>
              </a:solidFill>
            </a:rPr>
          </a:br>
          <a:r>
            <a:rPr lang="en-US" sz="2200" dirty="0" smtClean="0">
              <a:solidFill>
                <a:srgbClr val="C50006"/>
              </a:solidFill>
            </a:rPr>
            <a:t>2σ</a:t>
          </a:r>
        </a:p>
      </dgm:t>
    </dgm:pt>
    <dgm:pt modelId="{3D669D79-19B9-45B6-BDF5-78887393CF46}" type="parTrans" cxnId="{173F6162-3FFC-4FF7-8F47-A87BEEAC1406}">
      <dgm:prSet/>
      <dgm:spPr/>
      <dgm:t>
        <a:bodyPr/>
        <a:lstStyle/>
        <a:p>
          <a:endParaRPr lang="en-GB"/>
        </a:p>
      </dgm:t>
    </dgm:pt>
    <dgm:pt modelId="{EEFDF05F-D75D-44AF-803A-6A38702C60AE}" type="sibTrans" cxnId="{173F6162-3FFC-4FF7-8F47-A87BEEAC1406}">
      <dgm:prSet/>
      <dgm:spPr/>
      <dgm:t>
        <a:bodyPr/>
        <a:lstStyle/>
        <a:p>
          <a:endParaRPr lang="en-GB"/>
        </a:p>
      </dgm:t>
    </dgm:pt>
    <dgm:pt modelId="{BFD575AF-FB14-4235-84BA-05F2C1985DF9}" type="pres">
      <dgm:prSet presAssocID="{287798BA-A781-4B08-B0FA-CF0DF34864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0C8EFE-C457-4567-A91F-D024C2D6032F}" type="pres">
      <dgm:prSet presAssocID="{DD37A96A-6457-4BB5-8C7A-360B66C72CA1}" presName="centerShape" presStyleLbl="node0" presStyleIdx="0" presStyleCnt="1" custScaleX="132569" custScaleY="132569"/>
      <dgm:spPr/>
      <dgm:t>
        <a:bodyPr/>
        <a:lstStyle/>
        <a:p>
          <a:endParaRPr lang="en-GB"/>
        </a:p>
      </dgm:t>
    </dgm:pt>
    <dgm:pt modelId="{AF28169A-6188-4EEC-86DE-5863EDF89519}" type="pres">
      <dgm:prSet presAssocID="{0E9254B0-6100-4617-B382-BB2CF8E7F8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20CEA-4ECA-4724-9B6E-BA3182F21BB4}" type="pres">
      <dgm:prSet presAssocID="{0E9254B0-6100-4617-B382-BB2CF8E7F84B}" presName="dummy" presStyleCnt="0"/>
      <dgm:spPr/>
    </dgm:pt>
    <dgm:pt modelId="{170D3709-1A64-4F1D-87BB-D3E6C2ABA8EC}" type="pres">
      <dgm:prSet presAssocID="{6D64884B-6696-4F28-B8D5-44E24E37760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47DD3E21-3801-4673-8B64-5EB7D914459C}" type="pres">
      <dgm:prSet presAssocID="{8C78772F-3746-4052-9A23-DA3B70CC1B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89062-7174-4E23-B538-51F69B3150F4}" type="pres">
      <dgm:prSet presAssocID="{8C78772F-3746-4052-9A23-DA3B70CC1BFE}" presName="dummy" presStyleCnt="0"/>
      <dgm:spPr/>
    </dgm:pt>
    <dgm:pt modelId="{659D5711-B159-417C-BC49-6019508273D2}" type="pres">
      <dgm:prSet presAssocID="{4F4F6B1D-97CD-48DF-AD81-F23A7C347BF7}" presName="sibTrans" presStyleLbl="sibTrans2D1" presStyleIdx="1" presStyleCnt="6"/>
      <dgm:spPr/>
      <dgm:t>
        <a:bodyPr/>
        <a:lstStyle/>
        <a:p>
          <a:endParaRPr lang="en-GB"/>
        </a:p>
      </dgm:t>
    </dgm:pt>
    <dgm:pt modelId="{5D756565-4F76-486C-B450-B26246CB4320}" type="pres">
      <dgm:prSet presAssocID="{FD84A2EA-898A-4FA2-9195-96F9FCBBED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A914EE-CA23-42FF-8E98-E8830386C6CE}" type="pres">
      <dgm:prSet presAssocID="{FD84A2EA-898A-4FA2-9195-96F9FCBBED3B}" presName="dummy" presStyleCnt="0"/>
      <dgm:spPr/>
    </dgm:pt>
    <dgm:pt modelId="{1C8ACD8F-F0CD-4435-BBEE-E2E13B8A9ACA}" type="pres">
      <dgm:prSet presAssocID="{778428FB-5BD0-4F0D-B4CF-DA06BE4CF3F1}" presName="sibTrans" presStyleLbl="sibTrans2D1" presStyleIdx="2" presStyleCnt="6"/>
      <dgm:spPr/>
      <dgm:t>
        <a:bodyPr/>
        <a:lstStyle/>
        <a:p>
          <a:endParaRPr lang="en-GB"/>
        </a:p>
      </dgm:t>
    </dgm:pt>
    <dgm:pt modelId="{AC89CAFA-B621-40BF-B01E-13361355FB19}" type="pres">
      <dgm:prSet presAssocID="{449592FB-BD2B-4EFC-BAC4-F0075DB17E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28E3B1-1C04-43AD-99AB-5B255E6469C6}" type="pres">
      <dgm:prSet presAssocID="{449592FB-BD2B-4EFC-BAC4-F0075DB17E86}" presName="dummy" presStyleCnt="0"/>
      <dgm:spPr/>
    </dgm:pt>
    <dgm:pt modelId="{77BEE008-AAD7-431B-B47A-6C96EE5EE44F}" type="pres">
      <dgm:prSet presAssocID="{1100A66A-9A85-4CF2-B2AC-53D2BCC9957D}" presName="sibTrans" presStyleLbl="sibTrans2D1" presStyleIdx="3" presStyleCnt="6"/>
      <dgm:spPr/>
      <dgm:t>
        <a:bodyPr/>
        <a:lstStyle/>
        <a:p>
          <a:endParaRPr lang="en-GB"/>
        </a:p>
      </dgm:t>
    </dgm:pt>
    <dgm:pt modelId="{524EE858-B133-4F2F-8D6A-9CB6AB26021F}" type="pres">
      <dgm:prSet presAssocID="{6AEEC70C-9744-4E13-BDDA-7F5C8AF024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6D52E-D2FA-488D-8B86-F517EB2CD6AC}" type="pres">
      <dgm:prSet presAssocID="{6AEEC70C-9744-4E13-BDDA-7F5C8AF02424}" presName="dummy" presStyleCnt="0"/>
      <dgm:spPr/>
    </dgm:pt>
    <dgm:pt modelId="{6F725BA2-D3DE-446D-B382-B5AA3CDB2B18}" type="pres">
      <dgm:prSet presAssocID="{1262791A-CDE9-45BC-A7B6-3B888C28538D}" presName="sibTrans" presStyleLbl="sibTrans2D1" presStyleIdx="4" presStyleCnt="6"/>
      <dgm:spPr/>
      <dgm:t>
        <a:bodyPr/>
        <a:lstStyle/>
        <a:p>
          <a:endParaRPr lang="en-GB"/>
        </a:p>
      </dgm:t>
    </dgm:pt>
    <dgm:pt modelId="{968B6F6F-4F0F-4BD8-9F90-C12902A3D22A}" type="pres">
      <dgm:prSet presAssocID="{71DA1994-301B-42FE-8CF7-86250368CF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005B66-8228-4952-B56A-9DBE797F86AD}" type="pres">
      <dgm:prSet presAssocID="{71DA1994-301B-42FE-8CF7-86250368CF75}" presName="dummy" presStyleCnt="0"/>
      <dgm:spPr/>
    </dgm:pt>
    <dgm:pt modelId="{3BDD51A4-208D-4D1E-A17F-647C20E688BB}" type="pres">
      <dgm:prSet presAssocID="{EEFDF05F-D75D-44AF-803A-6A38702C60AE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A4EC40C6-544E-411B-843B-F26C16976DAD}" type="presOf" srcId="{DD37A96A-6457-4BB5-8C7A-360B66C72CA1}" destId="{350C8EFE-C457-4567-A91F-D024C2D6032F}" srcOrd="0" destOrd="0" presId="urn:microsoft.com/office/officeart/2005/8/layout/radial6"/>
    <dgm:cxn modelId="{47D0A571-94D8-401E-BAFE-DCD86510EE1E}" type="presOf" srcId="{8C78772F-3746-4052-9A23-DA3B70CC1BFE}" destId="{47DD3E21-3801-4673-8B64-5EB7D914459C}" srcOrd="0" destOrd="0" presId="urn:microsoft.com/office/officeart/2005/8/layout/radial6"/>
    <dgm:cxn modelId="{CA14F63B-A257-4794-B48A-39B7D75A2DD7}" type="presOf" srcId="{6AEEC70C-9744-4E13-BDDA-7F5C8AF02424}" destId="{524EE858-B133-4F2F-8D6A-9CB6AB26021F}" srcOrd="0" destOrd="0" presId="urn:microsoft.com/office/officeart/2005/8/layout/radial6"/>
    <dgm:cxn modelId="{9A57EA9D-7A59-4A24-9106-9BB125C7E851}" type="presOf" srcId="{1262791A-CDE9-45BC-A7B6-3B888C28538D}" destId="{6F725BA2-D3DE-446D-B382-B5AA3CDB2B18}" srcOrd="0" destOrd="0" presId="urn:microsoft.com/office/officeart/2005/8/layout/radial6"/>
    <dgm:cxn modelId="{CF22B7DB-DB74-47CE-9AE9-84E5EF43DAC3}" srcId="{287798BA-A781-4B08-B0FA-CF0DF34864AA}" destId="{DD37A96A-6457-4BB5-8C7A-360B66C72CA1}" srcOrd="0" destOrd="0" parTransId="{4802FB69-5B49-4B97-BB38-BCD28F580603}" sibTransId="{C0F0B394-E4D1-4970-9F24-63F0FFDCA97B}"/>
    <dgm:cxn modelId="{2F223998-9EAB-4F6E-91FF-2B1FDA658A37}" type="presOf" srcId="{449592FB-BD2B-4EFC-BAC4-F0075DB17E86}" destId="{AC89CAFA-B621-40BF-B01E-13361355FB19}" srcOrd="0" destOrd="0" presId="urn:microsoft.com/office/officeart/2005/8/layout/radial6"/>
    <dgm:cxn modelId="{99E2EBA0-BCF1-43F7-9B33-850D75F32B3E}" srcId="{DD37A96A-6457-4BB5-8C7A-360B66C72CA1}" destId="{449592FB-BD2B-4EFC-BAC4-F0075DB17E86}" srcOrd="3" destOrd="0" parTransId="{6719B31A-0C43-40AD-B48C-A82824C73E69}" sibTransId="{1100A66A-9A85-4CF2-B2AC-53D2BCC9957D}"/>
    <dgm:cxn modelId="{173F6162-3FFC-4FF7-8F47-A87BEEAC1406}" srcId="{DD37A96A-6457-4BB5-8C7A-360B66C72CA1}" destId="{71DA1994-301B-42FE-8CF7-86250368CF75}" srcOrd="5" destOrd="0" parTransId="{3D669D79-19B9-45B6-BDF5-78887393CF46}" sibTransId="{EEFDF05F-D75D-44AF-803A-6A38702C60AE}"/>
    <dgm:cxn modelId="{14E82184-10CD-4451-8615-DA816650386A}" type="presOf" srcId="{EEFDF05F-D75D-44AF-803A-6A38702C60AE}" destId="{3BDD51A4-208D-4D1E-A17F-647C20E688BB}" srcOrd="0" destOrd="0" presId="urn:microsoft.com/office/officeart/2005/8/layout/radial6"/>
    <dgm:cxn modelId="{A2F9FE0B-A3BE-48BF-A890-E3F20E56D61D}" type="presOf" srcId="{287798BA-A781-4B08-B0FA-CF0DF34864AA}" destId="{BFD575AF-FB14-4235-84BA-05F2C1985DF9}" srcOrd="0" destOrd="0" presId="urn:microsoft.com/office/officeart/2005/8/layout/radial6"/>
    <dgm:cxn modelId="{E62F6BA7-EF3D-406D-8BAF-BC407DBC4BB0}" type="presOf" srcId="{1100A66A-9A85-4CF2-B2AC-53D2BCC9957D}" destId="{77BEE008-AAD7-431B-B47A-6C96EE5EE44F}" srcOrd="0" destOrd="0" presId="urn:microsoft.com/office/officeart/2005/8/layout/radial6"/>
    <dgm:cxn modelId="{6E8141D7-07BE-42F3-940B-2F81084961D4}" type="presOf" srcId="{6D64884B-6696-4F28-B8D5-44E24E377605}" destId="{170D3709-1A64-4F1D-87BB-D3E6C2ABA8EC}" srcOrd="0" destOrd="0" presId="urn:microsoft.com/office/officeart/2005/8/layout/radial6"/>
    <dgm:cxn modelId="{49623742-54C3-4616-827C-4BA0CB46E633}" type="presOf" srcId="{778428FB-5BD0-4F0D-B4CF-DA06BE4CF3F1}" destId="{1C8ACD8F-F0CD-4435-BBEE-E2E13B8A9ACA}" srcOrd="0" destOrd="0" presId="urn:microsoft.com/office/officeart/2005/8/layout/radial6"/>
    <dgm:cxn modelId="{F7C4F472-275B-4965-B6D2-C8BF1D2C37CA}" type="presOf" srcId="{71DA1994-301B-42FE-8CF7-86250368CF75}" destId="{968B6F6F-4F0F-4BD8-9F90-C12902A3D22A}" srcOrd="0" destOrd="0" presId="urn:microsoft.com/office/officeart/2005/8/layout/radial6"/>
    <dgm:cxn modelId="{6AD14C11-932F-4A6F-8C52-E12D20546415}" srcId="{DD37A96A-6457-4BB5-8C7A-360B66C72CA1}" destId="{0E9254B0-6100-4617-B382-BB2CF8E7F84B}" srcOrd="0" destOrd="0" parTransId="{4FDCB0FA-0B29-45D4-B519-5B855EB28501}" sibTransId="{6D64884B-6696-4F28-B8D5-44E24E377605}"/>
    <dgm:cxn modelId="{6A93FD6A-99E8-4F4B-BF36-B25DC4EE0CB0}" srcId="{DD37A96A-6457-4BB5-8C7A-360B66C72CA1}" destId="{6AEEC70C-9744-4E13-BDDA-7F5C8AF02424}" srcOrd="4" destOrd="0" parTransId="{8A70C3DC-161E-4846-B38B-25699E70F156}" sibTransId="{1262791A-CDE9-45BC-A7B6-3B888C28538D}"/>
    <dgm:cxn modelId="{A1CF1DCB-01C9-440C-80B1-D38CF7E398C7}" srcId="{DD37A96A-6457-4BB5-8C7A-360B66C72CA1}" destId="{8C78772F-3746-4052-9A23-DA3B70CC1BFE}" srcOrd="1" destOrd="0" parTransId="{4399D5F4-9896-40BE-AA23-78B081BEF3E4}" sibTransId="{4F4F6B1D-97CD-48DF-AD81-F23A7C347BF7}"/>
    <dgm:cxn modelId="{41E8D488-FA73-4486-8714-2575FD9EE7DD}" type="presOf" srcId="{FD84A2EA-898A-4FA2-9195-96F9FCBBED3B}" destId="{5D756565-4F76-486C-B450-B26246CB4320}" srcOrd="0" destOrd="0" presId="urn:microsoft.com/office/officeart/2005/8/layout/radial6"/>
    <dgm:cxn modelId="{14577653-551A-453D-858F-5529F7919C24}" srcId="{DD37A96A-6457-4BB5-8C7A-360B66C72CA1}" destId="{FD84A2EA-898A-4FA2-9195-96F9FCBBED3B}" srcOrd="2" destOrd="0" parTransId="{5F10B64C-5814-42E6-980E-F6AF920FFAEC}" sibTransId="{778428FB-5BD0-4F0D-B4CF-DA06BE4CF3F1}"/>
    <dgm:cxn modelId="{F29DA24C-B3B1-4A88-9486-57D87CFF6125}" type="presOf" srcId="{0E9254B0-6100-4617-B382-BB2CF8E7F84B}" destId="{AF28169A-6188-4EEC-86DE-5863EDF89519}" srcOrd="0" destOrd="0" presId="urn:microsoft.com/office/officeart/2005/8/layout/radial6"/>
    <dgm:cxn modelId="{51F531C2-0CA4-4A2E-BCC3-6DE1569224D8}" type="presOf" srcId="{4F4F6B1D-97CD-48DF-AD81-F23A7C347BF7}" destId="{659D5711-B159-417C-BC49-6019508273D2}" srcOrd="0" destOrd="0" presId="urn:microsoft.com/office/officeart/2005/8/layout/radial6"/>
    <dgm:cxn modelId="{613B35E7-59D5-4648-852C-6A0D779F831F}" type="presParOf" srcId="{BFD575AF-FB14-4235-84BA-05F2C1985DF9}" destId="{350C8EFE-C457-4567-A91F-D024C2D6032F}" srcOrd="0" destOrd="0" presId="urn:microsoft.com/office/officeart/2005/8/layout/radial6"/>
    <dgm:cxn modelId="{1DBF0373-4575-4CEA-B033-C6896A69194C}" type="presParOf" srcId="{BFD575AF-FB14-4235-84BA-05F2C1985DF9}" destId="{AF28169A-6188-4EEC-86DE-5863EDF89519}" srcOrd="1" destOrd="0" presId="urn:microsoft.com/office/officeart/2005/8/layout/radial6"/>
    <dgm:cxn modelId="{4CD8531C-1E42-4C08-86CF-63CEDDB020FA}" type="presParOf" srcId="{BFD575AF-FB14-4235-84BA-05F2C1985DF9}" destId="{81320CEA-4ECA-4724-9B6E-BA3182F21BB4}" srcOrd="2" destOrd="0" presId="urn:microsoft.com/office/officeart/2005/8/layout/radial6"/>
    <dgm:cxn modelId="{D08CE5F9-6034-4978-A007-F7D3D60B3B96}" type="presParOf" srcId="{BFD575AF-FB14-4235-84BA-05F2C1985DF9}" destId="{170D3709-1A64-4F1D-87BB-D3E6C2ABA8EC}" srcOrd="3" destOrd="0" presId="urn:microsoft.com/office/officeart/2005/8/layout/radial6"/>
    <dgm:cxn modelId="{4785D6E6-9DA9-4B56-BB3B-DD5940E9BD95}" type="presParOf" srcId="{BFD575AF-FB14-4235-84BA-05F2C1985DF9}" destId="{47DD3E21-3801-4673-8B64-5EB7D914459C}" srcOrd="4" destOrd="0" presId="urn:microsoft.com/office/officeart/2005/8/layout/radial6"/>
    <dgm:cxn modelId="{91B89781-C0C9-48D9-A247-8A54FCE3354C}" type="presParOf" srcId="{BFD575AF-FB14-4235-84BA-05F2C1985DF9}" destId="{B6989062-7174-4E23-B538-51F69B3150F4}" srcOrd="5" destOrd="0" presId="urn:microsoft.com/office/officeart/2005/8/layout/radial6"/>
    <dgm:cxn modelId="{54EDDD50-FA38-452F-A029-CE21D67D6CDD}" type="presParOf" srcId="{BFD575AF-FB14-4235-84BA-05F2C1985DF9}" destId="{659D5711-B159-417C-BC49-6019508273D2}" srcOrd="6" destOrd="0" presId="urn:microsoft.com/office/officeart/2005/8/layout/radial6"/>
    <dgm:cxn modelId="{BFF1523C-4EE7-4DD7-B1FC-26BCD1A8CFE3}" type="presParOf" srcId="{BFD575AF-FB14-4235-84BA-05F2C1985DF9}" destId="{5D756565-4F76-486C-B450-B26246CB4320}" srcOrd="7" destOrd="0" presId="urn:microsoft.com/office/officeart/2005/8/layout/radial6"/>
    <dgm:cxn modelId="{051E6A34-E662-4D04-AE12-EBD287B62728}" type="presParOf" srcId="{BFD575AF-FB14-4235-84BA-05F2C1985DF9}" destId="{35A914EE-CA23-42FF-8E98-E8830386C6CE}" srcOrd="8" destOrd="0" presId="urn:microsoft.com/office/officeart/2005/8/layout/radial6"/>
    <dgm:cxn modelId="{E434B6B0-50B1-43D5-8023-59D918BBD74E}" type="presParOf" srcId="{BFD575AF-FB14-4235-84BA-05F2C1985DF9}" destId="{1C8ACD8F-F0CD-4435-BBEE-E2E13B8A9ACA}" srcOrd="9" destOrd="0" presId="urn:microsoft.com/office/officeart/2005/8/layout/radial6"/>
    <dgm:cxn modelId="{E5A81E90-EA7C-4E31-AACE-7667EF489BF1}" type="presParOf" srcId="{BFD575AF-FB14-4235-84BA-05F2C1985DF9}" destId="{AC89CAFA-B621-40BF-B01E-13361355FB19}" srcOrd="10" destOrd="0" presId="urn:microsoft.com/office/officeart/2005/8/layout/radial6"/>
    <dgm:cxn modelId="{17EE26F1-EEB5-434D-BAD2-703F48398304}" type="presParOf" srcId="{BFD575AF-FB14-4235-84BA-05F2C1985DF9}" destId="{E828E3B1-1C04-43AD-99AB-5B255E6469C6}" srcOrd="11" destOrd="0" presId="urn:microsoft.com/office/officeart/2005/8/layout/radial6"/>
    <dgm:cxn modelId="{B5FC1DCF-1E80-43B8-89BE-C5D00D485583}" type="presParOf" srcId="{BFD575AF-FB14-4235-84BA-05F2C1985DF9}" destId="{77BEE008-AAD7-431B-B47A-6C96EE5EE44F}" srcOrd="12" destOrd="0" presId="urn:microsoft.com/office/officeart/2005/8/layout/radial6"/>
    <dgm:cxn modelId="{CB7C67D5-146C-493D-8BF6-3098949062F4}" type="presParOf" srcId="{BFD575AF-FB14-4235-84BA-05F2C1985DF9}" destId="{524EE858-B133-4F2F-8D6A-9CB6AB26021F}" srcOrd="13" destOrd="0" presId="urn:microsoft.com/office/officeart/2005/8/layout/radial6"/>
    <dgm:cxn modelId="{11A9CE9A-22E4-4DD6-98DD-402B2D25436A}" type="presParOf" srcId="{BFD575AF-FB14-4235-84BA-05F2C1985DF9}" destId="{8456D52E-D2FA-488D-8B86-F517EB2CD6AC}" srcOrd="14" destOrd="0" presId="urn:microsoft.com/office/officeart/2005/8/layout/radial6"/>
    <dgm:cxn modelId="{5A668AAE-3694-4DCA-8BCC-965033FF3EF4}" type="presParOf" srcId="{BFD575AF-FB14-4235-84BA-05F2C1985DF9}" destId="{6F725BA2-D3DE-446D-B382-B5AA3CDB2B18}" srcOrd="15" destOrd="0" presId="urn:microsoft.com/office/officeart/2005/8/layout/radial6"/>
    <dgm:cxn modelId="{E7340982-620A-48C1-9EF7-18F50621EE87}" type="presParOf" srcId="{BFD575AF-FB14-4235-84BA-05F2C1985DF9}" destId="{968B6F6F-4F0F-4BD8-9F90-C12902A3D22A}" srcOrd="16" destOrd="0" presId="urn:microsoft.com/office/officeart/2005/8/layout/radial6"/>
    <dgm:cxn modelId="{E9B52A7F-92E8-4E84-897A-7297DC54AC7B}" type="presParOf" srcId="{BFD575AF-FB14-4235-84BA-05F2C1985DF9}" destId="{6A005B66-8228-4952-B56A-9DBE797F86AD}" srcOrd="17" destOrd="0" presId="urn:microsoft.com/office/officeart/2005/8/layout/radial6"/>
    <dgm:cxn modelId="{78689DEC-02AB-4241-8BDA-05D41DFFFF58}" type="presParOf" srcId="{BFD575AF-FB14-4235-84BA-05F2C1985DF9}" destId="{3BDD51A4-208D-4D1E-A17F-647C20E688B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C3185-4B0A-428B-86C1-9DB9858FF886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0DF0BB2-1E41-40EA-83FC-5F4978599679}">
      <dgm:prSet phldrT="[Text]"/>
      <dgm:spPr/>
      <dgm:t>
        <a:bodyPr/>
        <a:lstStyle/>
        <a:p>
          <a:r>
            <a:rPr lang="en-GB" dirty="0" err="1" smtClean="0"/>
            <a:t>Lepto</a:t>
          </a:r>
          <a:r>
            <a:rPr lang="en-GB" dirty="0" smtClean="0"/>
            <a:t>-quarks</a:t>
          </a:r>
          <a:endParaRPr lang="en-GB" dirty="0"/>
        </a:p>
      </dgm:t>
    </dgm:pt>
    <dgm:pt modelId="{7D902BAD-3AF7-4F72-8CC2-35652C0AF2C4}" type="parTrans" cxnId="{B7AB0857-B372-4400-864F-C9C5597945CB}">
      <dgm:prSet/>
      <dgm:spPr/>
      <dgm:t>
        <a:bodyPr/>
        <a:lstStyle/>
        <a:p>
          <a:endParaRPr lang="en-GB"/>
        </a:p>
      </dgm:t>
    </dgm:pt>
    <dgm:pt modelId="{CBA280BA-451C-4714-8BF5-738E2382DBB6}" type="sibTrans" cxnId="{B7AB0857-B372-4400-864F-C9C5597945CB}">
      <dgm:prSet/>
      <dgm:spPr/>
      <dgm:t>
        <a:bodyPr/>
        <a:lstStyle/>
        <a:p>
          <a:endParaRPr lang="en-GB"/>
        </a:p>
      </dgm:t>
    </dgm:pt>
    <dgm:pt modelId="{CC712CFC-DD20-4A03-A3F1-42E20FC15EC3}">
      <dgm:prSet phldrT="[Text]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GB" dirty="0" err="1" smtClean="0">
              <a:solidFill>
                <a:srgbClr val="C50006"/>
              </a:solidFill>
            </a:rPr>
            <a:t>b</a:t>
          </a:r>
          <a:r>
            <a:rPr lang="en-GB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GB" dirty="0" err="1" smtClean="0">
              <a:solidFill>
                <a:srgbClr val="C50006"/>
              </a:solidFill>
              <a:latin typeface="Calibri" panose="020F0502020204030204" pitchFamily="34" charset="0"/>
            </a:rPr>
            <a:t>s</a:t>
          </a:r>
          <a:r>
            <a:rPr lang="el-GR" dirty="0" smtClean="0">
              <a:solidFill>
                <a:srgbClr val="C50006"/>
              </a:solidFill>
              <a:latin typeface="Calibri" panose="020F0502020204030204" pitchFamily="34" charset="0"/>
            </a:rPr>
            <a:t>μμ</a:t>
          </a:r>
          <a:endParaRPr lang="en-GB" dirty="0">
            <a:solidFill>
              <a:srgbClr val="C50006"/>
            </a:solidFill>
          </a:endParaRPr>
        </a:p>
      </dgm:t>
    </dgm:pt>
    <dgm:pt modelId="{CE70DD27-360D-4E51-8317-E75BDA702214}" type="parTrans" cxnId="{9F3D6FE8-639B-42D8-8972-70AF88A7E7FC}">
      <dgm:prSet/>
      <dgm:spPr/>
      <dgm:t>
        <a:bodyPr/>
        <a:lstStyle/>
        <a:p>
          <a:endParaRPr lang="en-GB"/>
        </a:p>
      </dgm:t>
    </dgm:pt>
    <dgm:pt modelId="{C25CD637-DA59-4E06-A17E-4ADC26B8119D}" type="sibTrans" cxnId="{9F3D6FE8-639B-42D8-8972-70AF88A7E7FC}">
      <dgm:prSet/>
      <dgm:spPr/>
      <dgm:t>
        <a:bodyPr/>
        <a:lstStyle/>
        <a:p>
          <a:endParaRPr lang="en-GB"/>
        </a:p>
      </dgm:t>
    </dgm:pt>
    <dgm:pt modelId="{DAF5B157-D03E-4EB9-9529-2A749FFC01B1}">
      <dgm:prSet phldrT="[Text]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de-CH" spc="30" dirty="0" smtClean="0">
              <a:solidFill>
                <a:srgbClr val="C00000"/>
              </a:solidFill>
              <a:latin typeface="+mn-lt"/>
              <a:cs typeface="Franklin Gothic Book"/>
            </a:rPr>
            <a:t>R(D</a:t>
          </a:r>
          <a:r>
            <a:rPr lang="de-CH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(</a:t>
          </a:r>
          <a:r>
            <a:rPr lang="de-CH" spc="30" dirty="0" smtClean="0">
              <a:solidFill>
                <a:srgbClr val="C00000"/>
              </a:solidFill>
              <a:latin typeface="+mn-lt"/>
              <a:cs typeface="Franklin Gothic Book"/>
            </a:rPr>
            <a:t>*</a:t>
          </a:r>
          <a:r>
            <a:rPr lang="de-CH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r>
            <a:rPr lang="de-CH" spc="3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endParaRPr lang="en-GB" dirty="0">
            <a:solidFill>
              <a:srgbClr val="C50006"/>
            </a:solidFill>
          </a:endParaRPr>
        </a:p>
      </dgm:t>
    </dgm:pt>
    <dgm:pt modelId="{9FD13638-9B65-4A2E-BB12-6BDFEF54A0FC}" type="parTrans" cxnId="{4EAB2122-F548-4B8B-A386-B2DA2393004A}">
      <dgm:prSet/>
      <dgm:spPr/>
      <dgm:t>
        <a:bodyPr/>
        <a:lstStyle/>
        <a:p>
          <a:endParaRPr lang="en-GB"/>
        </a:p>
      </dgm:t>
    </dgm:pt>
    <dgm:pt modelId="{0026C26E-4964-4510-BF82-3BE7102988D3}" type="sibTrans" cxnId="{4EAB2122-F548-4B8B-A386-B2DA2393004A}">
      <dgm:prSet/>
      <dgm:spPr/>
      <dgm:t>
        <a:bodyPr/>
        <a:lstStyle/>
        <a:p>
          <a:endParaRPr lang="en-GB"/>
        </a:p>
      </dgm:t>
    </dgm:pt>
    <dgm:pt modelId="{31FA7BD6-6BB7-4C2F-B16C-EBC63241DC6E}" type="pres">
      <dgm:prSet presAssocID="{DF7C3185-4B0A-428B-86C1-9DB9858FF8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D56129-46FE-4A30-90D3-A12420D5E75C}" type="pres">
      <dgm:prSet presAssocID="{00DF0BB2-1E41-40EA-83FC-5F4978599679}" presName="centerShape" presStyleLbl="node0" presStyleIdx="0" presStyleCnt="1" custLinFactNeighborX="-1065" custLinFactNeighborY="-24112"/>
      <dgm:spPr/>
      <dgm:t>
        <a:bodyPr/>
        <a:lstStyle/>
        <a:p>
          <a:endParaRPr lang="en-GB"/>
        </a:p>
      </dgm:t>
    </dgm:pt>
    <dgm:pt modelId="{46739E1F-86CF-40BD-AD7A-3EF541C5C3D3}" type="pres">
      <dgm:prSet presAssocID="{CE70DD27-360D-4E51-8317-E75BDA702214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A04F5324-8778-4E80-A670-11EA3B835702}" type="pres">
      <dgm:prSet presAssocID="{CC712CFC-DD20-4A03-A3F1-42E20FC15EC3}" presName="node" presStyleLbl="node1" presStyleIdx="0" presStyleCnt="2" custRadScaleRad="120397" custRadScaleInc="1354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E6F9A3-D879-424B-B193-8C8306AF6828}" type="pres">
      <dgm:prSet presAssocID="{9FD13638-9B65-4A2E-BB12-6BDFEF54A0FC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46703EA2-A93F-41CB-868A-899EBD513DA3}" type="pres">
      <dgm:prSet presAssocID="{DAF5B157-D03E-4EB9-9529-2A749FFC01B1}" presName="node" presStyleLbl="node1" presStyleIdx="1" presStyleCnt="2" custRadScaleRad="124222" custRadScaleInc="-135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3D6FE8-639B-42D8-8972-70AF88A7E7FC}" srcId="{00DF0BB2-1E41-40EA-83FC-5F4978599679}" destId="{CC712CFC-DD20-4A03-A3F1-42E20FC15EC3}" srcOrd="0" destOrd="0" parTransId="{CE70DD27-360D-4E51-8317-E75BDA702214}" sibTransId="{C25CD637-DA59-4E06-A17E-4ADC26B8119D}"/>
    <dgm:cxn modelId="{8D03AF2C-5B76-4447-93CF-BC7262A3A660}" type="presOf" srcId="{CC712CFC-DD20-4A03-A3F1-42E20FC15EC3}" destId="{A04F5324-8778-4E80-A670-11EA3B835702}" srcOrd="0" destOrd="0" presId="urn:microsoft.com/office/officeart/2005/8/layout/radial4"/>
    <dgm:cxn modelId="{B7AB0857-B372-4400-864F-C9C5597945CB}" srcId="{DF7C3185-4B0A-428B-86C1-9DB9858FF886}" destId="{00DF0BB2-1E41-40EA-83FC-5F4978599679}" srcOrd="0" destOrd="0" parTransId="{7D902BAD-3AF7-4F72-8CC2-35652C0AF2C4}" sibTransId="{CBA280BA-451C-4714-8BF5-738E2382DBB6}"/>
    <dgm:cxn modelId="{0A281566-8064-4DCC-B93A-4FABBFF21E26}" type="presOf" srcId="{00DF0BB2-1E41-40EA-83FC-5F4978599679}" destId="{21D56129-46FE-4A30-90D3-A12420D5E75C}" srcOrd="0" destOrd="0" presId="urn:microsoft.com/office/officeart/2005/8/layout/radial4"/>
    <dgm:cxn modelId="{51A09972-4690-4EE0-8878-D1D88B5E4678}" type="presOf" srcId="{CE70DD27-360D-4E51-8317-E75BDA702214}" destId="{46739E1F-86CF-40BD-AD7A-3EF541C5C3D3}" srcOrd="0" destOrd="0" presId="urn:microsoft.com/office/officeart/2005/8/layout/radial4"/>
    <dgm:cxn modelId="{D536F45C-BC0A-46D2-8EF1-01AD9A28E0F6}" type="presOf" srcId="{DF7C3185-4B0A-428B-86C1-9DB9858FF886}" destId="{31FA7BD6-6BB7-4C2F-B16C-EBC63241DC6E}" srcOrd="0" destOrd="0" presId="urn:microsoft.com/office/officeart/2005/8/layout/radial4"/>
    <dgm:cxn modelId="{4EAB2122-F548-4B8B-A386-B2DA2393004A}" srcId="{00DF0BB2-1E41-40EA-83FC-5F4978599679}" destId="{DAF5B157-D03E-4EB9-9529-2A749FFC01B1}" srcOrd="1" destOrd="0" parTransId="{9FD13638-9B65-4A2E-BB12-6BDFEF54A0FC}" sibTransId="{0026C26E-4964-4510-BF82-3BE7102988D3}"/>
    <dgm:cxn modelId="{5B0CBDB5-DA40-4604-B649-BB476E8FEFF7}" type="presOf" srcId="{9FD13638-9B65-4A2E-BB12-6BDFEF54A0FC}" destId="{75E6F9A3-D879-424B-B193-8C8306AF6828}" srcOrd="0" destOrd="0" presId="urn:microsoft.com/office/officeart/2005/8/layout/radial4"/>
    <dgm:cxn modelId="{7B1A8979-6D87-4C42-97F8-8C798FC31E88}" type="presOf" srcId="{DAF5B157-D03E-4EB9-9529-2A749FFC01B1}" destId="{46703EA2-A93F-41CB-868A-899EBD513DA3}" srcOrd="0" destOrd="0" presId="urn:microsoft.com/office/officeart/2005/8/layout/radial4"/>
    <dgm:cxn modelId="{46939F89-38BD-48F0-A2A9-10AE976663AC}" type="presParOf" srcId="{31FA7BD6-6BB7-4C2F-B16C-EBC63241DC6E}" destId="{21D56129-46FE-4A30-90D3-A12420D5E75C}" srcOrd="0" destOrd="0" presId="urn:microsoft.com/office/officeart/2005/8/layout/radial4"/>
    <dgm:cxn modelId="{2F7993B3-423B-4687-B524-018F7762772B}" type="presParOf" srcId="{31FA7BD6-6BB7-4C2F-B16C-EBC63241DC6E}" destId="{46739E1F-86CF-40BD-AD7A-3EF541C5C3D3}" srcOrd="1" destOrd="0" presId="urn:microsoft.com/office/officeart/2005/8/layout/radial4"/>
    <dgm:cxn modelId="{F53181C7-7E2A-4528-8323-B218B165C645}" type="presParOf" srcId="{31FA7BD6-6BB7-4C2F-B16C-EBC63241DC6E}" destId="{A04F5324-8778-4E80-A670-11EA3B835702}" srcOrd="2" destOrd="0" presId="urn:microsoft.com/office/officeart/2005/8/layout/radial4"/>
    <dgm:cxn modelId="{61B08CD3-ECCA-4EFE-8860-0661C0A6F692}" type="presParOf" srcId="{31FA7BD6-6BB7-4C2F-B16C-EBC63241DC6E}" destId="{75E6F9A3-D879-424B-B193-8C8306AF6828}" srcOrd="3" destOrd="0" presId="urn:microsoft.com/office/officeart/2005/8/layout/radial4"/>
    <dgm:cxn modelId="{1F3B0122-0AE0-43C3-92D8-D9C5FFD47A71}" type="presParOf" srcId="{31FA7BD6-6BB7-4C2F-B16C-EBC63241DC6E}" destId="{46703EA2-A93F-41CB-868A-899EBD513D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7C3185-4B0A-428B-86C1-9DB9858FF886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0DF0BB2-1E41-40EA-83FC-5F4978599679}">
      <dgm:prSet phldrT="[Text]"/>
      <dgm:spPr/>
      <dgm:t>
        <a:bodyPr/>
        <a:lstStyle/>
        <a:p>
          <a:r>
            <a:rPr lang="en-GB" dirty="0" err="1" smtClean="0"/>
            <a:t>Higgses</a:t>
          </a:r>
          <a:r>
            <a:rPr lang="en-GB" dirty="0" smtClean="0"/>
            <a:t> (Scalars)</a:t>
          </a:r>
          <a:endParaRPr lang="en-GB" dirty="0"/>
        </a:p>
      </dgm:t>
    </dgm:pt>
    <dgm:pt modelId="{7D902BAD-3AF7-4F72-8CC2-35652C0AF2C4}" type="parTrans" cxnId="{B7AB0857-B372-4400-864F-C9C5597945CB}">
      <dgm:prSet/>
      <dgm:spPr/>
      <dgm:t>
        <a:bodyPr/>
        <a:lstStyle/>
        <a:p>
          <a:endParaRPr lang="en-GB"/>
        </a:p>
      </dgm:t>
    </dgm:pt>
    <dgm:pt modelId="{CBA280BA-451C-4714-8BF5-738E2382DBB6}" type="sibTrans" cxnId="{B7AB0857-B372-4400-864F-C9C5597945CB}">
      <dgm:prSet/>
      <dgm:spPr/>
      <dgm:t>
        <a:bodyPr/>
        <a:lstStyle/>
        <a:p>
          <a:endParaRPr lang="en-GB"/>
        </a:p>
      </dgm:t>
    </dgm:pt>
    <dgm:pt modelId="{CC712CFC-DD20-4A03-A3F1-42E20FC15EC3}">
      <dgm:prSet phldrT="[Text]"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GB" sz="3500" dirty="0" smtClean="0">
              <a:solidFill>
                <a:srgbClr val="C50006"/>
              </a:solidFill>
            </a:rPr>
            <a:t>h</a:t>
          </a:r>
          <a:r>
            <a:rPr lang="en-GB" sz="3500" dirty="0" smtClean="0">
              <a:solidFill>
                <a:srgbClr val="C50006"/>
              </a:solidFill>
              <a:latin typeface="Arial Narrow" panose="020B0606020202030204" pitchFamily="34" charset="0"/>
              <a:cs typeface="Courier New" panose="02070309020205020404" pitchFamily="49" charset="0"/>
            </a:rPr>
            <a:t>→</a:t>
          </a:r>
          <a:r>
            <a:rPr lang="el-GR" sz="3500" dirty="0" smtClean="0">
              <a:solidFill>
                <a:srgbClr val="C50006"/>
              </a:solidFill>
              <a:latin typeface="Calibri" panose="020F0502020204030204" pitchFamily="34" charset="0"/>
            </a:rPr>
            <a:t>τμ</a:t>
          </a:r>
          <a:endParaRPr lang="en-GB" sz="3500" dirty="0">
            <a:solidFill>
              <a:srgbClr val="C50006"/>
            </a:solidFill>
          </a:endParaRPr>
        </a:p>
      </dgm:t>
    </dgm:pt>
    <dgm:pt modelId="{CE70DD27-360D-4E51-8317-E75BDA702214}" type="parTrans" cxnId="{9F3D6FE8-639B-42D8-8972-70AF88A7E7FC}">
      <dgm:prSet/>
      <dgm:spPr/>
      <dgm:t>
        <a:bodyPr/>
        <a:lstStyle/>
        <a:p>
          <a:endParaRPr lang="en-GB"/>
        </a:p>
      </dgm:t>
    </dgm:pt>
    <dgm:pt modelId="{C25CD637-DA59-4E06-A17E-4ADC26B8119D}" type="sibTrans" cxnId="{9F3D6FE8-639B-42D8-8972-70AF88A7E7FC}">
      <dgm:prSet/>
      <dgm:spPr/>
      <dgm:t>
        <a:bodyPr/>
        <a:lstStyle/>
        <a:p>
          <a:endParaRPr lang="en-GB"/>
        </a:p>
      </dgm:t>
    </dgm:pt>
    <dgm:pt modelId="{DAF5B157-D03E-4EB9-9529-2A749FFC01B1}">
      <dgm:prSet phldrT="[Text]" custT="1"/>
      <dgm:spPr>
        <a:solidFill>
          <a:srgbClr val="EACBCC"/>
        </a:solidFill>
        <a:ln>
          <a:solidFill>
            <a:srgbClr val="C50006"/>
          </a:solidFill>
        </a:ln>
      </dgm:spPr>
      <dgm:t>
        <a:bodyPr/>
        <a:lstStyle/>
        <a:p>
          <a:r>
            <a:rPr lang="en-GB" sz="3500" dirty="0" smtClean="0">
              <a:solidFill>
                <a:srgbClr val="C00000"/>
              </a:solidFill>
            </a:rPr>
            <a:t>a</a:t>
          </a:r>
          <a:r>
            <a:rPr lang="el-GR" sz="3500" baseline="-25000" dirty="0" smtClean="0">
              <a:solidFill>
                <a:srgbClr val="C00000"/>
              </a:solidFill>
            </a:rPr>
            <a:t>μ</a:t>
          </a:r>
          <a:endParaRPr lang="en-GB" sz="3500" baseline="-25000" dirty="0">
            <a:solidFill>
              <a:srgbClr val="C00000"/>
            </a:solidFill>
          </a:endParaRPr>
        </a:p>
      </dgm:t>
    </dgm:pt>
    <dgm:pt modelId="{9FD13638-9B65-4A2E-BB12-6BDFEF54A0FC}" type="parTrans" cxnId="{4EAB2122-F548-4B8B-A386-B2DA2393004A}">
      <dgm:prSet/>
      <dgm:spPr/>
      <dgm:t>
        <a:bodyPr/>
        <a:lstStyle/>
        <a:p>
          <a:endParaRPr lang="en-GB"/>
        </a:p>
      </dgm:t>
    </dgm:pt>
    <dgm:pt modelId="{0026C26E-4964-4510-BF82-3BE7102988D3}" type="sibTrans" cxnId="{4EAB2122-F548-4B8B-A386-B2DA2393004A}">
      <dgm:prSet/>
      <dgm:spPr/>
      <dgm:t>
        <a:bodyPr/>
        <a:lstStyle/>
        <a:p>
          <a:endParaRPr lang="en-GB"/>
        </a:p>
      </dgm:t>
    </dgm:pt>
    <dgm:pt modelId="{31FA7BD6-6BB7-4C2F-B16C-EBC63241DC6E}" type="pres">
      <dgm:prSet presAssocID="{DF7C3185-4B0A-428B-86C1-9DB9858FF8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D56129-46FE-4A30-90D3-A12420D5E75C}" type="pres">
      <dgm:prSet presAssocID="{00DF0BB2-1E41-40EA-83FC-5F4978599679}" presName="centerShape" presStyleLbl="node0" presStyleIdx="0" presStyleCnt="1" custLinFactNeighborX="7148" custLinFactNeighborY="-24001"/>
      <dgm:spPr/>
      <dgm:t>
        <a:bodyPr/>
        <a:lstStyle/>
        <a:p>
          <a:endParaRPr lang="en-GB"/>
        </a:p>
      </dgm:t>
    </dgm:pt>
    <dgm:pt modelId="{46739E1F-86CF-40BD-AD7A-3EF541C5C3D3}" type="pres">
      <dgm:prSet presAssocID="{CE70DD27-360D-4E51-8317-E75BDA702214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A04F5324-8778-4E80-A670-11EA3B835702}" type="pres">
      <dgm:prSet presAssocID="{CC712CFC-DD20-4A03-A3F1-42E20FC15EC3}" presName="node" presStyleLbl="node1" presStyleIdx="0" presStyleCnt="2" custRadScaleRad="110443" custRadScaleInc="-9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E6F9A3-D879-424B-B193-8C8306AF6828}" type="pres">
      <dgm:prSet presAssocID="{9FD13638-9B65-4A2E-BB12-6BDFEF54A0FC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46703EA2-A93F-41CB-868A-899EBD513DA3}" type="pres">
      <dgm:prSet presAssocID="{DAF5B157-D03E-4EB9-9529-2A749FFC01B1}" presName="node" presStyleLbl="node1" presStyleIdx="1" presStyleCnt="2" custRadScaleRad="136138" custRadScaleInc="161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3D6FE8-639B-42D8-8972-70AF88A7E7FC}" srcId="{00DF0BB2-1E41-40EA-83FC-5F4978599679}" destId="{CC712CFC-DD20-4A03-A3F1-42E20FC15EC3}" srcOrd="0" destOrd="0" parTransId="{CE70DD27-360D-4E51-8317-E75BDA702214}" sibTransId="{C25CD637-DA59-4E06-A17E-4ADC26B8119D}"/>
    <dgm:cxn modelId="{B7AB0857-B372-4400-864F-C9C5597945CB}" srcId="{DF7C3185-4B0A-428B-86C1-9DB9858FF886}" destId="{00DF0BB2-1E41-40EA-83FC-5F4978599679}" srcOrd="0" destOrd="0" parTransId="{7D902BAD-3AF7-4F72-8CC2-35652C0AF2C4}" sibTransId="{CBA280BA-451C-4714-8BF5-738E2382DBB6}"/>
    <dgm:cxn modelId="{BFF9A7E2-A622-4991-9F36-AE549A418447}" type="presOf" srcId="{CC712CFC-DD20-4A03-A3F1-42E20FC15EC3}" destId="{A04F5324-8778-4E80-A670-11EA3B835702}" srcOrd="0" destOrd="0" presId="urn:microsoft.com/office/officeart/2005/8/layout/radial4"/>
    <dgm:cxn modelId="{9182DC99-38C7-4477-83F0-EAA87E65D7E0}" type="presOf" srcId="{CE70DD27-360D-4E51-8317-E75BDA702214}" destId="{46739E1F-86CF-40BD-AD7A-3EF541C5C3D3}" srcOrd="0" destOrd="0" presId="urn:microsoft.com/office/officeart/2005/8/layout/radial4"/>
    <dgm:cxn modelId="{F4F17FF7-DF5D-4B56-8E24-4CDEA4113E86}" type="presOf" srcId="{DAF5B157-D03E-4EB9-9529-2A749FFC01B1}" destId="{46703EA2-A93F-41CB-868A-899EBD513DA3}" srcOrd="0" destOrd="0" presId="urn:microsoft.com/office/officeart/2005/8/layout/radial4"/>
    <dgm:cxn modelId="{70F03D3C-4FD7-4F50-98F5-A4386B5B358A}" type="presOf" srcId="{9FD13638-9B65-4A2E-BB12-6BDFEF54A0FC}" destId="{75E6F9A3-D879-424B-B193-8C8306AF6828}" srcOrd="0" destOrd="0" presId="urn:microsoft.com/office/officeart/2005/8/layout/radial4"/>
    <dgm:cxn modelId="{4EAB2122-F548-4B8B-A386-B2DA2393004A}" srcId="{00DF0BB2-1E41-40EA-83FC-5F4978599679}" destId="{DAF5B157-D03E-4EB9-9529-2A749FFC01B1}" srcOrd="1" destOrd="0" parTransId="{9FD13638-9B65-4A2E-BB12-6BDFEF54A0FC}" sibTransId="{0026C26E-4964-4510-BF82-3BE7102988D3}"/>
    <dgm:cxn modelId="{5BE170F0-F02D-40A7-BFF8-9C469A8549A9}" type="presOf" srcId="{00DF0BB2-1E41-40EA-83FC-5F4978599679}" destId="{21D56129-46FE-4A30-90D3-A12420D5E75C}" srcOrd="0" destOrd="0" presId="urn:microsoft.com/office/officeart/2005/8/layout/radial4"/>
    <dgm:cxn modelId="{268D99F9-F906-4FB3-907C-D8D65F880D19}" type="presOf" srcId="{DF7C3185-4B0A-428B-86C1-9DB9858FF886}" destId="{31FA7BD6-6BB7-4C2F-B16C-EBC63241DC6E}" srcOrd="0" destOrd="0" presId="urn:microsoft.com/office/officeart/2005/8/layout/radial4"/>
    <dgm:cxn modelId="{3C9DCAE9-CB83-4F62-9926-77E085FC194D}" type="presParOf" srcId="{31FA7BD6-6BB7-4C2F-B16C-EBC63241DC6E}" destId="{21D56129-46FE-4A30-90D3-A12420D5E75C}" srcOrd="0" destOrd="0" presId="urn:microsoft.com/office/officeart/2005/8/layout/radial4"/>
    <dgm:cxn modelId="{23BED580-7B1D-4E83-B80C-AEA8C77B1931}" type="presParOf" srcId="{31FA7BD6-6BB7-4C2F-B16C-EBC63241DC6E}" destId="{46739E1F-86CF-40BD-AD7A-3EF541C5C3D3}" srcOrd="1" destOrd="0" presId="urn:microsoft.com/office/officeart/2005/8/layout/radial4"/>
    <dgm:cxn modelId="{8323AA7C-D854-41AB-A538-408A49731821}" type="presParOf" srcId="{31FA7BD6-6BB7-4C2F-B16C-EBC63241DC6E}" destId="{A04F5324-8778-4E80-A670-11EA3B835702}" srcOrd="2" destOrd="0" presId="urn:microsoft.com/office/officeart/2005/8/layout/radial4"/>
    <dgm:cxn modelId="{02875145-682E-4AAD-BCF9-6733CABDA314}" type="presParOf" srcId="{31FA7BD6-6BB7-4C2F-B16C-EBC63241DC6E}" destId="{75E6F9A3-D879-424B-B193-8C8306AF6828}" srcOrd="3" destOrd="0" presId="urn:microsoft.com/office/officeart/2005/8/layout/radial4"/>
    <dgm:cxn modelId="{8B1B2F02-4C95-4B34-B75C-4F154A80FB6A}" type="presParOf" srcId="{31FA7BD6-6BB7-4C2F-B16C-EBC63241DC6E}" destId="{46703EA2-A93F-41CB-868A-899EBD513D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B868A-8C9B-4A8E-B4FB-AFA11C31A9E6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F9E75CBB-ADAF-4C1A-8468-DDF0AD03C0FC}">
      <dgm:prSet phldrT="[Text]" custT="1"/>
      <dgm:spPr>
        <a:solidFill>
          <a:srgbClr val="C00000">
            <a:alpha val="4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de-CH" sz="3500" b="1" dirty="0" smtClean="0">
              <a:ln>
                <a:noFill/>
              </a:ln>
              <a:solidFill>
                <a:srgbClr val="C5000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LHC</a:t>
          </a:r>
          <a:endParaRPr lang="en-GB" sz="3500" b="1" dirty="0">
            <a:ln>
              <a:noFill/>
            </a:ln>
            <a:solidFill>
              <a:srgbClr val="C5000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F8F352E-E904-4902-9F1E-81C4318E4342}" type="parTrans" cxnId="{CBF17A83-C362-46F7-8C82-1EE7C57F08A3}">
      <dgm:prSet/>
      <dgm:spPr/>
      <dgm:t>
        <a:bodyPr/>
        <a:lstStyle/>
        <a:p>
          <a:endParaRPr lang="en-GB"/>
        </a:p>
      </dgm:t>
    </dgm:pt>
    <dgm:pt modelId="{64F87A41-7F96-4322-8E67-321458646EA0}" type="sibTrans" cxnId="{CBF17A83-C362-46F7-8C82-1EE7C57F08A3}">
      <dgm:prSet/>
      <dgm:spPr/>
      <dgm:t>
        <a:bodyPr/>
        <a:lstStyle/>
        <a:p>
          <a:endParaRPr lang="en-GB"/>
        </a:p>
      </dgm:t>
    </dgm:pt>
    <dgm:pt modelId="{36B41FE7-6D9D-4669-9431-42581BBB4F0E}">
      <dgm:prSet phldrT="[Text]" custT="1"/>
      <dgm:spPr>
        <a:solidFill>
          <a:schemeClr val="accent3">
            <a:hueOff val="0"/>
            <a:satOff val="0"/>
            <a:lumOff val="0"/>
            <a:alpha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r"/>
          <a:r>
            <a:rPr lang="de-CH" sz="3500" b="1" dirty="0" smtClean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Dark Matter</a:t>
          </a:r>
          <a:endParaRPr lang="en-GB" sz="3500" b="1" dirty="0">
            <a:ln>
              <a:noFill/>
            </a:ln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23EB7F0-0821-4F22-958B-978101622E7B}" type="parTrans" cxnId="{A430A59C-A1C5-494E-9E60-70EA133A29DE}">
      <dgm:prSet/>
      <dgm:spPr/>
      <dgm:t>
        <a:bodyPr/>
        <a:lstStyle/>
        <a:p>
          <a:endParaRPr lang="en-GB"/>
        </a:p>
      </dgm:t>
    </dgm:pt>
    <dgm:pt modelId="{D62A0ED3-550A-42CE-94E4-02FA83D11225}" type="sibTrans" cxnId="{A430A59C-A1C5-494E-9E60-70EA133A29DE}">
      <dgm:prSet/>
      <dgm:spPr/>
      <dgm:t>
        <a:bodyPr/>
        <a:lstStyle/>
        <a:p>
          <a:endParaRPr lang="en-GB"/>
        </a:p>
      </dgm:t>
    </dgm:pt>
    <dgm:pt modelId="{A1C4A0E7-1743-4653-AEC4-8E810F5B6346}">
      <dgm:prSet phldrT="[Text]" custT="1"/>
      <dgm:spPr>
        <a:solidFill>
          <a:schemeClr val="accent3">
            <a:hueOff val="0"/>
            <a:satOff val="0"/>
            <a:lumOff val="0"/>
            <a:alpha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de-CH" sz="3500" b="1" dirty="0" err="1" smtClean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Flavour</a:t>
          </a:r>
          <a:endParaRPr lang="en-GB" sz="3500" b="1" dirty="0">
            <a:ln>
              <a:noFill/>
            </a:ln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A2C7F71-9AAB-4979-BDF8-8CE7C5C5E57E}" type="parTrans" cxnId="{F8073EF6-E7EE-4277-BC0C-2D0783D823DC}">
      <dgm:prSet/>
      <dgm:spPr/>
      <dgm:t>
        <a:bodyPr/>
        <a:lstStyle/>
        <a:p>
          <a:endParaRPr lang="en-GB"/>
        </a:p>
      </dgm:t>
    </dgm:pt>
    <dgm:pt modelId="{ABF537C3-0B6F-4520-8C0F-4C35182E95CA}" type="sibTrans" cxnId="{F8073EF6-E7EE-4277-BC0C-2D0783D823DC}">
      <dgm:prSet/>
      <dgm:spPr/>
      <dgm:t>
        <a:bodyPr/>
        <a:lstStyle/>
        <a:p>
          <a:endParaRPr lang="en-GB"/>
        </a:p>
      </dgm:t>
    </dgm:pt>
    <dgm:pt modelId="{E6A474A1-E748-4EB4-9AD7-A7C308B04573}" type="pres">
      <dgm:prSet presAssocID="{6E2B868A-8C9B-4A8E-B4FB-AFA11C31A9E6}" presName="compositeShape" presStyleCnt="0">
        <dgm:presLayoutVars>
          <dgm:chMax val="7"/>
          <dgm:dir/>
          <dgm:resizeHandles val="exact"/>
        </dgm:presLayoutVars>
      </dgm:prSet>
      <dgm:spPr/>
    </dgm:pt>
    <dgm:pt modelId="{A212B7D8-C507-4D8D-9800-089D166CEB9B}" type="pres">
      <dgm:prSet presAssocID="{F9E75CBB-ADAF-4C1A-8468-DDF0AD03C0FC}" presName="circ1" presStyleLbl="vennNode1" presStyleIdx="0" presStyleCnt="3" custLinFactNeighborX="-4992" custLinFactNeighborY="5472"/>
      <dgm:spPr/>
      <dgm:t>
        <a:bodyPr/>
        <a:lstStyle/>
        <a:p>
          <a:endParaRPr lang="en-GB"/>
        </a:p>
      </dgm:t>
    </dgm:pt>
    <dgm:pt modelId="{DF4C65B7-64F8-4AEB-9F47-69649F414F81}" type="pres">
      <dgm:prSet presAssocID="{F9E75CBB-ADAF-4C1A-8468-DDF0AD03C0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C93762-1840-490E-896D-97858160BEE6}" type="pres">
      <dgm:prSet presAssocID="{36B41FE7-6D9D-4669-9431-42581BBB4F0E}" presName="circ2" presStyleLbl="vennNode1" presStyleIdx="1" presStyleCnt="3" custLinFactNeighborX="-9642" custLinFactNeighborY="-1448"/>
      <dgm:spPr/>
      <dgm:t>
        <a:bodyPr/>
        <a:lstStyle/>
        <a:p>
          <a:endParaRPr lang="en-GB"/>
        </a:p>
      </dgm:t>
    </dgm:pt>
    <dgm:pt modelId="{8C3FFEE6-444C-4BD3-95A0-637058BD60C2}" type="pres">
      <dgm:prSet presAssocID="{36B41FE7-6D9D-4669-9431-42581BBB4F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F1CC5-1871-48C6-A6E6-6C3B72986109}" type="pres">
      <dgm:prSet presAssocID="{A1C4A0E7-1743-4653-AEC4-8E810F5B6346}" presName="circ3" presStyleLbl="vennNode1" presStyleIdx="2" presStyleCnt="3" custLinFactNeighborX="-2331" custLinFactNeighborY="-928"/>
      <dgm:spPr/>
      <dgm:t>
        <a:bodyPr/>
        <a:lstStyle/>
        <a:p>
          <a:endParaRPr lang="en-GB"/>
        </a:p>
      </dgm:t>
    </dgm:pt>
    <dgm:pt modelId="{D67CEAFE-6981-4937-99F3-5DEEB5213F39}" type="pres">
      <dgm:prSet presAssocID="{A1C4A0E7-1743-4653-AEC4-8E810F5B63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F17A83-C362-46F7-8C82-1EE7C57F08A3}" srcId="{6E2B868A-8C9B-4A8E-B4FB-AFA11C31A9E6}" destId="{F9E75CBB-ADAF-4C1A-8468-DDF0AD03C0FC}" srcOrd="0" destOrd="0" parTransId="{CF8F352E-E904-4902-9F1E-81C4318E4342}" sibTransId="{64F87A41-7F96-4322-8E67-321458646EA0}"/>
    <dgm:cxn modelId="{9AC1AF51-B5ED-4B41-AE2C-92BF8C9C1669}" type="presOf" srcId="{A1C4A0E7-1743-4653-AEC4-8E810F5B6346}" destId="{D67CEAFE-6981-4937-99F3-5DEEB5213F39}" srcOrd="1" destOrd="0" presId="urn:microsoft.com/office/officeart/2005/8/layout/venn1"/>
    <dgm:cxn modelId="{260E05B8-6EC3-4785-B7A3-2A8AC1F002B3}" type="presOf" srcId="{36B41FE7-6D9D-4669-9431-42581BBB4F0E}" destId="{70C93762-1840-490E-896D-97858160BEE6}" srcOrd="0" destOrd="0" presId="urn:microsoft.com/office/officeart/2005/8/layout/venn1"/>
    <dgm:cxn modelId="{F8E14F8A-6072-4E55-B8C7-F97D677BA975}" type="presOf" srcId="{36B41FE7-6D9D-4669-9431-42581BBB4F0E}" destId="{8C3FFEE6-444C-4BD3-95A0-637058BD60C2}" srcOrd="1" destOrd="0" presId="urn:microsoft.com/office/officeart/2005/8/layout/venn1"/>
    <dgm:cxn modelId="{F8073EF6-E7EE-4277-BC0C-2D0783D823DC}" srcId="{6E2B868A-8C9B-4A8E-B4FB-AFA11C31A9E6}" destId="{A1C4A0E7-1743-4653-AEC4-8E810F5B6346}" srcOrd="2" destOrd="0" parTransId="{9A2C7F71-9AAB-4979-BDF8-8CE7C5C5E57E}" sibTransId="{ABF537C3-0B6F-4520-8C0F-4C35182E95CA}"/>
    <dgm:cxn modelId="{EB3B4AB5-9487-4A5F-AB3A-77536A14F2EE}" type="presOf" srcId="{F9E75CBB-ADAF-4C1A-8468-DDF0AD03C0FC}" destId="{DF4C65B7-64F8-4AEB-9F47-69649F414F81}" srcOrd="1" destOrd="0" presId="urn:microsoft.com/office/officeart/2005/8/layout/venn1"/>
    <dgm:cxn modelId="{1762A2BC-597F-4388-9B1F-A405097C626E}" type="presOf" srcId="{A1C4A0E7-1743-4653-AEC4-8E810F5B6346}" destId="{D73F1CC5-1871-48C6-A6E6-6C3B72986109}" srcOrd="0" destOrd="0" presId="urn:microsoft.com/office/officeart/2005/8/layout/venn1"/>
    <dgm:cxn modelId="{C3FFC5BE-9D14-446A-8E4A-2F25C94CDCA4}" type="presOf" srcId="{F9E75CBB-ADAF-4C1A-8468-DDF0AD03C0FC}" destId="{A212B7D8-C507-4D8D-9800-089D166CEB9B}" srcOrd="0" destOrd="0" presId="urn:microsoft.com/office/officeart/2005/8/layout/venn1"/>
    <dgm:cxn modelId="{86DA9F4C-25F0-450C-A77C-869DBF24142B}" type="presOf" srcId="{6E2B868A-8C9B-4A8E-B4FB-AFA11C31A9E6}" destId="{E6A474A1-E748-4EB4-9AD7-A7C308B04573}" srcOrd="0" destOrd="0" presId="urn:microsoft.com/office/officeart/2005/8/layout/venn1"/>
    <dgm:cxn modelId="{A430A59C-A1C5-494E-9E60-70EA133A29DE}" srcId="{6E2B868A-8C9B-4A8E-B4FB-AFA11C31A9E6}" destId="{36B41FE7-6D9D-4669-9431-42581BBB4F0E}" srcOrd="1" destOrd="0" parTransId="{223EB7F0-0821-4F22-958B-978101622E7B}" sibTransId="{D62A0ED3-550A-42CE-94E4-02FA83D11225}"/>
    <dgm:cxn modelId="{D3BB373C-979D-46D0-ADDD-DC872123D7DF}" type="presParOf" srcId="{E6A474A1-E748-4EB4-9AD7-A7C308B04573}" destId="{A212B7D8-C507-4D8D-9800-089D166CEB9B}" srcOrd="0" destOrd="0" presId="urn:microsoft.com/office/officeart/2005/8/layout/venn1"/>
    <dgm:cxn modelId="{6559C256-F28D-4F63-84E8-807252D051E2}" type="presParOf" srcId="{E6A474A1-E748-4EB4-9AD7-A7C308B04573}" destId="{DF4C65B7-64F8-4AEB-9F47-69649F414F81}" srcOrd="1" destOrd="0" presId="urn:microsoft.com/office/officeart/2005/8/layout/venn1"/>
    <dgm:cxn modelId="{3AC4F30F-72D7-478D-BE55-4E152517022C}" type="presParOf" srcId="{E6A474A1-E748-4EB4-9AD7-A7C308B04573}" destId="{70C93762-1840-490E-896D-97858160BEE6}" srcOrd="2" destOrd="0" presId="urn:microsoft.com/office/officeart/2005/8/layout/venn1"/>
    <dgm:cxn modelId="{639E7100-BAC9-44A3-BA00-50CC209C8E11}" type="presParOf" srcId="{E6A474A1-E748-4EB4-9AD7-A7C308B04573}" destId="{8C3FFEE6-444C-4BD3-95A0-637058BD60C2}" srcOrd="3" destOrd="0" presId="urn:microsoft.com/office/officeart/2005/8/layout/venn1"/>
    <dgm:cxn modelId="{FE57652E-50A0-49CE-8017-20F22664149A}" type="presParOf" srcId="{E6A474A1-E748-4EB4-9AD7-A7C308B04573}" destId="{D73F1CC5-1871-48C6-A6E6-6C3B72986109}" srcOrd="4" destOrd="0" presId="urn:microsoft.com/office/officeart/2005/8/layout/venn1"/>
    <dgm:cxn modelId="{6167AF12-6474-41CE-B318-1B26DE1A5045}" type="presParOf" srcId="{E6A474A1-E748-4EB4-9AD7-A7C308B04573}" destId="{D67CEAFE-6981-4937-99F3-5DEEB5213F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D51A4-208D-4D1E-A17F-647C20E688BB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3">
            <a:shade val="90000"/>
            <a:hueOff val="30020"/>
            <a:satOff val="-18831"/>
            <a:lumOff val="1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5BA2-D3DE-446D-B382-B5AA3CDB2B18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3">
            <a:shade val="90000"/>
            <a:hueOff val="60040"/>
            <a:satOff val="-37661"/>
            <a:lumOff val="298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EE008-AAD7-431B-B47A-6C96EE5EE44F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3">
            <a:shade val="90000"/>
            <a:hueOff val="90060"/>
            <a:satOff val="-56492"/>
            <a:lumOff val="44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ACD8F-F0CD-4435-BBEE-E2E13B8A9ACA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3">
            <a:shade val="90000"/>
            <a:hueOff val="60040"/>
            <a:satOff val="-37661"/>
            <a:lumOff val="298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D5711-B159-417C-BC49-6019508273D2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3">
            <a:shade val="90000"/>
            <a:hueOff val="30020"/>
            <a:satOff val="-18831"/>
            <a:lumOff val="1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D3709-1A64-4F1D-87BB-D3E6C2ABA8EC}">
      <dsp:nvSpPr>
        <dsp:cNvPr id="0" name=""/>
        <dsp:cNvSpPr/>
      </dsp:nvSpPr>
      <dsp:spPr>
        <a:xfrm>
          <a:off x="2079388" y="624345"/>
          <a:ext cx="4267412" cy="4267412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8EFE-C457-4567-A91F-D024C2D6032F}">
      <dsp:nvSpPr>
        <dsp:cNvPr id="0" name=""/>
        <dsp:cNvSpPr/>
      </dsp:nvSpPr>
      <dsp:spPr>
        <a:xfrm>
          <a:off x="2942230" y="1487187"/>
          <a:ext cx="2541728" cy="2541728"/>
        </a:xfrm>
        <a:prstGeom prst="ellipse">
          <a:avLst/>
        </a:prstGeom>
        <a:solidFill>
          <a:srgbClr val="C500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 smtClean="0"/>
            <a:t>LFUV</a:t>
          </a:r>
          <a:endParaRPr lang="en-GB" sz="6100" kern="1200" dirty="0"/>
        </a:p>
      </dsp:txBody>
      <dsp:txXfrm>
        <a:off x="3314457" y="1859414"/>
        <a:ext cx="1797274" cy="1797274"/>
      </dsp:txXfrm>
    </dsp:sp>
    <dsp:sp modelId="{AF28169A-6188-4EEC-86DE-5863EDF89519}">
      <dsp:nvSpPr>
        <dsp:cNvPr id="0" name=""/>
        <dsp:cNvSpPr/>
      </dsp:nvSpPr>
      <dsp:spPr>
        <a:xfrm>
          <a:off x="3542044" y="1610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50006"/>
              </a:solidFill>
            </a:rPr>
            <a:t>Electron channels: </a:t>
          </a:r>
          <a:br>
            <a:rPr lang="en-US" sz="1800" kern="1200" dirty="0" smtClean="0">
              <a:solidFill>
                <a:srgbClr val="C50006"/>
              </a:solidFill>
            </a:rPr>
          </a:br>
          <a:r>
            <a:rPr lang="en-US" sz="1800" kern="1200" dirty="0" smtClean="0">
              <a:solidFill>
                <a:srgbClr val="C50006"/>
              </a:solidFill>
            </a:rPr>
            <a:t>SM like</a:t>
          </a:r>
          <a:endParaRPr lang="en-GB" sz="1800" kern="1200" dirty="0">
            <a:solidFill>
              <a:srgbClr val="C50006"/>
            </a:solidFill>
          </a:endParaRPr>
        </a:p>
      </dsp:txBody>
      <dsp:txXfrm>
        <a:off x="3738590" y="198156"/>
        <a:ext cx="949009" cy="949009"/>
      </dsp:txXfrm>
    </dsp:sp>
    <dsp:sp modelId="{47DD3E21-3801-4673-8B64-5EB7D914459C}">
      <dsp:nvSpPr>
        <dsp:cNvPr id="0" name=""/>
        <dsp:cNvSpPr/>
      </dsp:nvSpPr>
      <dsp:spPr>
        <a:xfrm>
          <a:off x="5348045" y="1044306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rgbClr val="C50006"/>
              </a:solidFill>
            </a:rPr>
            <a:t>b</a:t>
          </a:r>
          <a:r>
            <a:rPr lang="en-GB" sz="2200" kern="1200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GB" sz="2200" kern="1200" dirty="0" err="1" smtClean="0">
              <a:solidFill>
                <a:srgbClr val="C50006"/>
              </a:solidFill>
            </a:rPr>
            <a:t>s</a:t>
          </a:r>
          <a:r>
            <a:rPr lang="en-GB" sz="2200" kern="1200" dirty="0" smtClean="0">
              <a:solidFill>
                <a:srgbClr val="C50006"/>
              </a:solidFill>
            </a:rPr>
            <a:t>µµ</a:t>
          </a:r>
          <a:br>
            <a:rPr lang="en-GB" sz="2200" kern="1200" dirty="0" smtClean="0">
              <a:solidFill>
                <a:srgbClr val="C50006"/>
              </a:solidFill>
            </a:rPr>
          </a:br>
          <a:r>
            <a:rPr lang="en-GB" sz="2200" kern="1200" dirty="0" smtClean="0">
              <a:solidFill>
                <a:srgbClr val="C50006"/>
              </a:solidFill>
            </a:rPr>
            <a:t>5-6</a:t>
          </a:r>
          <a:r>
            <a:rPr lang="el-GR" sz="2200" kern="1200" dirty="0" smtClean="0">
              <a:solidFill>
                <a:srgbClr val="C50006"/>
              </a:solidFill>
            </a:rPr>
            <a:t>σ</a:t>
          </a:r>
          <a:endParaRPr lang="en-GB" sz="2200" kern="1200" dirty="0">
            <a:solidFill>
              <a:srgbClr val="C50006"/>
            </a:solidFill>
          </a:endParaRPr>
        </a:p>
      </dsp:txBody>
      <dsp:txXfrm>
        <a:off x="5544591" y="1240852"/>
        <a:ext cx="949009" cy="949009"/>
      </dsp:txXfrm>
    </dsp:sp>
    <dsp:sp modelId="{5D756565-4F76-486C-B450-B26246CB4320}">
      <dsp:nvSpPr>
        <dsp:cNvPr id="0" name=""/>
        <dsp:cNvSpPr/>
      </dsp:nvSpPr>
      <dsp:spPr>
        <a:xfrm>
          <a:off x="5348045" y="3129696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R(D</a:t>
          </a:r>
          <a:r>
            <a:rPr lang="de-CH" sz="2200" kern="1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(</a:t>
          </a:r>
          <a:r>
            <a:rPr lang="de-CH" sz="22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*</a:t>
          </a:r>
          <a:r>
            <a:rPr lang="de-CH" sz="2200" kern="1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r>
            <a:rPr lang="de-CH" sz="22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4</a:t>
          </a:r>
          <a:r>
            <a:rPr lang="el-GR" sz="22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σ</a:t>
          </a:r>
          <a:endParaRPr lang="en-GB" sz="2200" kern="1200" dirty="0" smtClean="0">
            <a:solidFill>
              <a:srgbClr val="C50006"/>
            </a:solidFill>
          </a:endParaRPr>
        </a:p>
      </dsp:txBody>
      <dsp:txXfrm>
        <a:off x="5544591" y="3326242"/>
        <a:ext cx="949009" cy="949009"/>
      </dsp:txXfrm>
    </dsp:sp>
    <dsp:sp modelId="{AC89CAFA-B621-40BF-B01E-13361355FB19}">
      <dsp:nvSpPr>
        <dsp:cNvPr id="0" name=""/>
        <dsp:cNvSpPr/>
      </dsp:nvSpPr>
      <dsp:spPr>
        <a:xfrm>
          <a:off x="3542044" y="4172392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C50006"/>
              </a:solidFill>
            </a:rPr>
            <a:t>h</a:t>
          </a:r>
          <a:r>
            <a:rPr lang="en-US" sz="2200" kern="1200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US" sz="2200" kern="1200" dirty="0" err="1" smtClean="0">
              <a:solidFill>
                <a:srgbClr val="C50006"/>
              </a:solidFill>
            </a:rPr>
            <a:t>τ</a:t>
          </a:r>
          <a:r>
            <a:rPr lang="en-US" sz="2200" kern="1200" dirty="0" smtClean="0">
              <a:solidFill>
                <a:srgbClr val="C50006"/>
              </a:solidFill>
            </a:rPr>
            <a:t>µ</a:t>
          </a:r>
          <a:br>
            <a:rPr lang="en-US" sz="2200" kern="1200" dirty="0" smtClean="0">
              <a:solidFill>
                <a:srgbClr val="C50006"/>
              </a:solidFill>
            </a:rPr>
          </a:br>
          <a:r>
            <a:rPr lang="en-US" sz="2200" kern="1200" dirty="0" smtClean="0">
              <a:solidFill>
                <a:srgbClr val="C50006"/>
              </a:solidFill>
            </a:rPr>
            <a:t>2σ</a:t>
          </a:r>
        </a:p>
      </dsp:txBody>
      <dsp:txXfrm>
        <a:off x="3738590" y="4368938"/>
        <a:ext cx="949009" cy="949009"/>
      </dsp:txXfrm>
    </dsp:sp>
    <dsp:sp modelId="{524EE858-B133-4F2F-8D6A-9CB6AB26021F}">
      <dsp:nvSpPr>
        <dsp:cNvPr id="0" name=""/>
        <dsp:cNvSpPr/>
      </dsp:nvSpPr>
      <dsp:spPr>
        <a:xfrm>
          <a:off x="1736043" y="3129696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C50006"/>
              </a:solidFill>
            </a:rPr>
            <a:t>a</a:t>
          </a:r>
          <a:r>
            <a:rPr lang="en-US" sz="2200" kern="1200" baseline="-25000" dirty="0" smtClean="0">
              <a:solidFill>
                <a:srgbClr val="C50006"/>
              </a:solidFill>
            </a:rPr>
            <a:t>µ</a:t>
          </a:r>
          <a:br>
            <a:rPr lang="en-US" sz="2200" kern="1200" baseline="-25000" dirty="0" smtClean="0">
              <a:solidFill>
                <a:srgbClr val="C50006"/>
              </a:solidFill>
            </a:rPr>
          </a:br>
          <a:r>
            <a:rPr lang="en-US" sz="2200" kern="1200" dirty="0" smtClean="0">
              <a:solidFill>
                <a:srgbClr val="C50006"/>
              </a:solidFill>
            </a:rPr>
            <a:t>3σ</a:t>
          </a:r>
        </a:p>
      </dsp:txBody>
      <dsp:txXfrm>
        <a:off x="1932589" y="3326242"/>
        <a:ext cx="949009" cy="949009"/>
      </dsp:txXfrm>
    </dsp:sp>
    <dsp:sp modelId="{968B6F6F-4F0F-4BD8-9F90-C12902A3D22A}">
      <dsp:nvSpPr>
        <dsp:cNvPr id="0" name=""/>
        <dsp:cNvSpPr/>
      </dsp:nvSpPr>
      <dsp:spPr>
        <a:xfrm>
          <a:off x="1736043" y="1044306"/>
          <a:ext cx="1342101" cy="1342101"/>
        </a:xfrm>
        <a:prstGeom prst="ellipse">
          <a:avLst/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C50006"/>
              </a:solidFill>
            </a:rPr>
            <a:t>τ</a:t>
          </a:r>
          <a:r>
            <a:rPr lang="en-US" sz="2200" kern="1200" dirty="0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US" sz="2200" kern="1200" dirty="0" smtClean="0">
              <a:solidFill>
                <a:srgbClr val="C50006"/>
              </a:solidFill>
            </a:rPr>
            <a:t>µ</a:t>
          </a:r>
          <a:r>
            <a:rPr lang="en-US" sz="2200" kern="1200" dirty="0" err="1" smtClean="0">
              <a:solidFill>
                <a:srgbClr val="C50006"/>
              </a:solidFill>
            </a:rPr>
            <a:t>νν</a:t>
          </a:r>
          <a:r>
            <a:rPr lang="en-US" sz="2200" kern="1200" dirty="0" smtClean="0">
              <a:solidFill>
                <a:srgbClr val="C50006"/>
              </a:solidFill>
            </a:rPr>
            <a:t/>
          </a:r>
          <a:br>
            <a:rPr lang="en-US" sz="2200" kern="1200" dirty="0" smtClean="0">
              <a:solidFill>
                <a:srgbClr val="C50006"/>
              </a:solidFill>
            </a:rPr>
          </a:br>
          <a:r>
            <a:rPr lang="en-US" sz="2200" kern="1200" dirty="0" smtClean="0">
              <a:solidFill>
                <a:srgbClr val="C50006"/>
              </a:solidFill>
            </a:rPr>
            <a:t>2σ</a:t>
          </a:r>
        </a:p>
      </dsp:txBody>
      <dsp:txXfrm>
        <a:off x="1932589" y="1240852"/>
        <a:ext cx="949009" cy="949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6129-46FE-4A30-90D3-A12420D5E75C}">
      <dsp:nvSpPr>
        <dsp:cNvPr id="0" name=""/>
        <dsp:cNvSpPr/>
      </dsp:nvSpPr>
      <dsp:spPr>
        <a:xfrm>
          <a:off x="3149814" y="0"/>
          <a:ext cx="1587832" cy="15878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err="1" smtClean="0"/>
            <a:t>Lepto</a:t>
          </a:r>
          <a:r>
            <a:rPr lang="en-GB" sz="3100" kern="1200" dirty="0" smtClean="0"/>
            <a:t>-quarks</a:t>
          </a:r>
          <a:endParaRPr lang="en-GB" sz="3100" kern="1200" dirty="0"/>
        </a:p>
      </dsp:txBody>
      <dsp:txXfrm>
        <a:off x="3382347" y="232533"/>
        <a:ext cx="1122766" cy="1122766"/>
      </dsp:txXfrm>
    </dsp:sp>
    <dsp:sp modelId="{46739E1F-86CF-40BD-AD7A-3EF541C5C3D3}">
      <dsp:nvSpPr>
        <dsp:cNvPr id="0" name=""/>
        <dsp:cNvSpPr/>
      </dsp:nvSpPr>
      <dsp:spPr>
        <a:xfrm rot="31433">
          <a:off x="4823201" y="582417"/>
          <a:ext cx="1471141" cy="45253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5324-8778-4E80-A670-11EA3B835702}">
      <dsp:nvSpPr>
        <dsp:cNvPr id="0" name=""/>
        <dsp:cNvSpPr/>
      </dsp:nvSpPr>
      <dsp:spPr>
        <a:xfrm>
          <a:off x="5540092" y="212032"/>
          <a:ext cx="1508440" cy="1206752"/>
        </a:xfrm>
        <a:prstGeom prst="roundRect">
          <a:avLst>
            <a:gd name="adj" fmla="val 10000"/>
          </a:avLst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err="1" smtClean="0">
              <a:solidFill>
                <a:srgbClr val="C50006"/>
              </a:solidFill>
            </a:rPr>
            <a:t>b</a:t>
          </a:r>
          <a:r>
            <a:rPr lang="en-GB" sz="3400" kern="1200" dirty="0" err="1" smtClean="0">
              <a:solidFill>
                <a:srgbClr val="C50006"/>
              </a:solidFill>
              <a:latin typeface="Arial Narrow" panose="020B0606020202030204" pitchFamily="34" charset="0"/>
            </a:rPr>
            <a:t>→</a:t>
          </a:r>
          <a:r>
            <a:rPr lang="en-GB" sz="3400" kern="1200" dirty="0" err="1" smtClean="0">
              <a:solidFill>
                <a:srgbClr val="C50006"/>
              </a:solidFill>
              <a:latin typeface="Calibri" panose="020F0502020204030204" pitchFamily="34" charset="0"/>
            </a:rPr>
            <a:t>s</a:t>
          </a:r>
          <a:r>
            <a:rPr lang="el-GR" sz="3400" kern="1200" dirty="0" smtClean="0">
              <a:solidFill>
                <a:srgbClr val="C50006"/>
              </a:solidFill>
              <a:latin typeface="Calibri" panose="020F0502020204030204" pitchFamily="34" charset="0"/>
            </a:rPr>
            <a:t>μμ</a:t>
          </a:r>
          <a:endParaRPr lang="en-GB" sz="3400" kern="1200" dirty="0">
            <a:solidFill>
              <a:srgbClr val="C50006"/>
            </a:solidFill>
          </a:endParaRPr>
        </a:p>
      </dsp:txBody>
      <dsp:txXfrm>
        <a:off x="5575437" y="247377"/>
        <a:ext cx="1437750" cy="1136062"/>
      </dsp:txXfrm>
    </dsp:sp>
    <dsp:sp modelId="{75E6F9A3-D879-424B-B193-8C8306AF6828}">
      <dsp:nvSpPr>
        <dsp:cNvPr id="0" name=""/>
        <dsp:cNvSpPr/>
      </dsp:nvSpPr>
      <dsp:spPr>
        <a:xfrm rot="10789934">
          <a:off x="1601579" y="572366"/>
          <a:ext cx="1463089" cy="45253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03EA2-A93F-41CB-868A-899EBD513DA3}">
      <dsp:nvSpPr>
        <dsp:cNvPr id="0" name=""/>
        <dsp:cNvSpPr/>
      </dsp:nvSpPr>
      <dsp:spPr>
        <a:xfrm>
          <a:off x="847362" y="197398"/>
          <a:ext cx="1508440" cy="1206752"/>
        </a:xfrm>
        <a:prstGeom prst="roundRect">
          <a:avLst>
            <a:gd name="adj" fmla="val 10000"/>
          </a:avLst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R(D</a:t>
          </a:r>
          <a:r>
            <a:rPr lang="de-CH" sz="3400" kern="1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(</a:t>
          </a:r>
          <a:r>
            <a:rPr lang="de-CH" sz="34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*</a:t>
          </a:r>
          <a:r>
            <a:rPr lang="de-CH" sz="3400" kern="1200" spc="30" baseline="3000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r>
            <a:rPr lang="de-CH" sz="3400" kern="1200" spc="30" dirty="0" smtClean="0">
              <a:solidFill>
                <a:srgbClr val="C00000"/>
              </a:solidFill>
              <a:latin typeface="+mn-lt"/>
              <a:cs typeface="Franklin Gothic Book"/>
            </a:rPr>
            <a:t>)</a:t>
          </a:r>
          <a:endParaRPr lang="en-GB" sz="3400" kern="1200" dirty="0">
            <a:solidFill>
              <a:srgbClr val="C50006"/>
            </a:solidFill>
          </a:endParaRPr>
        </a:p>
      </dsp:txBody>
      <dsp:txXfrm>
        <a:off x="882707" y="232743"/>
        <a:ext cx="1437750" cy="1136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6129-46FE-4A30-90D3-A12420D5E75C}">
      <dsp:nvSpPr>
        <dsp:cNvPr id="0" name=""/>
        <dsp:cNvSpPr/>
      </dsp:nvSpPr>
      <dsp:spPr>
        <a:xfrm>
          <a:off x="3114030" y="4521"/>
          <a:ext cx="1587756" cy="1587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Higgses</a:t>
          </a:r>
          <a:r>
            <a:rPr lang="en-GB" sz="2500" kern="1200" dirty="0" smtClean="0"/>
            <a:t> (Scalars)</a:t>
          </a:r>
          <a:endParaRPr lang="en-GB" sz="2500" kern="1200" dirty="0"/>
        </a:p>
      </dsp:txBody>
      <dsp:txXfrm>
        <a:off x="3346551" y="237042"/>
        <a:ext cx="1122714" cy="1122714"/>
      </dsp:txXfrm>
    </dsp:sp>
    <dsp:sp modelId="{46739E1F-86CF-40BD-AD7A-3EF541C5C3D3}">
      <dsp:nvSpPr>
        <dsp:cNvPr id="0" name=""/>
        <dsp:cNvSpPr/>
      </dsp:nvSpPr>
      <dsp:spPr>
        <a:xfrm rot="10830112">
          <a:off x="1548458" y="557957"/>
          <a:ext cx="1479524" cy="452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5324-8778-4E80-A670-11EA3B835702}">
      <dsp:nvSpPr>
        <dsp:cNvPr id="0" name=""/>
        <dsp:cNvSpPr/>
      </dsp:nvSpPr>
      <dsp:spPr>
        <a:xfrm>
          <a:off x="794301" y="174385"/>
          <a:ext cx="1508368" cy="1206695"/>
        </a:xfrm>
        <a:prstGeom prst="roundRect">
          <a:avLst>
            <a:gd name="adj" fmla="val 10000"/>
          </a:avLst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>
              <a:solidFill>
                <a:srgbClr val="C50006"/>
              </a:solidFill>
            </a:rPr>
            <a:t>h</a:t>
          </a:r>
          <a:r>
            <a:rPr lang="en-GB" sz="3500" kern="1200" dirty="0" smtClean="0">
              <a:solidFill>
                <a:srgbClr val="C50006"/>
              </a:solidFill>
              <a:latin typeface="Arial Narrow" panose="020B0606020202030204" pitchFamily="34" charset="0"/>
              <a:cs typeface="Courier New" panose="02070309020205020404" pitchFamily="49" charset="0"/>
            </a:rPr>
            <a:t>→</a:t>
          </a:r>
          <a:r>
            <a:rPr lang="el-GR" sz="3500" kern="1200" dirty="0" smtClean="0">
              <a:solidFill>
                <a:srgbClr val="C50006"/>
              </a:solidFill>
              <a:latin typeface="Calibri" panose="020F0502020204030204" pitchFamily="34" charset="0"/>
            </a:rPr>
            <a:t>τμ</a:t>
          </a:r>
          <a:endParaRPr lang="en-GB" sz="3500" kern="1200" dirty="0">
            <a:solidFill>
              <a:srgbClr val="C50006"/>
            </a:solidFill>
          </a:endParaRPr>
        </a:p>
      </dsp:txBody>
      <dsp:txXfrm>
        <a:off x="829644" y="209728"/>
        <a:ext cx="1437682" cy="1136009"/>
      </dsp:txXfrm>
    </dsp:sp>
    <dsp:sp modelId="{75E6F9A3-D879-424B-B193-8C8306AF6828}">
      <dsp:nvSpPr>
        <dsp:cNvPr id="0" name=""/>
        <dsp:cNvSpPr/>
      </dsp:nvSpPr>
      <dsp:spPr>
        <a:xfrm rot="13823">
          <a:off x="4787871" y="578657"/>
          <a:ext cx="1479305" cy="452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03EA2-A93F-41CB-868A-899EBD513DA3}">
      <dsp:nvSpPr>
        <dsp:cNvPr id="0" name=""/>
        <dsp:cNvSpPr/>
      </dsp:nvSpPr>
      <dsp:spPr>
        <a:xfrm>
          <a:off x="5512986" y="204539"/>
          <a:ext cx="1508368" cy="1206695"/>
        </a:xfrm>
        <a:prstGeom prst="roundRect">
          <a:avLst>
            <a:gd name="adj" fmla="val 10000"/>
          </a:avLst>
        </a:prstGeom>
        <a:solidFill>
          <a:srgbClr val="EACBCC"/>
        </a:solidFill>
        <a:ln w="25400" cap="flat" cmpd="sng" algn="ctr">
          <a:solidFill>
            <a:srgbClr val="C500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>
              <a:solidFill>
                <a:srgbClr val="C00000"/>
              </a:solidFill>
            </a:rPr>
            <a:t>a</a:t>
          </a:r>
          <a:r>
            <a:rPr lang="el-GR" sz="3500" kern="1200" baseline="-25000" dirty="0" smtClean="0">
              <a:solidFill>
                <a:srgbClr val="C00000"/>
              </a:solidFill>
            </a:rPr>
            <a:t>μ</a:t>
          </a:r>
          <a:endParaRPr lang="en-GB" sz="3500" kern="1200" baseline="-25000" dirty="0">
            <a:solidFill>
              <a:srgbClr val="C00000"/>
            </a:solidFill>
          </a:endParaRPr>
        </a:p>
      </dsp:txBody>
      <dsp:txXfrm>
        <a:off x="5548329" y="239882"/>
        <a:ext cx="1437682" cy="1136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2B7D8-C507-4D8D-9800-089D166CEB9B}">
      <dsp:nvSpPr>
        <dsp:cNvPr id="0" name=""/>
        <dsp:cNvSpPr/>
      </dsp:nvSpPr>
      <dsp:spPr>
        <a:xfrm>
          <a:off x="1278568" y="203627"/>
          <a:ext cx="2695152" cy="2695152"/>
        </a:xfrm>
        <a:prstGeom prst="ellipse">
          <a:avLst/>
        </a:prstGeom>
        <a:solidFill>
          <a:srgbClr val="C00000">
            <a:alpha val="4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b="1" kern="1200" dirty="0" smtClean="0">
              <a:ln>
                <a:noFill/>
              </a:ln>
              <a:solidFill>
                <a:srgbClr val="C5000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LHC</a:t>
          </a:r>
          <a:endParaRPr lang="en-GB" sz="3500" b="1" kern="1200" dirty="0">
            <a:ln>
              <a:noFill/>
            </a:ln>
            <a:solidFill>
              <a:srgbClr val="C5000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637922" y="675279"/>
        <a:ext cx="1976445" cy="1212818"/>
      </dsp:txXfrm>
    </dsp:sp>
    <dsp:sp modelId="{70C93762-1840-490E-896D-97858160BEE6}">
      <dsp:nvSpPr>
        <dsp:cNvPr id="0" name=""/>
        <dsp:cNvSpPr/>
      </dsp:nvSpPr>
      <dsp:spPr>
        <a:xfrm>
          <a:off x="2125744" y="1701593"/>
          <a:ext cx="2695152" cy="2695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b="1" kern="1200" dirty="0" smtClean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Dark Matter</a:t>
          </a:r>
          <a:endParaRPr lang="en-GB" sz="3500" b="1" kern="1200" dirty="0">
            <a:ln>
              <a:noFill/>
            </a:ln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50012" y="2397841"/>
        <a:ext cx="1617091" cy="1482333"/>
      </dsp:txXfrm>
    </dsp:sp>
    <dsp:sp modelId="{D73F1CC5-1871-48C6-A6E6-6C3B72986109}">
      <dsp:nvSpPr>
        <dsp:cNvPr id="0" name=""/>
        <dsp:cNvSpPr/>
      </dsp:nvSpPr>
      <dsp:spPr>
        <a:xfrm>
          <a:off x="377785" y="1715608"/>
          <a:ext cx="2695152" cy="2695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500" b="1" kern="1200" dirty="0" err="1" smtClean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Flavour</a:t>
          </a:r>
          <a:endParaRPr lang="en-GB" sz="3500" b="1" kern="1200" dirty="0">
            <a:ln>
              <a:noFill/>
            </a:ln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31579" y="2411856"/>
        <a:ext cx="1617091" cy="148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t" anchorCtr="0" compatLnSpc="1">
            <a:prstTxWarp prst="textNoShape">
              <a:avLst/>
            </a:prstTxWarp>
          </a:bodyPr>
          <a:lstStyle>
            <a:lvl1pPr defTabSz="895438">
              <a:spcBef>
                <a:spcPct val="0"/>
              </a:spcBef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32925" y="0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t" anchorCtr="0" compatLnSpc="1">
            <a:prstTxWarp prst="textNoShape">
              <a:avLst/>
            </a:prstTxWarp>
          </a:bodyPr>
          <a:lstStyle>
            <a:lvl1pPr algn="r" defTabSz="895438">
              <a:spcBef>
                <a:spcPct val="0"/>
              </a:spcBef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99502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b" anchorCtr="0" compatLnSpc="1">
            <a:prstTxWarp prst="textNoShape">
              <a:avLst/>
            </a:prstTxWarp>
          </a:bodyPr>
          <a:lstStyle>
            <a:lvl1pPr defTabSz="895438">
              <a:spcBef>
                <a:spcPct val="0"/>
              </a:spcBef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32925" y="8799502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b" anchorCtr="0" compatLnSpc="1">
            <a:prstTxWarp prst="textNoShape">
              <a:avLst/>
            </a:prstTxWarp>
          </a:bodyPr>
          <a:lstStyle>
            <a:lvl1pPr algn="r" defTabSz="895438">
              <a:spcBef>
                <a:spcPct val="0"/>
              </a:spcBef>
              <a:defRPr sz="11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t" anchorCtr="0" compatLnSpc="1">
            <a:prstTxWarp prst="textNoShape">
              <a:avLst/>
            </a:prstTxWarp>
          </a:bodyPr>
          <a:lstStyle>
            <a:lvl1pPr defTabSz="895438">
              <a:spcBef>
                <a:spcPct val="0"/>
              </a:spcBef>
              <a:defRPr sz="9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32925" y="0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t" anchorCtr="0" compatLnSpc="1">
            <a:prstTxWarp prst="textNoShape">
              <a:avLst/>
            </a:prstTxWarp>
          </a:bodyPr>
          <a:lstStyle>
            <a:lvl1pPr algn="r" defTabSz="895438">
              <a:spcBef>
                <a:spcPct val="0"/>
              </a:spcBef>
              <a:defRPr sz="9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95325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5581" y="4400569"/>
            <a:ext cx="4700753" cy="41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99502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b" anchorCtr="0" compatLnSpc="1">
            <a:prstTxWarp prst="textNoShape">
              <a:avLst/>
            </a:prstTxWarp>
          </a:bodyPr>
          <a:lstStyle>
            <a:lvl1pPr defTabSz="895438">
              <a:spcBef>
                <a:spcPct val="0"/>
              </a:spcBef>
              <a:defRPr sz="9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32925" y="8799502"/>
            <a:ext cx="2778990" cy="4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71" rIns="89538" bIns="44771" numCol="1" anchor="b" anchorCtr="0" compatLnSpc="1">
            <a:prstTxWarp prst="textNoShape">
              <a:avLst/>
            </a:prstTxWarp>
          </a:bodyPr>
          <a:lstStyle>
            <a:lvl1pPr algn="r" defTabSz="895438">
              <a:spcBef>
                <a:spcPct val="0"/>
              </a:spcBef>
              <a:defRPr sz="9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64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22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5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D57-AA6D-44F7-A183-601668E8991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25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F371-9632-4E2A-AF75-E064F089D48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0432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0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 smtClean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Andreas </a:t>
            </a:r>
            <a:r>
              <a:rPr lang="en-US" dirty="0" err="1" smtClean="0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New Physics in the </a:t>
            </a:r>
            <a:r>
              <a:rPr lang="en-US" dirty="0" err="1" smtClean="0"/>
              <a:t>Flavour</a:t>
            </a:r>
            <a:r>
              <a:rPr lang="en-US" dirty="0" smtClean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6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84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5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 smtClean="0"/>
              <a:t>Titelmasterformat bearbeiten</a:t>
            </a:r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New Physics in the </a:t>
            </a:r>
            <a:r>
              <a:rPr lang="en-US" dirty="0" err="1" smtClean="0"/>
              <a:t>Flavour</a:t>
            </a:r>
            <a:r>
              <a:rPr lang="en-US" dirty="0" smtClean="0"/>
              <a:t> Sector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Andreas </a:t>
            </a:r>
            <a:r>
              <a:rPr lang="en-US" dirty="0" err="1" smtClean="0"/>
              <a:t>Crivellin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360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4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BC5-3E16-4BCE-8396-4E3CE6EF45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7544" y="1341438"/>
            <a:ext cx="8317681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4006" r:id="rId9"/>
    <p:sldLayoutId id="2147484007" r:id="rId10"/>
    <p:sldLayoutId id="2147484008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25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5.wmf"/><Relationship Id="rId32" Type="http://schemas.openxmlformats.org/officeDocument/2006/relationships/oleObject" Target="../embeddings/oleObject23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7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6.bin"/><Relationship Id="rId31" Type="http://schemas.openxmlformats.org/officeDocument/2006/relationships/image" Target="../media/image28.jpeg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20.bin"/><Relationship Id="rId30" Type="http://schemas.openxmlformats.org/officeDocument/2006/relationships/oleObject" Target="../embeddings/oleObject22.bin"/><Relationship Id="rId35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emf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7.w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3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0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0985" y="4869160"/>
            <a:ext cx="7969249" cy="1090800"/>
          </a:xfrm>
          <a:effectLst/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New Physics in the Flavour Sector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0986" y="3808992"/>
            <a:ext cx="7969249" cy="1348199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Andreas </a:t>
            </a:r>
            <a:r>
              <a:rPr lang="en-GB" sz="3200" dirty="0" err="1" smtClean="0">
                <a:solidFill>
                  <a:srgbClr val="C00000"/>
                </a:solidFill>
              </a:rPr>
              <a:t>Crivellin</a:t>
            </a:r>
            <a:endParaRPr lang="en-GB" sz="3200" dirty="0" smtClean="0">
              <a:solidFill>
                <a:srgbClr val="C00000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Theory </a:t>
            </a:r>
            <a:r>
              <a:rPr lang="en-GB" sz="2000" dirty="0">
                <a:solidFill>
                  <a:schemeClr val="tx1"/>
                </a:solidFill>
              </a:rPr>
              <a:t>G</a:t>
            </a:r>
            <a:r>
              <a:rPr lang="en-GB" sz="2000" dirty="0" smtClean="0">
                <a:solidFill>
                  <a:schemeClr val="tx1"/>
                </a:solidFill>
              </a:rPr>
              <a:t>roup of the Laboratory for Particle Physics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14488" y="5662800"/>
            <a:ext cx="786206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>
                <a:latin typeface="+mn-lt"/>
              </a:rPr>
              <a:t>Warsaw, 26.05.2017</a:t>
            </a:r>
            <a:endParaRPr lang="en-GB" sz="2000" b="1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970270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Z’			</a:t>
            </a:r>
            <a: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 err="1" smtClean="0">
                <a:latin typeface="Arial" panose="020B0604020202020204" pitchFamily="34" charset="0"/>
              </a:rPr>
              <a:t>Leptoquarks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Loop effects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dirty="0" err="1" smtClean="0">
                <a:latin typeface="Calibri" panose="020F0502020204030204" pitchFamily="34" charset="0"/>
              </a:rPr>
              <a:t>→s</a:t>
            </a:r>
            <a:r>
              <a:rPr lang="el-GR" dirty="0" smtClean="0">
                <a:latin typeface="Calibri" panose="020F0502020204030204" pitchFamily="34" charset="0"/>
              </a:rPr>
              <a:t>μμ</a:t>
            </a:r>
            <a:r>
              <a:rPr lang="en-GB" dirty="0" smtClean="0">
                <a:latin typeface="Calibri" panose="020F0502020204030204" pitchFamily="34" charset="0"/>
              </a:rPr>
              <a:t> explanations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4864" y="5615657"/>
            <a:ext cx="8313741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Even high scale NP explanations possible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3160" y="1571749"/>
            <a:ext cx="6649159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U. </a:t>
            </a:r>
            <a:r>
              <a:rPr lang="en-US" altLang="en-US" sz="1600" dirty="0" err="1">
                <a:solidFill>
                  <a:srgbClr val="C00000"/>
                </a:solidFill>
                <a:latin typeface="+mn-lt"/>
              </a:rPr>
              <a:t>Haisch</a:t>
            </a: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 et al. </a:t>
            </a:r>
            <a:r>
              <a:rPr lang="en-US" altLang="en-US" sz="1600" dirty="0" smtClean="0">
                <a:solidFill>
                  <a:srgbClr val="C00000"/>
                </a:solidFill>
                <a:latin typeface="+mn-lt"/>
              </a:rPr>
              <a:t>1308.1959, Buras </a:t>
            </a: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et al. 1311.6729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W. </a:t>
            </a:r>
            <a:r>
              <a:rPr lang="en-US" altLang="en-US" sz="1600" dirty="0" err="1">
                <a:solidFill>
                  <a:srgbClr val="C00000"/>
                </a:solidFill>
                <a:latin typeface="+mn-lt"/>
              </a:rPr>
              <a:t>Altmannshofer</a:t>
            </a: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 et al. </a:t>
            </a:r>
            <a:r>
              <a:rPr lang="en-US" altLang="en-US" sz="1600" dirty="0" smtClean="0">
                <a:solidFill>
                  <a:srgbClr val="C00000"/>
                </a:solidFill>
                <a:latin typeface="+mn-lt"/>
              </a:rPr>
              <a:t>1403.1269, AC</a:t>
            </a:r>
            <a:r>
              <a:rPr lang="en-US" altLang="en-US" sz="1600" dirty="0">
                <a:solidFill>
                  <a:srgbClr val="C00000"/>
                </a:solidFill>
                <a:latin typeface="+mn-lt"/>
              </a:rPr>
              <a:t>. et al. </a:t>
            </a:r>
            <a:r>
              <a:rPr lang="en-US" altLang="en-US" sz="1600" dirty="0" smtClean="0">
                <a:solidFill>
                  <a:srgbClr val="C00000"/>
                </a:solidFill>
                <a:latin typeface="+mn-lt"/>
              </a:rPr>
              <a:t>1501.00993,  …..</a:t>
            </a:r>
            <a:endParaRPr lang="en-US" altLang="en-US" sz="1600" dirty="0">
              <a:solidFill>
                <a:srgbClr val="C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5400000" flipV="1">
            <a:off x="5081357" y="2977208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5400000" flipV="1">
            <a:off x="5438544" y="3339158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5400000" flipH="1" flipV="1">
            <a:off x="5080563" y="3986064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rot="5400000">
            <a:off x="5368694" y="3697933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>
            <p:extLst/>
          </p:nvPr>
        </p:nvGraphicFramePr>
        <p:xfrm>
          <a:off x="6299763" y="3076427"/>
          <a:ext cx="6127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63" y="3076427"/>
                        <a:ext cx="6127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>
            <p:extLst/>
          </p:nvPr>
        </p:nvGraphicFramePr>
        <p:xfrm>
          <a:off x="4718613" y="4135289"/>
          <a:ext cx="368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613" y="4135289"/>
                        <a:ext cx="3683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8033313" y="2762102"/>
          <a:ext cx="3667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3313" y="2762102"/>
                        <a:ext cx="3667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9"/>
          <p:cNvSpPr>
            <a:spLocks noChangeShapeType="1"/>
          </p:cNvSpPr>
          <p:nvPr/>
        </p:nvSpPr>
        <p:spPr bwMode="auto">
          <a:xfrm rot="5400000" flipV="1">
            <a:off x="7172094" y="3677295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rot="5400000" flipV="1">
            <a:off x="7548332" y="4074170"/>
            <a:ext cx="360362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5400000" flipH="1" flipV="1">
            <a:off x="7171300" y="3271689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rot="5400000">
            <a:off x="7572144" y="2875608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" name="Object 20"/>
          <p:cNvGraphicFramePr>
            <a:graphicFrameLocks noChangeAspect="1"/>
          </p:cNvGraphicFramePr>
          <p:nvPr>
            <p:extLst/>
          </p:nvPr>
        </p:nvGraphicFramePr>
        <p:xfrm>
          <a:off x="4793225" y="2835127"/>
          <a:ext cx="3063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225" y="2835127"/>
                        <a:ext cx="3063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/>
          </p:nvPr>
        </p:nvGraphicFramePr>
        <p:xfrm>
          <a:off x="8065063" y="4038452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5063" y="4038452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12"/>
          <p:cNvSpPr>
            <a:spLocks noChangeShapeType="1"/>
          </p:cNvSpPr>
          <p:nvPr/>
        </p:nvSpPr>
        <p:spPr bwMode="auto">
          <a:xfrm rot="5400000" flipV="1">
            <a:off x="6497406" y="2964508"/>
            <a:ext cx="20638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11624" y="280994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+mn-lt"/>
              </a:rPr>
              <a:t>Gudrun Hiller, Martin </a:t>
            </a:r>
            <a:r>
              <a:rPr lang="de-DE" dirty="0" err="1" smtClean="0">
                <a:solidFill>
                  <a:srgbClr val="C00000"/>
                </a:solidFill>
                <a:latin typeface="+mn-lt"/>
              </a:rPr>
              <a:t>Schmaltz</a:t>
            </a:r>
            <a:r>
              <a:rPr lang="de-DE" dirty="0">
                <a:solidFill>
                  <a:srgbClr val="C00000"/>
                </a:solidFill>
                <a:latin typeface="+mn-lt"/>
              </a:rPr>
              <a:t/>
            </a:r>
            <a:br>
              <a:rPr lang="de-DE" dirty="0">
                <a:solidFill>
                  <a:srgbClr val="C00000"/>
                </a:solidFill>
                <a:latin typeface="+mn-lt"/>
              </a:rPr>
            </a:br>
            <a:r>
              <a:rPr lang="de-DE" dirty="0" smtClean="0">
                <a:solidFill>
                  <a:srgbClr val="C00000"/>
                </a:solidFill>
                <a:latin typeface="+mn-lt"/>
              </a:rPr>
              <a:t>arXiv:1411.4773</a:t>
            </a:r>
            <a:br>
              <a:rPr lang="de-DE" dirty="0" smtClean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B.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Gripaios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M.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Nardecchia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S.A. Renner.</a:t>
            </a:r>
            <a:br>
              <a:rPr lang="en-GB" dirty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arXiv:1412.1791</a:t>
            </a:r>
            <a:br>
              <a:rPr lang="en-GB" dirty="0" smtClean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D.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Bečirević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N.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Košnik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O.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Sumensari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dirty="0" smtClean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R.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Zukanovich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Funchal, arXiv:1608.07583</a:t>
            </a:r>
            <a:br>
              <a:rPr lang="en-GB" dirty="0" smtClean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L.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Calibbi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, AC. T. Ota, PRL 2015</a:t>
            </a:r>
            <a:br>
              <a:rPr lang="en-GB" dirty="0" smtClean="0">
                <a:solidFill>
                  <a:srgbClr val="C00000"/>
                </a:solidFill>
                <a:latin typeface="+mn-lt"/>
              </a:rPr>
            </a:br>
            <a:r>
              <a:rPr lang="en-GB" dirty="0" smtClean="0">
                <a:solidFill>
                  <a:srgbClr val="C00000"/>
                </a:solidFill>
                <a:latin typeface="+mn-lt"/>
              </a:rPr>
              <a:t>…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42563" y="5335555"/>
            <a:ext cx="5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B. </a:t>
            </a:r>
            <a:r>
              <a:rPr lang="en-GB" altLang="en-US" sz="1800" dirty="0" err="1">
                <a:solidFill>
                  <a:srgbClr val="C00000"/>
                </a:solidFill>
                <a:latin typeface="+mn-lt"/>
              </a:rPr>
              <a:t>Gripaios</a:t>
            </a: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, M. </a:t>
            </a:r>
            <a:r>
              <a:rPr lang="en-GB" altLang="en-US" sz="1800" dirty="0" err="1">
                <a:solidFill>
                  <a:srgbClr val="C00000"/>
                </a:solidFill>
                <a:latin typeface="+mn-lt"/>
              </a:rPr>
              <a:t>Nardecchia</a:t>
            </a: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, S. Renner, arXiv:1509.05020 </a:t>
            </a:r>
          </a:p>
        </p:txBody>
      </p:sp>
    </p:spTree>
    <p:extLst>
      <p:ext uri="{BB962C8B-B14F-4D97-AF65-F5344CB8AC3E}">
        <p14:creationId xmlns:p14="http://schemas.microsoft.com/office/powerpoint/2010/main" val="3847934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 rot="8501049">
            <a:off x="2580787" y="2701990"/>
            <a:ext cx="1356887" cy="4525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Left Arrow 16"/>
          <p:cNvSpPr/>
          <p:nvPr/>
        </p:nvSpPr>
        <p:spPr>
          <a:xfrm rot="19321023">
            <a:off x="5202357" y="4322668"/>
            <a:ext cx="1392325" cy="4525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Left Arrow 15"/>
          <p:cNvSpPr/>
          <p:nvPr/>
        </p:nvSpPr>
        <p:spPr>
          <a:xfrm rot="19321023">
            <a:off x="5226925" y="2432174"/>
            <a:ext cx="1364847" cy="45251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Implications for New Particles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628286" y="2924944"/>
          <a:ext cx="7976161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/>
          </p:nvPr>
        </p:nvGraphicFramePr>
        <p:xfrm>
          <a:off x="664086" y="1084468"/>
          <a:ext cx="7220281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797237" y="4802381"/>
            <a:ext cx="1587832" cy="1587832"/>
            <a:chOff x="3206506" y="-12996"/>
            <a:chExt cx="1587832" cy="1587832"/>
          </a:xfrm>
        </p:grpSpPr>
        <p:sp>
          <p:nvSpPr>
            <p:cNvPr id="14" name="Oval 13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Z’ </a:t>
              </a:r>
              <a:r>
                <a:rPr lang="en-GB" sz="2800" kern="1200" dirty="0" smtClean="0"/>
                <a:t>gauge boson</a:t>
              </a:r>
              <a:endParaRPr lang="en-GB" sz="28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885" y="4364779"/>
            <a:ext cx="2953631" cy="2656277"/>
            <a:chOff x="2250" y="-1597616"/>
            <a:chExt cx="6091499" cy="3600400"/>
          </a:xfrm>
        </p:grpSpPr>
        <p:sp>
          <p:nvSpPr>
            <p:cNvPr id="20" name="Rounded Rectangle 19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Extension of the SM </a:t>
              </a:r>
              <a:r>
                <a:rPr lang="en-GB" sz="3200" dirty="0" smtClean="0"/>
                <a:t>is </a:t>
              </a:r>
              <a:r>
                <a:rPr lang="en-GB" sz="3200" dirty="0" smtClean="0"/>
                <a:t>required!</a:t>
              </a:r>
              <a:endParaRPr lang="en-GB" sz="3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28423" y="4360196"/>
            <a:ext cx="2953631" cy="2656277"/>
            <a:chOff x="2250" y="-1597616"/>
            <a:chExt cx="6091499" cy="3600400"/>
          </a:xfrm>
        </p:grpSpPr>
        <p:sp>
          <p:nvSpPr>
            <p:cNvPr id="23" name="Rounded Rectangle 22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What is the underlying theory?</a:t>
              </a:r>
              <a:endParaRPr lang="en-GB" sz="3200" kern="1200" dirty="0"/>
            </a:p>
          </p:txBody>
        </p:sp>
      </p:grpSp>
      <p:sp>
        <p:nvSpPr>
          <p:cNvPr id="28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1403648" y="1229358"/>
            <a:ext cx="1584176" cy="129614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H="1" flipV="1">
            <a:off x="1403648" y="1229358"/>
            <a:ext cx="1584176" cy="127537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 flipV="1">
            <a:off x="2682006" y="2916024"/>
            <a:ext cx="1285612" cy="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3259230" y="2504733"/>
            <a:ext cx="0" cy="820783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6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1772816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 smtClean="0"/>
              <a:t>Z’ </a:t>
            </a:r>
            <a:r>
              <a:rPr lang="en-GB" sz="6600" dirty="0" err="1" smtClean="0"/>
              <a:t>bososns</a:t>
            </a:r>
            <a:r>
              <a:rPr lang="en-GB" sz="6600" dirty="0" smtClean="0"/>
              <a:t> </a:t>
            </a:r>
            <a:br>
              <a:rPr lang="en-GB" sz="6600" dirty="0" smtClean="0"/>
            </a:br>
            <a:r>
              <a:rPr lang="en-GB" sz="6600" dirty="0" smtClean="0"/>
              <a:t>in </a:t>
            </a:r>
            <a:r>
              <a:rPr lang="en-GB" sz="6600" dirty="0" err="1" smtClean="0"/>
              <a:t>b</a:t>
            </a:r>
            <a:r>
              <a:rPr lang="en-GB" sz="6600" dirty="0" err="1">
                <a:latin typeface="Calibri" panose="020F0502020204030204" pitchFamily="34" charset="0"/>
              </a:rPr>
              <a:t>→s</a:t>
            </a:r>
            <a:r>
              <a:rPr lang="el-GR" sz="6600" dirty="0">
                <a:latin typeface="Calibri" panose="020F0502020204030204" pitchFamily="34" charset="0"/>
              </a:rPr>
              <a:t>μμ</a:t>
            </a:r>
            <a:endParaRPr lang="en-GB" sz="6600" dirty="0"/>
          </a:p>
          <a:p>
            <a:pPr lvl="0" algn="ctr">
              <a:defRPr/>
            </a:pP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7952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 dirty="0" smtClean="0">
                <a:effectLst/>
              </a:rPr>
              <a:t>Z’ solution for </a:t>
            </a:r>
            <a:r>
              <a:rPr lang="en-US" altLang="en-US" sz="3600" dirty="0" err="1" smtClean="0">
                <a:effectLst/>
              </a:rPr>
              <a:t>b→s</a:t>
            </a:r>
            <a:r>
              <a:rPr lang="en-US" altLang="en-US" sz="3600" dirty="0" smtClean="0">
                <a:effectLst/>
              </a:rPr>
              <a:t>µµ with VLQ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6" name="Object 17"/>
          <p:cNvGraphicFramePr>
            <a:graphicFrameLocks noChangeAspect="1"/>
          </p:cNvGraphicFramePr>
          <p:nvPr>
            <p:extLst/>
          </p:nvPr>
        </p:nvGraphicFramePr>
        <p:xfrm>
          <a:off x="457200" y="2989321"/>
          <a:ext cx="2921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"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89321"/>
                        <a:ext cx="29210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0"/>
          <p:cNvGraphicFramePr>
            <a:graphicFrameLocks noChangeAspect="1"/>
          </p:cNvGraphicFramePr>
          <p:nvPr>
            <p:extLst/>
          </p:nvPr>
        </p:nvGraphicFramePr>
        <p:xfrm>
          <a:off x="425271" y="5613958"/>
          <a:ext cx="3213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1" name="Equation" r:id="rId5" imgW="1447560" imgH="431640" progId="Equation.DSMT4">
                  <p:embed/>
                </p:oleObj>
              </mc:Choice>
              <mc:Fallback>
                <p:oleObj name="Equation" r:id="rId5" imgW="1447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71" y="5613958"/>
                        <a:ext cx="32131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2"/>
          <p:cNvSpPr>
            <a:spLocks noRot="1" noChangeArrowheads="1"/>
          </p:cNvSpPr>
          <p:nvPr/>
        </p:nvSpPr>
        <p:spPr bwMode="auto">
          <a:xfrm>
            <a:off x="-95251" y="3512902"/>
            <a:ext cx="40322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en-US" sz="3000" baseline="-25000" dirty="0" err="1">
                <a:solidFill>
                  <a:srgbClr val="C00000"/>
                </a:solidFill>
                <a:latin typeface="+mn-lt"/>
              </a:rPr>
              <a:t>s</a:t>
            </a:r>
            <a:r>
              <a:rPr lang="en-US" altLang="en-US" sz="3000" dirty="0">
                <a:solidFill>
                  <a:srgbClr val="C00000"/>
                </a:solidFill>
                <a:latin typeface="+mn-lt"/>
              </a:rPr>
              <a:t> mixing</a:t>
            </a:r>
          </a:p>
        </p:txBody>
      </p:sp>
      <p:sp>
        <p:nvSpPr>
          <p:cNvPr id="18439" name="Rectangle 2"/>
          <p:cNvSpPr>
            <a:spLocks noRot="1" noChangeArrowheads="1"/>
          </p:cNvSpPr>
          <p:nvPr/>
        </p:nvSpPr>
        <p:spPr bwMode="auto">
          <a:xfrm>
            <a:off x="4500563" y="5949950"/>
            <a:ext cx="4032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+mn-lt"/>
              </a:rPr>
              <a:t>allowed regions</a:t>
            </a:r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rot="5400000" flipV="1">
            <a:off x="442119" y="1621690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 rot="5400000" flipV="1">
            <a:off x="799306" y="1983640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 rot="5400000" flipH="1" flipV="1">
            <a:off x="441325" y="2630546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 rot="5400000">
            <a:off x="729456" y="2342415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45" name="Freeform 15"/>
          <p:cNvSpPr>
            <a:spLocks/>
          </p:cNvSpPr>
          <p:nvPr/>
        </p:nvSpPr>
        <p:spPr bwMode="auto">
          <a:xfrm>
            <a:off x="1162050" y="2198746"/>
            <a:ext cx="1435100" cy="312738"/>
          </a:xfrm>
          <a:custGeom>
            <a:avLst/>
            <a:gdLst>
              <a:gd name="T0" fmla="*/ 0 w 904"/>
              <a:gd name="T1" fmla="*/ 2147483646 h 197"/>
              <a:gd name="T2" fmla="*/ 2147483646 w 904"/>
              <a:gd name="T3" fmla="*/ 2147483646 h 197"/>
              <a:gd name="T4" fmla="*/ 2147483646 w 904"/>
              <a:gd name="T5" fmla="*/ 0 h 197"/>
              <a:gd name="T6" fmla="*/ 2147483646 w 904"/>
              <a:gd name="T7" fmla="*/ 2147483646 h 197"/>
              <a:gd name="T8" fmla="*/ 2147483646 w 904"/>
              <a:gd name="T9" fmla="*/ 0 h 197"/>
              <a:gd name="T10" fmla="*/ 2147483646 w 904"/>
              <a:gd name="T11" fmla="*/ 2147483646 h 197"/>
              <a:gd name="T12" fmla="*/ 2147483646 w 904"/>
              <a:gd name="T13" fmla="*/ 0 h 197"/>
              <a:gd name="T14" fmla="*/ 2147483646 w 904"/>
              <a:gd name="T15" fmla="*/ 2147483646 h 197"/>
              <a:gd name="T16" fmla="*/ 2147483646 w 904"/>
              <a:gd name="T17" fmla="*/ 0 h 197"/>
              <a:gd name="T18" fmla="*/ 2147483646 w 904"/>
              <a:gd name="T19" fmla="*/ 2147483646 h 197"/>
              <a:gd name="T20" fmla="*/ 2147483646 w 904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4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7" y="168"/>
                  <a:pt x="817" y="182"/>
                </a:cubicBezTo>
                <a:cubicBezTo>
                  <a:pt x="847" y="196"/>
                  <a:pt x="886" y="105"/>
                  <a:pt x="904" y="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46" name="Object 20"/>
          <p:cNvGraphicFramePr>
            <a:graphicFrameLocks noChangeAspect="1"/>
          </p:cNvGraphicFramePr>
          <p:nvPr>
            <p:extLst/>
          </p:nvPr>
        </p:nvGraphicFramePr>
        <p:xfrm>
          <a:off x="1742282" y="1723370"/>
          <a:ext cx="428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2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282" y="1723370"/>
                        <a:ext cx="4286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20"/>
          <p:cNvGraphicFramePr>
            <a:graphicFrameLocks noChangeAspect="1"/>
          </p:cNvGraphicFramePr>
          <p:nvPr>
            <p:extLst/>
          </p:nvPr>
        </p:nvGraphicFramePr>
        <p:xfrm>
          <a:off x="3322637" y="2775009"/>
          <a:ext cx="3683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3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7" y="2775009"/>
                        <a:ext cx="3683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20"/>
          <p:cNvGraphicFramePr>
            <a:graphicFrameLocks noChangeAspect="1"/>
          </p:cNvGraphicFramePr>
          <p:nvPr>
            <p:extLst/>
          </p:nvPr>
        </p:nvGraphicFramePr>
        <p:xfrm>
          <a:off x="3394075" y="1406584"/>
          <a:ext cx="3667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406584"/>
                        <a:ext cx="3667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Line 19"/>
          <p:cNvSpPr>
            <a:spLocks noChangeShapeType="1"/>
          </p:cNvSpPr>
          <p:nvPr/>
        </p:nvSpPr>
        <p:spPr bwMode="auto">
          <a:xfrm rot="5400000" flipV="1">
            <a:off x="2602706" y="2342415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 rot="5400000" flipV="1">
            <a:off x="2888456" y="2631340"/>
            <a:ext cx="360363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 rot="5400000" flipH="1" flipV="1">
            <a:off x="2601912" y="1911409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52" name="Line 22"/>
          <p:cNvSpPr>
            <a:spLocks noChangeShapeType="1"/>
          </p:cNvSpPr>
          <p:nvPr/>
        </p:nvSpPr>
        <p:spPr bwMode="auto">
          <a:xfrm rot="5400000">
            <a:off x="2963069" y="1550252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53" name="Oval 23"/>
          <p:cNvSpPr>
            <a:spLocks noChangeArrowheads="1"/>
          </p:cNvSpPr>
          <p:nvPr/>
        </p:nvSpPr>
        <p:spPr bwMode="auto">
          <a:xfrm>
            <a:off x="1017587" y="2244784"/>
            <a:ext cx="217488" cy="217487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54" name="Object 20"/>
          <p:cNvGraphicFramePr>
            <a:graphicFrameLocks noChangeAspect="1"/>
          </p:cNvGraphicFramePr>
          <p:nvPr>
            <p:extLst/>
          </p:nvPr>
        </p:nvGraphicFramePr>
        <p:xfrm>
          <a:off x="369887" y="2054284"/>
          <a:ext cx="5524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5" name="Equation" r:id="rId13" imgW="228600" imgH="241200" progId="Equation.DSMT4">
                  <p:embed/>
                </p:oleObj>
              </mc:Choice>
              <mc:Fallback>
                <p:oleObj name="Equation" r:id="rId13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2054284"/>
                        <a:ext cx="5524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0"/>
          <p:cNvGraphicFramePr>
            <a:graphicFrameLocks noChangeAspect="1"/>
          </p:cNvGraphicFramePr>
          <p:nvPr>
            <p:extLst/>
          </p:nvPr>
        </p:nvGraphicFramePr>
        <p:xfrm>
          <a:off x="2843213" y="4482864"/>
          <a:ext cx="5524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6" name="Equation" r:id="rId15" imgW="228600" imgH="241200" progId="Equation.DSMT4">
                  <p:embed/>
                </p:oleObj>
              </mc:Choice>
              <mc:Fallback>
                <p:oleObj name="Equation" r:id="rId15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82864"/>
                        <a:ext cx="5524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0"/>
          <p:cNvGraphicFramePr>
            <a:graphicFrameLocks noChangeAspect="1"/>
          </p:cNvGraphicFramePr>
          <p:nvPr>
            <p:extLst/>
          </p:nvPr>
        </p:nvGraphicFramePr>
        <p:xfrm>
          <a:off x="153987" y="1479609"/>
          <a:ext cx="3063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" y="1479609"/>
                        <a:ext cx="3063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0"/>
          <p:cNvGraphicFramePr>
            <a:graphicFrameLocks noChangeAspect="1"/>
          </p:cNvGraphicFramePr>
          <p:nvPr>
            <p:extLst/>
          </p:nvPr>
        </p:nvGraphicFramePr>
        <p:xfrm>
          <a:off x="153987" y="2846446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8" name="Equation" r:id="rId19" imgW="114120" imgH="139680" progId="Equation.DSMT4">
                  <p:embed/>
                </p:oleObj>
              </mc:Choice>
              <mc:Fallback>
                <p:oleObj name="Equation" r:id="rId1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" y="2846446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Line 29"/>
          <p:cNvSpPr>
            <a:spLocks noChangeShapeType="1"/>
          </p:cNvSpPr>
          <p:nvPr/>
        </p:nvSpPr>
        <p:spPr bwMode="auto">
          <a:xfrm rot="5400000" flipV="1">
            <a:off x="469107" y="4050270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59" name="Line 30"/>
          <p:cNvSpPr>
            <a:spLocks noChangeShapeType="1"/>
          </p:cNvSpPr>
          <p:nvPr/>
        </p:nvSpPr>
        <p:spPr bwMode="auto">
          <a:xfrm rot="5400000" flipV="1">
            <a:off x="826295" y="4412220"/>
            <a:ext cx="360362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0" name="Line 31"/>
          <p:cNvSpPr>
            <a:spLocks noChangeShapeType="1"/>
          </p:cNvSpPr>
          <p:nvPr/>
        </p:nvSpPr>
        <p:spPr bwMode="auto">
          <a:xfrm rot="5400000" flipH="1" flipV="1">
            <a:off x="468313" y="5059127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1" name="Line 32"/>
          <p:cNvSpPr>
            <a:spLocks noChangeShapeType="1"/>
          </p:cNvSpPr>
          <p:nvPr/>
        </p:nvSpPr>
        <p:spPr bwMode="auto">
          <a:xfrm rot="5400000">
            <a:off x="756444" y="4770995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2" name="Freeform 33"/>
          <p:cNvSpPr>
            <a:spLocks/>
          </p:cNvSpPr>
          <p:nvPr/>
        </p:nvSpPr>
        <p:spPr bwMode="auto">
          <a:xfrm>
            <a:off x="1189038" y="4627327"/>
            <a:ext cx="1468437" cy="312737"/>
          </a:xfrm>
          <a:custGeom>
            <a:avLst/>
            <a:gdLst>
              <a:gd name="T0" fmla="*/ 0 w 925"/>
              <a:gd name="T1" fmla="*/ 2147483646 h 197"/>
              <a:gd name="T2" fmla="*/ 2147483646 w 925"/>
              <a:gd name="T3" fmla="*/ 2147483646 h 197"/>
              <a:gd name="T4" fmla="*/ 2147483646 w 925"/>
              <a:gd name="T5" fmla="*/ 0 h 197"/>
              <a:gd name="T6" fmla="*/ 2147483646 w 925"/>
              <a:gd name="T7" fmla="*/ 2147483646 h 197"/>
              <a:gd name="T8" fmla="*/ 2147483646 w 925"/>
              <a:gd name="T9" fmla="*/ 0 h 197"/>
              <a:gd name="T10" fmla="*/ 2147483646 w 925"/>
              <a:gd name="T11" fmla="*/ 2147483646 h 197"/>
              <a:gd name="T12" fmla="*/ 2147483646 w 925"/>
              <a:gd name="T13" fmla="*/ 0 h 197"/>
              <a:gd name="T14" fmla="*/ 2147483646 w 925"/>
              <a:gd name="T15" fmla="*/ 2147483646 h 197"/>
              <a:gd name="T16" fmla="*/ 2147483646 w 925"/>
              <a:gd name="T17" fmla="*/ 0 h 197"/>
              <a:gd name="T18" fmla="*/ 2147483646 w 925"/>
              <a:gd name="T19" fmla="*/ 2147483646 h 197"/>
              <a:gd name="T20" fmla="*/ 2147483646 w 925"/>
              <a:gd name="T21" fmla="*/ 2147483646 h 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25" h="197">
                <a:moveTo>
                  <a:pt x="0" y="91"/>
                </a:moveTo>
                <a:cubicBezTo>
                  <a:pt x="31" y="144"/>
                  <a:pt x="61" y="197"/>
                  <a:pt x="91" y="182"/>
                </a:cubicBezTo>
                <a:cubicBezTo>
                  <a:pt x="121" y="167"/>
                  <a:pt x="152" y="0"/>
                  <a:pt x="182" y="0"/>
                </a:cubicBezTo>
                <a:cubicBezTo>
                  <a:pt x="212" y="0"/>
                  <a:pt x="242" y="182"/>
                  <a:pt x="272" y="182"/>
                </a:cubicBezTo>
                <a:cubicBezTo>
                  <a:pt x="302" y="182"/>
                  <a:pt x="333" y="0"/>
                  <a:pt x="363" y="0"/>
                </a:cubicBezTo>
                <a:cubicBezTo>
                  <a:pt x="393" y="0"/>
                  <a:pt x="424" y="182"/>
                  <a:pt x="454" y="182"/>
                </a:cubicBezTo>
                <a:cubicBezTo>
                  <a:pt x="484" y="182"/>
                  <a:pt x="514" y="0"/>
                  <a:pt x="544" y="0"/>
                </a:cubicBezTo>
                <a:cubicBezTo>
                  <a:pt x="574" y="0"/>
                  <a:pt x="605" y="182"/>
                  <a:pt x="635" y="182"/>
                </a:cubicBezTo>
                <a:cubicBezTo>
                  <a:pt x="665" y="182"/>
                  <a:pt x="696" y="0"/>
                  <a:pt x="726" y="0"/>
                </a:cubicBezTo>
                <a:cubicBezTo>
                  <a:pt x="756" y="0"/>
                  <a:pt x="784" y="170"/>
                  <a:pt x="817" y="182"/>
                </a:cubicBezTo>
                <a:cubicBezTo>
                  <a:pt x="850" y="194"/>
                  <a:pt x="903" y="96"/>
                  <a:pt x="925" y="7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63" name="Object 20"/>
          <p:cNvGraphicFramePr>
            <a:graphicFrameLocks noChangeAspect="1"/>
          </p:cNvGraphicFramePr>
          <p:nvPr>
            <p:extLst/>
          </p:nvPr>
        </p:nvGraphicFramePr>
        <p:xfrm>
          <a:off x="1725613" y="5003800"/>
          <a:ext cx="430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9" name="Equation" r:id="rId21" imgW="177480" imgH="164880" progId="Equation.DSMT4">
                  <p:embed/>
                </p:oleObj>
              </mc:Choice>
              <mc:Fallback>
                <p:oleObj name="Equation" r:id="rId21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5003800"/>
                        <a:ext cx="430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4" name="Line 37"/>
          <p:cNvSpPr>
            <a:spLocks noChangeShapeType="1"/>
          </p:cNvSpPr>
          <p:nvPr/>
        </p:nvSpPr>
        <p:spPr bwMode="auto">
          <a:xfrm rot="5400000" flipV="1">
            <a:off x="2701132" y="4770995"/>
            <a:ext cx="4318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5" name="Line 38"/>
          <p:cNvSpPr>
            <a:spLocks noChangeShapeType="1"/>
          </p:cNvSpPr>
          <p:nvPr/>
        </p:nvSpPr>
        <p:spPr bwMode="auto">
          <a:xfrm rot="5400000" flipV="1">
            <a:off x="3058320" y="5132945"/>
            <a:ext cx="360362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6" name="Line 39"/>
          <p:cNvSpPr>
            <a:spLocks noChangeShapeType="1"/>
          </p:cNvSpPr>
          <p:nvPr/>
        </p:nvSpPr>
        <p:spPr bwMode="auto">
          <a:xfrm rot="5400000" flipH="1" flipV="1">
            <a:off x="2700338" y="4266964"/>
            <a:ext cx="431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7" name="Line 40"/>
          <p:cNvSpPr>
            <a:spLocks noChangeShapeType="1"/>
          </p:cNvSpPr>
          <p:nvPr/>
        </p:nvSpPr>
        <p:spPr bwMode="auto">
          <a:xfrm rot="5400000">
            <a:off x="2988469" y="3978833"/>
            <a:ext cx="43180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8" name="Oval 41"/>
          <p:cNvSpPr>
            <a:spLocks noChangeArrowheads="1"/>
          </p:cNvSpPr>
          <p:nvPr/>
        </p:nvSpPr>
        <p:spPr bwMode="auto">
          <a:xfrm>
            <a:off x="1044575" y="4673364"/>
            <a:ext cx="217488" cy="217488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69" name="Object 20"/>
          <p:cNvGraphicFramePr>
            <a:graphicFrameLocks noChangeAspect="1"/>
          </p:cNvGraphicFramePr>
          <p:nvPr>
            <p:extLst/>
          </p:nvPr>
        </p:nvGraphicFramePr>
        <p:xfrm>
          <a:off x="396875" y="4482864"/>
          <a:ext cx="5524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" name="Equation" r:id="rId23" imgW="228600" imgH="241200" progId="Equation.DSMT4">
                  <p:embed/>
                </p:oleObj>
              </mc:Choice>
              <mc:Fallback>
                <p:oleObj name="Equation" r:id="rId23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482864"/>
                        <a:ext cx="5524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0" name="Object 20"/>
          <p:cNvGraphicFramePr>
            <a:graphicFrameLocks noChangeAspect="1"/>
          </p:cNvGraphicFramePr>
          <p:nvPr>
            <p:extLst/>
          </p:nvPr>
        </p:nvGraphicFramePr>
        <p:xfrm>
          <a:off x="180975" y="3908189"/>
          <a:ext cx="3063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1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908189"/>
                        <a:ext cx="30638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1" name="Object 20"/>
          <p:cNvGraphicFramePr>
            <a:graphicFrameLocks noChangeAspect="1"/>
          </p:cNvGraphicFramePr>
          <p:nvPr>
            <p:extLst/>
          </p:nvPr>
        </p:nvGraphicFramePr>
        <p:xfrm>
          <a:off x="180975" y="5275027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2" name="Equation" r:id="rId27" imgW="114201" imgH="139579" progId="Equation.DSMT4">
                  <p:embed/>
                </p:oleObj>
              </mc:Choice>
              <mc:Fallback>
                <p:oleObj name="Equation" r:id="rId27" imgW="114201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5275027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2" name="Oval 25"/>
          <p:cNvSpPr>
            <a:spLocks noChangeArrowheads="1"/>
          </p:cNvSpPr>
          <p:nvPr/>
        </p:nvSpPr>
        <p:spPr bwMode="auto">
          <a:xfrm>
            <a:off x="2555875" y="4627327"/>
            <a:ext cx="217488" cy="217487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73" name="Object 20"/>
          <p:cNvGraphicFramePr>
            <a:graphicFrameLocks noChangeAspect="1"/>
          </p:cNvGraphicFramePr>
          <p:nvPr>
            <p:extLst/>
          </p:nvPr>
        </p:nvGraphicFramePr>
        <p:xfrm>
          <a:off x="3419475" y="3763727"/>
          <a:ext cx="3063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3" name="Equation" r:id="rId29" imgW="126725" imgH="177415" progId="Equation.DSMT4">
                  <p:embed/>
                </p:oleObj>
              </mc:Choice>
              <mc:Fallback>
                <p:oleObj name="Equation" r:id="rId29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763727"/>
                        <a:ext cx="3063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4" name="Object 20"/>
          <p:cNvGraphicFramePr>
            <a:graphicFrameLocks noChangeAspect="1"/>
          </p:cNvGraphicFramePr>
          <p:nvPr>
            <p:extLst/>
          </p:nvPr>
        </p:nvGraphicFramePr>
        <p:xfrm>
          <a:off x="3419475" y="5348052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4" name="Equation" r:id="rId30" imgW="114201" imgH="139579" progId="Equation.DSMT4">
                  <p:embed/>
                </p:oleObj>
              </mc:Choice>
              <mc:Fallback>
                <p:oleObj name="Equation" r:id="rId30" imgW="114201" imgH="1395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348052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75" name="Picture 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496887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47" name="Rectangle 2"/>
          <p:cNvSpPr>
            <a:spLocks noRot="1" noChangeArrowheads="1"/>
          </p:cNvSpPr>
          <p:nvPr/>
        </p:nvSpPr>
        <p:spPr bwMode="auto">
          <a:xfrm>
            <a:off x="-223105" y="604903"/>
            <a:ext cx="40322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 err="1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en-US" sz="3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→s</a:t>
            </a:r>
            <a:r>
              <a:rPr lang="el-GR" altLang="en-US" sz="3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μμ</a:t>
            </a:r>
            <a:endParaRPr lang="en-US" altLang="en-US" sz="3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8" name="Object 20"/>
          <p:cNvGraphicFramePr>
            <a:graphicFrameLocks noChangeAspect="1"/>
          </p:cNvGraphicFramePr>
          <p:nvPr>
            <p:extLst/>
          </p:nvPr>
        </p:nvGraphicFramePr>
        <p:xfrm>
          <a:off x="161132" y="3889934"/>
          <a:ext cx="3063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5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2" y="3889934"/>
                        <a:ext cx="3063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0"/>
          <p:cNvGraphicFramePr>
            <a:graphicFrameLocks noChangeAspect="1"/>
          </p:cNvGraphicFramePr>
          <p:nvPr>
            <p:extLst/>
          </p:nvPr>
        </p:nvGraphicFramePr>
        <p:xfrm>
          <a:off x="161132" y="5256771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" name="Equation" r:id="rId33" imgW="114120" imgH="139680" progId="Equation.DSMT4">
                  <p:embed/>
                </p:oleObj>
              </mc:Choice>
              <mc:Fallback>
                <p:oleObj name="Equation" r:id="rId33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2" y="5256771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/>
          </p:nvPr>
        </p:nvGraphicFramePr>
        <p:xfrm>
          <a:off x="3493459" y="5217550"/>
          <a:ext cx="3063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7" name="Equation" r:id="rId34" imgW="126720" imgH="177480" progId="Equation.DSMT4">
                  <p:embed/>
                </p:oleObj>
              </mc:Choice>
              <mc:Fallback>
                <p:oleObj name="Equation" r:id="rId3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459" y="5217550"/>
                        <a:ext cx="3063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/>
          </p:nvPr>
        </p:nvGraphicFramePr>
        <p:xfrm>
          <a:off x="3421063" y="3839054"/>
          <a:ext cx="276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8" name="Equation" r:id="rId35" imgW="114120" imgH="139680" progId="Equation.DSMT4">
                  <p:embed/>
                </p:oleObj>
              </mc:Choice>
              <mc:Fallback>
                <p:oleObj name="Equation" r:id="rId35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3839054"/>
                        <a:ext cx="276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493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68313" y="1011392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Avoid vector-like quarks by assigning charges to baryons as </a:t>
            </a:r>
            <a:r>
              <a:rPr lang="en-US" altLang="en-US" sz="2800" dirty="0" smtClean="0">
                <a:latin typeface="+mn-lt"/>
              </a:rPr>
              <a:t>well</a:t>
            </a:r>
          </a:p>
          <a:p>
            <a:pPr lvl="1">
              <a:buClr>
                <a:srgbClr val="C00000"/>
              </a:buClr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Same 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mechanism in the quark and lepton sector </a:t>
            </a:r>
          </a:p>
          <a:p>
            <a:r>
              <a:rPr lang="en-US" altLang="en-US" sz="2800" dirty="0" smtClean="0">
                <a:latin typeface="+mn-lt"/>
              </a:rPr>
              <a:t>L</a:t>
            </a:r>
            <a:r>
              <a:rPr lang="el-GR" altLang="en-US" sz="2800" baseline="-25000" dirty="0" smtClean="0">
                <a:latin typeface="+mn-lt"/>
              </a:rPr>
              <a:t>μ</a:t>
            </a:r>
            <a:r>
              <a:rPr lang="en-US" altLang="en-US" sz="2800" dirty="0" smtClean="0">
                <a:latin typeface="+mn-lt"/>
              </a:rPr>
              <a:t>-L</a:t>
            </a:r>
            <a:r>
              <a:rPr lang="el-GR" altLang="en-US" sz="2800" baseline="-25000" dirty="0" smtClean="0">
                <a:latin typeface="+mn-lt"/>
              </a:rPr>
              <a:t>τ</a:t>
            </a:r>
            <a:r>
              <a:rPr lang="en-US" altLang="en-US" sz="2800" dirty="0" smtClean="0">
                <a:latin typeface="+mn-lt"/>
              </a:rPr>
              <a:t> in lepton sector</a:t>
            </a:r>
            <a:endParaRPr lang="en-US" altLang="en-US" sz="2800" dirty="0">
              <a:latin typeface="+mn-lt"/>
            </a:endParaRPr>
          </a:p>
          <a:p>
            <a:pPr lvl="1">
              <a:buClr>
                <a:srgbClr val="C00000"/>
              </a:buClr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Good 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symmetry for the PMNS 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matrix</a:t>
            </a:r>
          </a:p>
          <a:p>
            <a:pPr lvl="1">
              <a:buClr>
                <a:srgbClr val="C00000"/>
              </a:buClr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Effect 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in        but not </a:t>
            </a:r>
          </a:p>
          <a:p>
            <a:r>
              <a:rPr lang="en-US" altLang="en-US" sz="2800" dirty="0">
                <a:latin typeface="+mn-lt"/>
              </a:rPr>
              <a:t>First two quark generations must have the same charges because the large </a:t>
            </a:r>
            <a:r>
              <a:rPr lang="en-US" altLang="en-US" sz="2800" dirty="0" err="1">
                <a:latin typeface="+mn-lt"/>
              </a:rPr>
              <a:t>Cabibbo</a:t>
            </a:r>
            <a:r>
              <a:rPr lang="en-US" altLang="en-US" sz="2800" dirty="0">
                <a:latin typeface="+mn-lt"/>
              </a:rPr>
              <a:t> angle would lead to huge effect in Kaon mixing</a:t>
            </a:r>
            <a:endParaRPr lang="en-US" altLang="en-US" sz="1600" dirty="0">
              <a:solidFill>
                <a:srgbClr val="FFFF00"/>
              </a:solidFill>
              <a:latin typeface="+mn-lt"/>
            </a:endParaRPr>
          </a:p>
          <a:p>
            <a:r>
              <a:rPr lang="en-US" altLang="en-US" sz="2800" dirty="0">
                <a:latin typeface="+mn-lt"/>
              </a:rPr>
              <a:t>Anomaly </a:t>
            </a:r>
            <a:r>
              <a:rPr lang="en-US" altLang="en-US" sz="2800" dirty="0" smtClean="0">
                <a:latin typeface="+mn-lt"/>
              </a:rPr>
              <a:t>freedom</a:t>
            </a:r>
            <a:endParaRPr lang="en-US" alt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68313" y="270880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dirty="0" smtClean="0"/>
              <a:t>Solution with horizontal U(1) charges</a:t>
            </a:r>
            <a:endParaRPr lang="en-GB" dirty="0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21824"/>
              </p:ext>
            </p:extLst>
          </p:nvPr>
        </p:nvGraphicFramePr>
        <p:xfrm>
          <a:off x="1257407" y="5843694"/>
          <a:ext cx="3143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407" y="5843694"/>
                        <a:ext cx="31432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42568" y="5647436"/>
            <a:ext cx="8648575" cy="1065329"/>
            <a:chOff x="2249" y="-1597615"/>
            <a:chExt cx="6091500" cy="3600400"/>
          </a:xfrm>
        </p:grpSpPr>
        <p:sp>
          <p:nvSpPr>
            <p:cNvPr id="17" name="Rounded Rectangle 16"/>
            <p:cNvSpPr/>
            <p:nvPr/>
          </p:nvSpPr>
          <p:spPr>
            <a:xfrm>
              <a:off x="2249" y="-869754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1023" y="-1597615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Q(L)=(0,1,-1)	 Q(B)=(a,a,-2a)</a:t>
              </a:r>
              <a:endParaRPr lang="en-GB" sz="3200" kern="1200" dirty="0"/>
            </a:p>
          </p:txBody>
        </p:sp>
      </p:grpSp>
      <p:graphicFrame>
        <p:nvGraphicFramePr>
          <p:cNvPr id="1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7043"/>
              </p:ext>
            </p:extLst>
          </p:nvPr>
        </p:nvGraphicFramePr>
        <p:xfrm>
          <a:off x="2506663" y="3454400"/>
          <a:ext cx="6445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5" imgW="266400" imgH="241200" progId="Equation.DSMT4">
                  <p:embed/>
                </p:oleObj>
              </mc:Choice>
              <mc:Fallback>
                <p:oleObj name="Equation" r:id="rId5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454400"/>
                        <a:ext cx="6445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89147"/>
              </p:ext>
            </p:extLst>
          </p:nvPr>
        </p:nvGraphicFramePr>
        <p:xfrm>
          <a:off x="4241800" y="3454400"/>
          <a:ext cx="584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Equation" r:id="rId7" imgW="241200" imgH="241200" progId="Equation.DSMT4">
                  <p:embed/>
                </p:oleObj>
              </mc:Choice>
              <mc:Fallback>
                <p:oleObj name="Equation" r:id="rId7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454400"/>
                        <a:ext cx="584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622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6010" y="188919"/>
            <a:ext cx="7738768" cy="5085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/>
              <a:t>Δ</a:t>
            </a:r>
            <a:r>
              <a:rPr lang="de-DE" altLang="en-US" dirty="0" smtClean="0"/>
              <a:t>F=2</a:t>
            </a:r>
            <a:r>
              <a:rPr lang="en-US" altLang="en-US" dirty="0" smtClean="0"/>
              <a:t>: Z’ contribution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5" name="Picture 14" descr="DeltaF2gaug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9" y="1038151"/>
            <a:ext cx="63769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96903"/>
              </p:ext>
            </p:extLst>
          </p:nvPr>
        </p:nvGraphicFramePr>
        <p:xfrm>
          <a:off x="343055" y="1682071"/>
          <a:ext cx="19304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4" imgW="787320" imgH="939600" progId="Equation.DSMT4">
                  <p:embed/>
                </p:oleObj>
              </mc:Choice>
              <mc:Fallback>
                <p:oleObj name="Equation" r:id="rId4" imgW="7873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5" y="1682071"/>
                        <a:ext cx="193040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342568" y="5172289"/>
            <a:ext cx="8648575" cy="1767157"/>
            <a:chOff x="2249" y="-1597615"/>
            <a:chExt cx="6091500" cy="3600400"/>
          </a:xfrm>
        </p:grpSpPr>
        <p:sp>
          <p:nvSpPr>
            <p:cNvPr id="8" name="Rounded Rectangle 7"/>
            <p:cNvSpPr/>
            <p:nvPr/>
          </p:nvSpPr>
          <p:spPr>
            <a:xfrm>
              <a:off x="2249" y="-869754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1023" y="-1597615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Necessarily constructive, but Higgs effects and be destructive.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89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feil nach unten 19"/>
          <p:cNvSpPr/>
          <p:nvPr/>
        </p:nvSpPr>
        <p:spPr>
          <a:xfrm>
            <a:off x="1696961" y="2008102"/>
            <a:ext cx="7011881" cy="38584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5500" dirty="0" smtClean="0"/>
          </a:p>
          <a:p>
            <a:pPr algn="ctr"/>
            <a:endParaRPr lang="de-CH" sz="5500" dirty="0" smtClean="0"/>
          </a:p>
          <a:p>
            <a:pPr algn="ctr"/>
            <a:r>
              <a:rPr lang="de-CH" sz="5500" dirty="0" err="1" smtClean="0"/>
              <a:t>Symmetry</a:t>
            </a:r>
            <a:endParaRPr lang="de-CH" sz="5500" dirty="0" smtClean="0"/>
          </a:p>
          <a:p>
            <a:pPr algn="ctr"/>
            <a:endParaRPr lang="de-CH" sz="1000" dirty="0" smtClean="0"/>
          </a:p>
          <a:p>
            <a:pPr algn="ctr"/>
            <a:r>
              <a:rPr lang="de-CH" sz="5500" dirty="0" smtClean="0"/>
              <a:t> </a:t>
            </a:r>
            <a:r>
              <a:rPr lang="de-CH" sz="5500" dirty="0" err="1" smtClean="0"/>
              <a:t>breaking</a:t>
            </a:r>
            <a:endParaRPr lang="de-CH" sz="5500" dirty="0" smtClean="0"/>
          </a:p>
          <a:p>
            <a:pPr algn="ctr"/>
            <a:endParaRPr lang="de-CH" sz="5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Dynamical explanation of the charges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339882" y="953381"/>
            <a:ext cx="8368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dirty="0" smtClean="0">
                <a:solidFill>
                  <a:srgbClr val="C00000"/>
                </a:solidFill>
              </a:rPr>
              <a:t>A.C., </a:t>
            </a:r>
            <a:r>
              <a:rPr lang="en-GB" dirty="0">
                <a:solidFill>
                  <a:srgbClr val="C00000"/>
                </a:solidFill>
              </a:rPr>
              <a:t>J</a:t>
            </a:r>
            <a:r>
              <a:rPr lang="en-GB" dirty="0" smtClean="0">
                <a:solidFill>
                  <a:srgbClr val="C00000"/>
                </a:solidFill>
              </a:rPr>
              <a:t>. Fuentes-Martin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C00000"/>
                </a:solidFill>
              </a:rPr>
              <a:t>A. </a:t>
            </a:r>
            <a:r>
              <a:rPr lang="en-GB" dirty="0" err="1" smtClean="0">
                <a:solidFill>
                  <a:srgbClr val="C00000"/>
                </a:solidFill>
              </a:rPr>
              <a:t>Greljo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and G</a:t>
            </a:r>
            <a:r>
              <a:rPr lang="en-GB" dirty="0" smtClean="0">
                <a:solidFill>
                  <a:srgbClr val="C00000"/>
                </a:solidFill>
              </a:rPr>
              <a:t>. </a:t>
            </a:r>
            <a:r>
              <a:rPr lang="en-GB" dirty="0" err="1" smtClean="0">
                <a:solidFill>
                  <a:srgbClr val="C00000"/>
                </a:solidFill>
              </a:rPr>
              <a:t>Isidori</a:t>
            </a:r>
            <a:r>
              <a:rPr lang="en-GB" dirty="0">
                <a:solidFill>
                  <a:srgbClr val="C00000"/>
                </a:solidFill>
              </a:rPr>
              <a:t>  </a:t>
            </a:r>
            <a:r>
              <a:rPr lang="en-GB" dirty="0" smtClean="0">
                <a:solidFill>
                  <a:srgbClr val="C00000"/>
                </a:solidFill>
              </a:rPr>
              <a:t>arXiv:1611.02703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0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26672"/>
              </p:ext>
            </p:extLst>
          </p:nvPr>
        </p:nvGraphicFramePr>
        <p:xfrm>
          <a:off x="1513071" y="2315443"/>
          <a:ext cx="3361426" cy="53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0" name="Equation" r:id="rId4" imgW="1765080" imgH="279360" progId="Equation.DSMT4">
                  <p:embed/>
                </p:oleObj>
              </mc:Choice>
              <mc:Fallback>
                <p:oleObj name="Equation" r:id="rId4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071" y="2315443"/>
                        <a:ext cx="3361426" cy="532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Pfeil nach links 14"/>
          <p:cNvSpPr/>
          <p:nvPr/>
        </p:nvSpPr>
        <p:spPr>
          <a:xfrm rot="5400000" flipV="1">
            <a:off x="-1676374" y="3357025"/>
            <a:ext cx="5027174" cy="99465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 err="1" smtClean="0"/>
              <a:t>Energy</a:t>
            </a:r>
            <a:r>
              <a:rPr lang="de-CH" sz="3000" dirty="0" smtClean="0"/>
              <a:t> </a:t>
            </a:r>
            <a:r>
              <a:rPr lang="de-CH" sz="3000" dirty="0" err="1" smtClean="0"/>
              <a:t>scale</a:t>
            </a:r>
            <a:endParaRPr lang="de-CH" sz="3000" dirty="0"/>
          </a:p>
        </p:txBody>
      </p:sp>
      <p:sp>
        <p:nvSpPr>
          <p:cNvPr id="67" name="Flussdiagramm: Alternativer Prozess 15"/>
          <p:cNvSpPr/>
          <p:nvPr/>
        </p:nvSpPr>
        <p:spPr>
          <a:xfrm>
            <a:off x="1893956" y="1442521"/>
            <a:ext cx="2599656" cy="4320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 smtClean="0"/>
              <a:t>Quark </a:t>
            </a:r>
            <a:r>
              <a:rPr lang="de-CH" sz="3000" dirty="0" err="1" smtClean="0"/>
              <a:t>Sector</a:t>
            </a:r>
            <a:endParaRPr lang="de-CH" sz="3000" dirty="0"/>
          </a:p>
        </p:txBody>
      </p:sp>
      <p:sp>
        <p:nvSpPr>
          <p:cNvPr id="68" name="Flussdiagramm: Alternativer Prozess 16"/>
          <p:cNvSpPr/>
          <p:nvPr/>
        </p:nvSpPr>
        <p:spPr>
          <a:xfrm>
            <a:off x="5953319" y="1494207"/>
            <a:ext cx="2510393" cy="432049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 err="1" smtClean="0"/>
              <a:t>Lepton</a:t>
            </a:r>
            <a:r>
              <a:rPr lang="de-CH" sz="3000" dirty="0" smtClean="0"/>
              <a:t> </a:t>
            </a:r>
            <a:r>
              <a:rPr lang="de-CH" sz="3000" dirty="0" err="1" smtClean="0"/>
              <a:t>Sector</a:t>
            </a:r>
            <a:endParaRPr lang="de-CH" sz="3000" dirty="0"/>
          </a:p>
        </p:txBody>
      </p:sp>
      <p:graphicFrame>
        <p:nvGraphicFramePr>
          <p:cNvPr id="72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52844"/>
              </p:ext>
            </p:extLst>
          </p:nvPr>
        </p:nvGraphicFramePr>
        <p:xfrm>
          <a:off x="5559008" y="2316023"/>
          <a:ext cx="3299013" cy="55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Equation" r:id="rId6" imgW="1663560" imgH="279360" progId="Equation.DSMT4">
                  <p:embed/>
                </p:oleObj>
              </mc:Choice>
              <mc:Fallback>
                <p:oleObj name="Equation" r:id="rId6" imgW="166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008" y="2316023"/>
                        <a:ext cx="3299013" cy="5552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32172"/>
              </p:ext>
            </p:extLst>
          </p:nvPr>
        </p:nvGraphicFramePr>
        <p:xfrm>
          <a:off x="1334542" y="3874038"/>
          <a:ext cx="4027136" cy="49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Equation" r:id="rId8" imgW="2286000" imgH="279360" progId="Equation.DSMT4">
                  <p:embed/>
                </p:oleObj>
              </mc:Choice>
              <mc:Fallback>
                <p:oleObj name="Equation" r:id="rId8" imgW="2286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542" y="3874038"/>
                        <a:ext cx="4027136" cy="4932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99799"/>
              </p:ext>
            </p:extLst>
          </p:nvPr>
        </p:nvGraphicFramePr>
        <p:xfrm>
          <a:off x="6195105" y="3861545"/>
          <a:ext cx="2022985" cy="50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3" name="Equation" r:id="rId10" imgW="1015920" imgH="253800" progId="Equation.DSMT4">
                  <p:embed/>
                </p:oleObj>
              </mc:Choice>
              <mc:Fallback>
                <p:oleObj name="Equation" r:id="rId10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05" y="3861545"/>
                        <a:ext cx="2022985" cy="507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5543"/>
              </p:ext>
            </p:extLst>
          </p:nvPr>
        </p:nvGraphicFramePr>
        <p:xfrm>
          <a:off x="2089988" y="5081181"/>
          <a:ext cx="787559" cy="54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4" name="Equation" r:id="rId12" imgW="406080" imgH="279360" progId="Equation.DSMT4">
                  <p:embed/>
                </p:oleObj>
              </mc:Choice>
              <mc:Fallback>
                <p:oleObj name="Equation" r:id="rId12" imgW="406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988" y="5081181"/>
                        <a:ext cx="787559" cy="5434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92121"/>
              </p:ext>
            </p:extLst>
          </p:nvPr>
        </p:nvGraphicFramePr>
        <p:xfrm>
          <a:off x="6918325" y="5118100"/>
          <a:ext cx="744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5" name="Equation" r:id="rId14" imgW="393480" imgH="253800" progId="Equation.DSMT4">
                  <p:embed/>
                </p:oleObj>
              </mc:Choice>
              <mc:Fallback>
                <p:oleObj name="Equation" r:id="rId14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5118100"/>
                        <a:ext cx="74453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Flussdiagramm: Alternativer Prozess 27"/>
          <p:cNvSpPr/>
          <p:nvPr/>
        </p:nvSpPr>
        <p:spPr>
          <a:xfrm>
            <a:off x="2483768" y="6071349"/>
            <a:ext cx="5040560" cy="50405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 smtClean="0"/>
              <a:t>Standard Model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58531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58418" y="1084369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n-lt"/>
              </a:rPr>
              <a:t>2 Z’ bosons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Z</a:t>
            </a:r>
            <a:r>
              <a:rPr lang="en-US" altLang="en-US" baseline="-2500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 coupling </a:t>
            </a:r>
            <a:br>
              <a:rPr lang="en-US" alt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mainly </a:t>
            </a:r>
            <a:br>
              <a:rPr lang="en-US" alt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to leptons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Z</a:t>
            </a:r>
            <a:r>
              <a:rPr lang="en-US" altLang="en-US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 coupling </a:t>
            </a:r>
            <a:br>
              <a:rPr lang="en-US" alt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mainly </a:t>
            </a:r>
            <a:br>
              <a:rPr lang="en-US" alt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to quarks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with two Z’s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Different collider signatures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9" r="24783"/>
          <a:stretch/>
        </p:blipFill>
        <p:spPr>
          <a:xfrm rot="5400000">
            <a:off x="3660447" y="786700"/>
            <a:ext cx="4559410" cy="5328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1" y="43534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>
                <a:latin typeface="+mn-lt"/>
              </a:rPr>
              <a:t>Low energy</a:t>
            </a:r>
            <a:br>
              <a:rPr lang="en-GB" sz="3000" dirty="0">
                <a:latin typeface="+mn-lt"/>
              </a:rPr>
            </a:br>
            <a:r>
              <a:rPr lang="en-GB" sz="3000" dirty="0" err="1" smtClean="0">
                <a:latin typeface="+mn-lt"/>
              </a:rPr>
              <a:t>phenonenology</a:t>
            </a: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dirty="0">
                <a:latin typeface="+mn-lt"/>
              </a:rPr>
              <a:t>unchanged</a:t>
            </a:r>
          </a:p>
        </p:txBody>
      </p:sp>
    </p:spTree>
    <p:extLst>
      <p:ext uri="{BB962C8B-B14F-4D97-AF65-F5344CB8AC3E}">
        <p14:creationId xmlns:p14="http://schemas.microsoft.com/office/powerpoint/2010/main" val="907445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1772816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 smtClean="0"/>
              <a:t>Heavy new </a:t>
            </a:r>
            <a:r>
              <a:rPr lang="en-GB" sz="6600" dirty="0" err="1" smtClean="0"/>
              <a:t>sclars</a:t>
            </a:r>
            <a:r>
              <a:rPr lang="en-GB" sz="6600" dirty="0" smtClean="0"/>
              <a:t> </a:t>
            </a:r>
            <a:br>
              <a:rPr lang="en-GB" sz="6600" dirty="0" smtClean="0"/>
            </a:br>
            <a:r>
              <a:rPr lang="en-GB" sz="6600" dirty="0" smtClean="0"/>
              <a:t>and fermions</a:t>
            </a:r>
          </a:p>
          <a:p>
            <a:pPr algn="ctr">
              <a:defRPr/>
            </a:pPr>
            <a:r>
              <a:rPr lang="en-GB" sz="6600" dirty="0" smtClean="0"/>
              <a:t>In </a:t>
            </a:r>
            <a:r>
              <a:rPr lang="en-GB" sz="6600" dirty="0" err="1" smtClean="0"/>
              <a:t>b</a:t>
            </a:r>
            <a:r>
              <a:rPr lang="en-GB" sz="6600" dirty="0" err="1">
                <a:latin typeface="Calibri" panose="020F0502020204030204" pitchFamily="34" charset="0"/>
              </a:rPr>
              <a:t>→s</a:t>
            </a:r>
            <a:r>
              <a:rPr lang="el-GR" sz="6600" dirty="0">
                <a:latin typeface="Calibri" panose="020F0502020204030204" pitchFamily="34" charset="0"/>
              </a:rPr>
              <a:t>μμ</a:t>
            </a:r>
            <a:endParaRPr lang="en-GB" sz="6600" dirty="0"/>
          </a:p>
          <a:p>
            <a:pPr lvl="0" algn="ctr">
              <a:defRPr/>
            </a:pPr>
            <a:endParaRPr lang="en-GB" sz="6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2563" y="5335555"/>
            <a:ext cx="7206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Pere </a:t>
            </a:r>
            <a:r>
              <a:rPr lang="en-GB" altLang="en-US" sz="2000" dirty="0" err="1" smtClean="0">
                <a:solidFill>
                  <a:srgbClr val="C00000"/>
                </a:solidFill>
                <a:latin typeface="+mn-lt"/>
              </a:rPr>
              <a:t>Arnan</a:t>
            </a:r>
            <a:r>
              <a:rPr lang="en-GB" altLang="en-US" sz="2000" dirty="0" smtClean="0">
                <a:solidFill>
                  <a:srgbClr val="C00000"/>
                </a:solidFill>
                <a:latin typeface="+mn-lt"/>
              </a:rPr>
              <a:t>, A.C., Lars Hofer and Federico </a:t>
            </a:r>
            <a:r>
              <a:rPr lang="en-GB" altLang="en-US" sz="2000" dirty="0" err="1" smtClean="0">
                <a:solidFill>
                  <a:srgbClr val="C00000"/>
                </a:solidFill>
                <a:latin typeface="+mn-lt"/>
              </a:rPr>
              <a:t>Mescia</a:t>
            </a:r>
            <a:r>
              <a:rPr lang="en-GB" altLang="en-US" sz="2000" dirty="0">
                <a:solidFill>
                  <a:srgbClr val="C00000"/>
                </a:solidFill>
                <a:latin typeface="+mn-lt"/>
              </a:rPr>
              <a:t>, arXiv:1608.07832</a:t>
            </a:r>
          </a:p>
        </p:txBody>
      </p:sp>
    </p:spTree>
    <p:extLst>
      <p:ext uri="{BB962C8B-B14F-4D97-AF65-F5344CB8AC3E}">
        <p14:creationId xmlns:p14="http://schemas.microsoft.com/office/powerpoint/2010/main" val="21357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8451" r="1031" b="43346"/>
          <a:stretch>
            <a:fillRect/>
          </a:stretch>
        </p:blipFill>
        <p:spPr bwMode="auto">
          <a:xfrm>
            <a:off x="312186" y="967589"/>
            <a:ext cx="8291958" cy="22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8221" y="146880"/>
            <a:ext cx="7738768" cy="508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New Scalars and Fermions in </a:t>
            </a:r>
            <a:r>
              <a:rPr lang="en-GB" altLang="en-US" dirty="0" err="1" smtClean="0"/>
              <a:t>b→s</a:t>
            </a:r>
            <a:r>
              <a:rPr lang="el-GR" altLang="en-US" dirty="0" smtClean="0"/>
              <a:t>μμ</a:t>
            </a:r>
            <a:endParaRPr lang="el-GR" altLang="en-US" baseline="-25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6" y="3558154"/>
            <a:ext cx="66595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430396" y="2924944"/>
            <a:ext cx="82296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defRPr/>
            </a:pPr>
            <a:r>
              <a:rPr lang="en-US" altLang="en-US" sz="3000" dirty="0" smtClean="0">
                <a:latin typeface="+mn-lt"/>
              </a:rPr>
              <a:t>Possible representations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186" y="5715030"/>
            <a:ext cx="8648575" cy="1065176"/>
            <a:chOff x="7767" y="-1597616"/>
            <a:chExt cx="6091500" cy="3600400"/>
          </a:xfrm>
        </p:grpSpPr>
        <p:sp>
          <p:nvSpPr>
            <p:cNvPr id="11" name="Rounded Rectangle 10"/>
            <p:cNvSpPr/>
            <p:nvPr/>
          </p:nvSpPr>
          <p:spPr>
            <a:xfrm>
              <a:off x="7767" y="-972921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2x6x4 possibilities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7391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939872"/>
            <a:ext cx="8339405" cy="5536406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/>
              <a:t> Introduction</a:t>
            </a:r>
            <a:r>
              <a:rPr lang="en-US" altLang="en-US" sz="3600" dirty="0"/>
              <a:t>: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New Physics and </a:t>
            </a:r>
            <a:r>
              <a:rPr lang="en-US" altLang="en-US" sz="3600" dirty="0" err="1" smtClean="0"/>
              <a:t>Flavour</a:t>
            </a:r>
            <a:r>
              <a:rPr lang="en-US" altLang="en-US" sz="3600" dirty="0" smtClean="0"/>
              <a:t> anomalies</a:t>
            </a:r>
          </a:p>
          <a:p>
            <a:pPr lvl="1">
              <a:defRPr/>
            </a:pP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</a:t>
            </a:r>
            <a:r>
              <a:rPr lang="en-US" altLang="en-US" sz="3600" dirty="0" err="1" smtClean="0">
                <a:latin typeface="Calibri" panose="020F0502020204030204" pitchFamily="34" charset="0"/>
              </a:rPr>
              <a:t>→s</a:t>
            </a:r>
            <a:r>
              <a:rPr lang="el-GR" altLang="en-US" sz="3600" dirty="0" smtClean="0">
                <a:latin typeface="Calibri" panose="020F0502020204030204" pitchFamily="34" charset="0"/>
              </a:rPr>
              <a:t>μμ</a:t>
            </a:r>
            <a:endParaRPr lang="en-GB" altLang="en-US" sz="36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 err="1" smtClean="0">
                <a:latin typeface="Calibri" panose="020F0502020204030204" pitchFamily="34" charset="0"/>
              </a:rPr>
              <a:t>b→c</a:t>
            </a:r>
            <a:r>
              <a:rPr lang="el-GR" altLang="en-US" sz="3600" dirty="0" smtClean="0">
                <a:latin typeface="Calibri" panose="020F0502020204030204" pitchFamily="34" charset="0"/>
              </a:rPr>
              <a:t>τν</a:t>
            </a:r>
            <a:endParaRPr lang="en-GB" altLang="en-US" sz="36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GB" altLang="en-US" sz="3600" dirty="0" smtClean="0">
                <a:latin typeface="Calibri" panose="020F0502020204030204" pitchFamily="34" charset="0"/>
              </a:rPr>
              <a:t> a</a:t>
            </a:r>
            <a:r>
              <a:rPr lang="el-GR" altLang="en-US" sz="3600" baseline="-25000" dirty="0" smtClean="0">
                <a:latin typeface="Calibri" panose="020F0502020204030204" pitchFamily="34" charset="0"/>
              </a:rPr>
              <a:t>μ</a:t>
            </a:r>
            <a:endParaRPr lang="en-US" altLang="en-US" sz="3600" baseline="-25000" dirty="0"/>
          </a:p>
          <a:p>
            <a:pPr lvl="1">
              <a:defRPr/>
            </a:pPr>
            <a:r>
              <a:rPr lang="en-US" altLang="en-US" sz="3600" dirty="0" smtClean="0"/>
              <a:t> Z’ explanations for </a:t>
            </a:r>
            <a:r>
              <a:rPr lang="en-US" altLang="en-US" sz="3600" dirty="0" err="1"/>
              <a:t>b</a:t>
            </a:r>
            <a:r>
              <a:rPr lang="en-US" altLang="en-US" sz="3600" dirty="0" err="1">
                <a:latin typeface="Calibri" panose="020F0502020204030204" pitchFamily="34" charset="0"/>
              </a:rPr>
              <a:t>→s</a:t>
            </a:r>
            <a:r>
              <a:rPr lang="el-GR" altLang="en-US" sz="3600" dirty="0">
                <a:latin typeface="Calibri" panose="020F0502020204030204" pitchFamily="34" charset="0"/>
              </a:rPr>
              <a:t>μμ</a:t>
            </a:r>
            <a:endParaRPr lang="en-GB" altLang="en-US" sz="3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600" dirty="0" smtClean="0"/>
              <a:t> Simultaneous explanations with LQs</a:t>
            </a:r>
          </a:p>
          <a:p>
            <a:pPr>
              <a:defRPr/>
            </a:pPr>
            <a:r>
              <a:rPr lang="en-US" altLang="en-US" sz="3600" dirty="0" smtClean="0"/>
              <a:t> Conclusions</a:t>
            </a:r>
            <a:endParaRPr lang="en-US" altLang="en-US" sz="36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84747" cy="508500"/>
          </a:xfrm>
          <a:effectLst/>
        </p:spPr>
        <p:txBody>
          <a:bodyPr/>
          <a:lstStyle/>
          <a:p>
            <a:r>
              <a:rPr lang="de-CH" sz="3600" dirty="0" smtClean="0"/>
              <a:t>Outline</a:t>
            </a:r>
            <a:endParaRPr lang="de-DE" sz="36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Andreas </a:t>
            </a:r>
            <a:r>
              <a:rPr lang="en-US" dirty="0" err="1" smtClean="0"/>
              <a:t>Crivellin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567763"/>
            <a:ext cx="2931449" cy="9546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32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ε</a:t>
            </a:r>
            <a:r>
              <a:rPr lang="en-GB" sz="32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'/</a:t>
            </a:r>
            <a:r>
              <a:rPr lang="el-GR" sz="3200" kern="1000" spc="30" dirty="0">
                <a:solidFill>
                  <a:srgbClr val="C00000"/>
                </a:solidFill>
                <a:cs typeface="Franklin Gothic Book"/>
              </a:rPr>
              <a:t> ε</a:t>
            </a:r>
            <a:r>
              <a:rPr lang="el-GR" sz="3200" kern="1000" spc="30" dirty="0" smtClean="0">
                <a:solidFill>
                  <a:srgbClr val="C00000"/>
                </a:solidFill>
                <a:cs typeface="Franklin Gothic Book"/>
              </a:rPr>
              <a:t> </a:t>
            </a:r>
            <a:r>
              <a:rPr lang="en-GB" sz="32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s</a:t>
            </a:r>
            <a:r>
              <a:rPr lang="en-GB" sz="32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ee talk </a:t>
            </a:r>
            <a:r>
              <a:rPr lang="en-GB" sz="3200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o</a:t>
            </a:r>
            <a:r>
              <a:rPr lang="en-GB" sz="3200" kern="1000" spc="30" dirty="0" smtClean="0">
                <a:solidFill>
                  <a:srgbClr val="C00000"/>
                </a:solidFill>
                <a:latin typeface="+mn-lt"/>
                <a:cs typeface="Franklin Gothic Book"/>
              </a:rPr>
              <a:t>f Andrzej</a:t>
            </a:r>
            <a:endParaRPr lang="en-GB" sz="3200" kern="1000" spc="30" dirty="0" smtClean="0">
              <a:solidFill>
                <a:srgbClr val="C00000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73668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Constraints from </a:t>
            </a:r>
            <a:r>
              <a:rPr lang="en-GB" altLang="en-US" dirty="0" err="1" smtClean="0"/>
              <a:t>B</a:t>
            </a:r>
            <a:r>
              <a:rPr lang="en-GB" altLang="en-US" baseline="-25000" dirty="0" err="1" smtClean="0"/>
              <a:t>s</a:t>
            </a:r>
            <a:r>
              <a:rPr lang="en-GB" altLang="en-US" dirty="0" smtClean="0"/>
              <a:t> mixing</a:t>
            </a:r>
            <a:endParaRPr lang="el-GR" altLang="en-US" baseline="-25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4" y="3860680"/>
            <a:ext cx="8423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>
            <a:fillRect/>
          </a:stretch>
        </p:blipFill>
        <p:spPr bwMode="auto">
          <a:xfrm>
            <a:off x="315913" y="847725"/>
            <a:ext cx="83518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179388" y="3311641"/>
            <a:ext cx="82296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defRPr/>
            </a:pPr>
            <a:r>
              <a:rPr lang="en-US" altLang="en-US" sz="3000" dirty="0" err="1" smtClean="0">
                <a:latin typeface="+mn-lt"/>
              </a:rPr>
              <a:t>Majorana</a:t>
            </a:r>
            <a:r>
              <a:rPr lang="en-US" altLang="en-US" sz="3000" dirty="0" smtClean="0">
                <a:latin typeface="+mn-lt"/>
              </a:rPr>
              <a:t> representations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2849976"/>
            <a:ext cx="8713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+mn-lt"/>
              </a:rPr>
              <a:t>L</a:t>
            </a:r>
            <a:r>
              <a:rPr lang="en-GB" altLang="en-US" sz="2400" dirty="0" smtClean="0">
                <a:latin typeface="+mn-lt"/>
              </a:rPr>
              <a:t>attice </a:t>
            </a:r>
            <a:r>
              <a:rPr lang="en-GB" altLang="en-US" sz="2400" dirty="0">
                <a:latin typeface="+mn-lt"/>
              </a:rPr>
              <a:t>results prefers destructive interference MILC, 1602.03560</a:t>
            </a:r>
            <a:endParaRPr lang="pl-PL" altLang="en-US" sz="2400" dirty="0">
              <a:latin typeface="+mn-lt"/>
            </a:endParaRPr>
          </a:p>
        </p:txBody>
      </p:sp>
      <p:sp>
        <p:nvSpPr>
          <p:cNvPr id="22535" name="Text Box 34"/>
          <p:cNvSpPr txBox="1">
            <a:spLocks noChangeArrowheads="1"/>
          </p:cNvSpPr>
          <p:nvPr/>
        </p:nvSpPr>
        <p:spPr bwMode="auto">
          <a:xfrm>
            <a:off x="-184150" y="1493838"/>
            <a:ext cx="943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000" dirty="0">
                <a:solidFill>
                  <a:srgbClr val="C00000"/>
                </a:solidFill>
                <a:latin typeface="+mn-lt"/>
              </a:rPr>
              <a:t>constructive</a:t>
            </a:r>
            <a:endParaRPr lang="en-US" alt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0" y="4519224"/>
            <a:ext cx="943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000" dirty="0">
                <a:solidFill>
                  <a:srgbClr val="C00000"/>
                </a:solidFill>
                <a:latin typeface="+mn-lt"/>
              </a:rPr>
              <a:t>destructive</a:t>
            </a:r>
            <a:endParaRPr lang="en-US" alt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2568" y="5647436"/>
            <a:ext cx="8648575" cy="1065329"/>
            <a:chOff x="2249" y="-1597616"/>
            <a:chExt cx="6091500" cy="3600400"/>
          </a:xfrm>
        </p:grpSpPr>
        <p:sp>
          <p:nvSpPr>
            <p:cNvPr id="13" name="Rounded Rectangle 12"/>
            <p:cNvSpPr/>
            <p:nvPr/>
          </p:nvSpPr>
          <p:spPr>
            <a:xfrm>
              <a:off x="2249" y="-869754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Destructive interference with </a:t>
              </a:r>
              <a:r>
                <a:rPr lang="en-GB" sz="3200" dirty="0" err="1" smtClean="0"/>
                <a:t>Majorana</a:t>
              </a:r>
              <a:r>
                <a:rPr lang="en-GB" sz="3200" dirty="0" smtClean="0"/>
                <a:t> fermions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4220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/>
          <a:stretch/>
        </p:blipFill>
        <p:spPr bwMode="auto">
          <a:xfrm>
            <a:off x="3155292" y="908719"/>
            <a:ext cx="5822022" cy="285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693319"/>
            <a:ext cx="48244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416106" y="724299"/>
            <a:ext cx="2962094" cy="32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0" dirty="0" smtClean="0">
                <a:solidFill>
                  <a:schemeClr val="tx1"/>
                </a:solidFill>
                <a:effectLst/>
                <a:latin typeface="+mn-lt"/>
              </a:rPr>
              <a:t>Relative effect </a:t>
            </a:r>
            <a:br>
              <a:rPr lang="en-GB" altLang="en-US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altLang="en-US" sz="3200" b="0" dirty="0" smtClean="0">
                <a:solidFill>
                  <a:schemeClr val="tx1"/>
                </a:solidFill>
                <a:effectLst/>
                <a:latin typeface="+mn-lt"/>
              </a:rPr>
              <a:t>in </a:t>
            </a:r>
            <a:r>
              <a:rPr lang="en-GB" altLang="en-US" sz="3200" b="0" dirty="0" err="1" smtClean="0">
                <a:solidFill>
                  <a:schemeClr val="tx1"/>
                </a:solidFill>
                <a:effectLst/>
                <a:latin typeface="+mn-lt"/>
              </a:rPr>
              <a:t>B</a:t>
            </a:r>
            <a:r>
              <a:rPr lang="en-GB" altLang="en-US" sz="3200" b="0" baseline="-25000" dirty="0" err="1" smtClean="0"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lang="en-GB" altLang="en-US" sz="3200" b="0" dirty="0" smtClean="0">
                <a:solidFill>
                  <a:schemeClr val="tx1"/>
                </a:solidFill>
                <a:effectLst/>
                <a:latin typeface="+mn-lt"/>
              </a:rPr>
              <a:t> mixing</a:t>
            </a:r>
            <a:endParaRPr lang="el-GR" altLang="en-US" sz="3200" b="0" baseline="-250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16457" y="3573124"/>
            <a:ext cx="1469193" cy="75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3000" b="0" dirty="0" err="1" smtClean="0">
                <a:solidFill>
                  <a:srgbClr val="C00000"/>
                </a:solidFill>
                <a:effectLst/>
                <a:latin typeface="+mn-lt"/>
              </a:rPr>
              <a:t>b→s</a:t>
            </a:r>
            <a:r>
              <a:rPr lang="el-GR" altLang="en-US" sz="3000" b="0" dirty="0" smtClean="0">
                <a:solidFill>
                  <a:srgbClr val="C00000"/>
                </a:solidFill>
                <a:effectLst/>
                <a:latin typeface="+mn-lt"/>
              </a:rPr>
              <a:t>μμ</a:t>
            </a:r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2324100" y="3810529"/>
            <a:ext cx="539750" cy="360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n-US" sz="1800"/>
          </a:p>
        </p:txBody>
      </p:sp>
      <p:graphicFrame>
        <p:nvGraphicFramePr>
          <p:cNvPr id="23559" name="Object 18"/>
          <p:cNvGraphicFramePr>
            <a:graphicFrameLocks noChangeAspect="1"/>
          </p:cNvGraphicFramePr>
          <p:nvPr>
            <p:extLst/>
          </p:nvPr>
        </p:nvGraphicFramePr>
        <p:xfrm>
          <a:off x="3021013" y="3767667"/>
          <a:ext cx="506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767667"/>
                        <a:ext cx="5064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20"/>
          <p:cNvGraphicFramePr>
            <a:graphicFrameLocks noChangeAspect="1"/>
          </p:cNvGraphicFramePr>
          <p:nvPr>
            <p:extLst/>
          </p:nvPr>
        </p:nvGraphicFramePr>
        <p:xfrm>
          <a:off x="3021013" y="4240742"/>
          <a:ext cx="5207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240742"/>
                        <a:ext cx="5207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21"/>
          <p:cNvGraphicFramePr>
            <a:graphicFrameLocks noChangeAspect="1"/>
          </p:cNvGraphicFramePr>
          <p:nvPr>
            <p:extLst/>
          </p:nvPr>
        </p:nvGraphicFramePr>
        <p:xfrm>
          <a:off x="1497578" y="4252020"/>
          <a:ext cx="4413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578" y="4252020"/>
                        <a:ext cx="441325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23"/>
          <p:cNvSpPr>
            <a:spLocks noChangeArrowheads="1"/>
          </p:cNvSpPr>
          <p:nvPr/>
        </p:nvSpPr>
        <p:spPr bwMode="auto">
          <a:xfrm>
            <a:off x="2305050" y="4280429"/>
            <a:ext cx="539750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n-US" sz="1800"/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745103" y="4261545"/>
            <a:ext cx="539750" cy="360362"/>
          </a:xfrm>
          <a:prstGeom prst="rect">
            <a:avLst/>
          </a:prstGeom>
          <a:solidFill>
            <a:srgbClr val="0044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b→s</a:t>
            </a:r>
            <a:r>
              <a:rPr lang="el-GR" altLang="en-US" dirty="0" smtClean="0"/>
              <a:t>μμ</a:t>
            </a:r>
            <a:r>
              <a:rPr lang="en-GB" altLang="en-US" dirty="0" smtClean="0"/>
              <a:t> and </a:t>
            </a:r>
            <a:r>
              <a:rPr lang="en-GB" altLang="en-US" dirty="0" err="1" smtClean="0"/>
              <a:t>B</a:t>
            </a:r>
            <a:r>
              <a:rPr lang="en-GB" altLang="en-US" baseline="-25000" dirty="0" err="1" smtClean="0"/>
              <a:t>s</a:t>
            </a:r>
            <a:r>
              <a:rPr lang="en-GB" altLang="en-US" dirty="0" smtClean="0"/>
              <a:t> mixing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6911" y="4648573"/>
            <a:ext cx="3184857" cy="2236093"/>
            <a:chOff x="2249" y="-1597616"/>
            <a:chExt cx="6091500" cy="3600400"/>
          </a:xfrm>
        </p:grpSpPr>
        <p:sp>
          <p:nvSpPr>
            <p:cNvPr id="17" name="Rounded Rectangle 16"/>
            <p:cNvSpPr/>
            <p:nvPr/>
          </p:nvSpPr>
          <p:spPr>
            <a:xfrm>
              <a:off x="2249" y="-869754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Explanation with O(1) couplings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797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1484784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 smtClean="0"/>
              <a:t>Simultaneous Explanation of</a:t>
            </a:r>
          </a:p>
          <a:p>
            <a:pPr lvl="0" algn="ctr">
              <a:defRPr/>
            </a:pPr>
            <a:r>
              <a:rPr lang="en-GB" sz="6600" dirty="0" smtClean="0"/>
              <a:t>R(D), R(D*), a</a:t>
            </a:r>
            <a:r>
              <a:rPr lang="el-GR" sz="6600" baseline="-25000" dirty="0" smtClean="0"/>
              <a:t>μ</a:t>
            </a: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6600" dirty="0" smtClean="0"/>
              <a:t>and </a:t>
            </a:r>
            <a:r>
              <a:rPr lang="en-GB" sz="6600" dirty="0" err="1" smtClean="0"/>
              <a:t>b</a:t>
            </a:r>
            <a:r>
              <a:rPr lang="en-GB" sz="6600" dirty="0" err="1" smtClean="0">
                <a:latin typeface="Calibri" panose="020F0502020204030204" pitchFamily="34" charset="0"/>
              </a:rPr>
              <a:t>→s</a:t>
            </a:r>
            <a:r>
              <a:rPr lang="el-GR" sz="6600" dirty="0" smtClean="0">
                <a:latin typeface="Calibri" panose="020F0502020204030204" pitchFamily="34" charset="0"/>
              </a:rPr>
              <a:t>μμ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0799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 txBox="1">
            <a:spLocks noGrp="1"/>
          </p:cNvSpPr>
          <p:nvPr/>
        </p:nvSpPr>
        <p:spPr bwMode="auto">
          <a:xfrm>
            <a:off x="6732588" y="6181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0825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latin typeface="+mn-lt"/>
              </a:rPr>
              <a:t>L</a:t>
            </a:r>
            <a:r>
              <a:rPr lang="el-GR" altLang="en-US" sz="2800" baseline="-25000" dirty="0" smtClean="0">
                <a:latin typeface="+mn-lt"/>
              </a:rPr>
              <a:t>μ</a:t>
            </a:r>
            <a:r>
              <a:rPr lang="en-US" altLang="en-US" sz="2800" dirty="0" smtClean="0">
                <a:latin typeface="+mn-lt"/>
              </a:rPr>
              <a:t>-L</a:t>
            </a:r>
            <a:r>
              <a:rPr lang="el-GR" altLang="en-US" sz="2800" baseline="-25000" dirty="0" smtClean="0">
                <a:latin typeface="+mn-lt"/>
              </a:rPr>
              <a:t>τ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 err="1" smtClean="0">
                <a:latin typeface="+mn-lt"/>
              </a:rPr>
              <a:t>flavour</a:t>
            </a:r>
            <a:r>
              <a:rPr lang="en-US" altLang="en-US" sz="2800" dirty="0" smtClean="0">
                <a:latin typeface="+mn-lt"/>
              </a:rPr>
              <a:t> symmetry  </a:t>
            </a:r>
          </a:p>
          <a:p>
            <a:pPr eaLnBrk="1" hangingPunct="1">
              <a:defRPr/>
            </a:pPr>
            <a:r>
              <a:rPr lang="en-US" altLang="en-US" sz="2800" dirty="0" err="1" smtClean="0">
                <a:latin typeface="+mn-lt"/>
              </a:rPr>
              <a:t>Flavon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 smtClean="0">
                <a:latin typeface="+mn-lt"/>
              </a:rPr>
              <a:t>couples to </a:t>
            </a:r>
            <a:r>
              <a:rPr lang="el-GR" altLang="en-US" sz="2800" dirty="0" smtClean="0">
                <a:latin typeface="+mn-lt"/>
              </a:rPr>
              <a:t>μ</a:t>
            </a:r>
            <a:r>
              <a:rPr lang="en-US" altLang="en-US" sz="2800" dirty="0" smtClean="0">
                <a:latin typeface="+mn-lt"/>
              </a:rPr>
              <a:t> and </a:t>
            </a:r>
            <a:r>
              <a:rPr lang="el-GR" altLang="en-US" sz="2800" dirty="0" smtClean="0">
                <a:latin typeface="+mn-lt"/>
              </a:rPr>
              <a:t>τ</a:t>
            </a:r>
            <a:endParaRPr lang="en-US" altLang="en-US" sz="2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+mn-lt"/>
              </a:rPr>
              <a:t> 		is protected 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+mn-lt"/>
              </a:rPr>
              <a:t>      </a:t>
            </a:r>
            <a:r>
              <a:rPr lang="en-US" altLang="en-US" sz="2800" dirty="0" smtClean="0">
                <a:latin typeface="+mn-lt"/>
              </a:rPr>
              <a:t>is not protected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+mn-lt"/>
              </a:rPr>
              <a:t>Effects in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2582" r="-1"/>
          <a:stretch/>
        </p:blipFill>
        <p:spPr bwMode="auto">
          <a:xfrm>
            <a:off x="4283968" y="3730402"/>
            <a:ext cx="4559701" cy="27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01066"/>
              </p:ext>
            </p:extLst>
          </p:nvPr>
        </p:nvGraphicFramePr>
        <p:xfrm>
          <a:off x="618813" y="2092994"/>
          <a:ext cx="1524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4" imgW="520560" imgH="177480" progId="Equation.DSMT4">
                  <p:embed/>
                </p:oleObj>
              </mc:Choice>
              <mc:Fallback>
                <p:oleObj name="Equation" r:id="rId4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13" y="2092994"/>
                        <a:ext cx="1524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6"/>
          <p:cNvGraphicFramePr>
            <a:graphicFrameLocks noChangeAspect="1"/>
          </p:cNvGraphicFramePr>
          <p:nvPr>
            <p:extLst/>
          </p:nvPr>
        </p:nvGraphicFramePr>
        <p:xfrm>
          <a:off x="611188" y="2536825"/>
          <a:ext cx="558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36825"/>
                        <a:ext cx="558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19230"/>
              </p:ext>
            </p:extLst>
          </p:nvPr>
        </p:nvGraphicFramePr>
        <p:xfrm>
          <a:off x="2085171" y="3130550"/>
          <a:ext cx="1390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71" y="3130550"/>
                        <a:ext cx="1390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1965565" y="830527"/>
            <a:ext cx="974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W. </a:t>
            </a:r>
            <a:r>
              <a:rPr lang="en-GB" altLang="en-US" sz="1800" dirty="0" err="1">
                <a:solidFill>
                  <a:srgbClr val="C00000"/>
                </a:solidFill>
                <a:latin typeface="+mn-lt"/>
              </a:rPr>
              <a:t>Altmannshofer</a:t>
            </a: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, M. </a:t>
            </a:r>
            <a:r>
              <a:rPr lang="en-GB" altLang="en-US" sz="1800" dirty="0" err="1">
                <a:solidFill>
                  <a:srgbClr val="C00000"/>
                </a:solidFill>
                <a:latin typeface="+mn-lt"/>
              </a:rPr>
              <a:t>Carena</a:t>
            </a: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, AC, 1604.08221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0507" y="175463"/>
            <a:ext cx="7738768" cy="5085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</a:t>
            </a:r>
            <a:r>
              <a:rPr lang="el-GR" baseline="-25000" dirty="0" smtClean="0">
                <a:solidFill>
                  <a:schemeClr val="tx1"/>
                </a:solidFill>
              </a:rPr>
              <a:t>μ</a:t>
            </a:r>
            <a:r>
              <a:rPr lang="en-GB" dirty="0" smtClean="0">
                <a:solidFill>
                  <a:schemeClr val="tx1"/>
                </a:solidFill>
              </a:rPr>
              <a:t>-L</a:t>
            </a:r>
            <a:r>
              <a:rPr lang="el-GR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τ</a:t>
            </a:r>
            <a:r>
              <a:rPr lang="en-GB" dirty="0" smtClean="0">
                <a:solidFill>
                  <a:schemeClr val="tx1"/>
                </a:solidFill>
              </a:rPr>
              <a:t> model for a</a:t>
            </a:r>
            <a:r>
              <a:rPr lang="el-GR" baseline="-25000" dirty="0" smtClean="0">
                <a:solidFill>
                  <a:schemeClr val="tx1"/>
                </a:solidFill>
              </a:rPr>
              <a:t>μ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pic>
        <p:nvPicPr>
          <p:cNvPr id="3482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2" y="3722712"/>
            <a:ext cx="36004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31254" y="1208331"/>
            <a:ext cx="3307750" cy="2807767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Explanation of</a:t>
              </a:r>
              <a:br>
                <a:rPr lang="en-GB" sz="3200" dirty="0" smtClean="0"/>
              </a:br>
              <a:r>
                <a:rPr lang="en-GB" sz="3200" dirty="0" smtClean="0"/>
                <a:t>a</a:t>
              </a:r>
              <a:r>
                <a:rPr lang="el-GR" sz="3200" baseline="-25000" dirty="0" smtClean="0"/>
                <a:t>μ</a:t>
              </a:r>
              <a:r>
                <a:rPr lang="en-GB" sz="3200" dirty="0">
                  <a:latin typeface="Calibri" panose="020F0502020204030204" pitchFamily="34" charset="0"/>
                </a:rPr>
                <a:t> </a:t>
              </a:r>
              <a:r>
                <a:rPr lang="en-GB" sz="3200" dirty="0" smtClean="0">
                  <a:latin typeface="Calibri" panose="020F0502020204030204" pitchFamily="34" charset="0"/>
                </a:rPr>
                <a:t>and </a:t>
              </a:r>
              <a:br>
                <a:rPr lang="en-GB" sz="3200" dirty="0" smtClean="0">
                  <a:latin typeface="Calibri" panose="020F0502020204030204" pitchFamily="34" charset="0"/>
                </a:rPr>
              </a:br>
              <a:r>
                <a:rPr lang="en-GB" sz="3200" dirty="0" err="1" smtClean="0">
                  <a:latin typeface="Calibri" panose="020F0502020204030204" pitchFamily="34" charset="0"/>
                </a:rPr>
                <a:t>b→s</a:t>
              </a:r>
              <a:r>
                <a:rPr lang="el-GR" sz="3200" dirty="0" smtClean="0">
                  <a:latin typeface="Calibri" panose="020F0502020204030204" pitchFamily="34" charset="0"/>
                </a:rPr>
                <a:t>μμ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5075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20" y="946798"/>
            <a:ext cx="5399980" cy="59238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R(K), R(K*) and </a:t>
            </a:r>
            <a:r>
              <a:rPr lang="el-GR" dirty="0" smtClean="0"/>
              <a:t>μ</a:t>
            </a:r>
            <a:r>
              <a:rPr lang="el-GR" dirty="0" smtClean="0">
                <a:latin typeface="Calibri" panose="020F0502020204030204" pitchFamily="34" charset="0"/>
              </a:rPr>
              <a:t>→</a:t>
            </a:r>
            <a:r>
              <a:rPr lang="en-GB" dirty="0" smtClean="0">
                <a:latin typeface="Calibri" panose="020F0502020204030204" pitchFamily="34" charset="0"/>
              </a:rPr>
              <a:t>e</a:t>
            </a:r>
            <a:r>
              <a:rPr lang="el-GR" dirty="0" smtClean="0">
                <a:latin typeface="Calibri" panose="020F0502020204030204" pitchFamily="34" charset="0"/>
              </a:rPr>
              <a:t>γ</a:t>
            </a:r>
            <a:r>
              <a:rPr lang="en-GB" dirty="0" smtClean="0"/>
              <a:t> with LQs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970270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Three LQs give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a good fit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Scalar triplet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Vector singlet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Vector triplet</a:t>
            </a:r>
            <a:r>
              <a:rPr lang="en-US" altLang="en-US" dirty="0" smtClean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US" altLang="en-US" dirty="0" smtClean="0">
                <a:latin typeface="+mn-lt"/>
              </a:rPr>
              <a:t>Simultaneous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effect in </a:t>
            </a:r>
            <a:r>
              <a:rPr lang="en-US" altLang="en-US" dirty="0" err="1" smtClean="0">
                <a:latin typeface="+mn-lt"/>
              </a:rPr>
              <a:t>b→s</a:t>
            </a:r>
            <a:r>
              <a:rPr lang="el-GR" altLang="en-US" dirty="0" smtClean="0">
                <a:latin typeface="+mn-lt"/>
              </a:rPr>
              <a:t>μμ</a:t>
            </a:r>
            <a:r>
              <a:rPr lang="en-GB" altLang="en-US" dirty="0" smtClean="0">
                <a:latin typeface="+mn-lt"/>
              </a:rPr>
              <a:t/>
            </a:r>
            <a:br>
              <a:rPr lang="en-GB" altLang="en-US" dirty="0" smtClean="0">
                <a:latin typeface="+mn-lt"/>
              </a:rPr>
            </a:br>
            <a:r>
              <a:rPr lang="en-GB" altLang="en-US" dirty="0" smtClean="0">
                <a:latin typeface="+mn-lt"/>
              </a:rPr>
              <a:t>and </a:t>
            </a:r>
            <a:r>
              <a:rPr lang="en-US" altLang="en-US" dirty="0" err="1">
                <a:latin typeface="+mn-lt"/>
              </a:rPr>
              <a:t>b→</a:t>
            </a:r>
            <a:r>
              <a:rPr lang="en-US" altLang="en-US" dirty="0" err="1" smtClean="0">
                <a:latin typeface="+mn-lt"/>
              </a:rPr>
              <a:t>s</a:t>
            </a:r>
            <a:r>
              <a:rPr lang="en-GB" altLang="en-US" dirty="0" err="1" smtClean="0">
                <a:latin typeface="+mn-lt"/>
              </a:rPr>
              <a:t>ee</a:t>
            </a:r>
            <a:r>
              <a:rPr lang="en-GB" altLang="en-US" dirty="0" smtClean="0">
                <a:latin typeface="+mn-lt"/>
              </a:rPr>
              <a:t> </a:t>
            </a:r>
            <a:br>
              <a:rPr lang="en-GB" altLang="en-US" dirty="0" smtClean="0">
                <a:latin typeface="+mn-lt"/>
              </a:rPr>
            </a:br>
            <a:r>
              <a:rPr lang="en-GB" altLang="en-US" dirty="0" smtClean="0">
                <a:latin typeface="+mn-lt"/>
              </a:rPr>
              <a:t>generate </a:t>
            </a:r>
            <a:r>
              <a:rPr lang="el-GR" altLang="en-US" dirty="0">
                <a:latin typeface="+mn-lt"/>
              </a:rPr>
              <a:t>μ→</a:t>
            </a:r>
            <a:r>
              <a:rPr lang="en-GB" altLang="en-US" dirty="0">
                <a:latin typeface="+mn-lt"/>
              </a:rPr>
              <a:t>e</a:t>
            </a:r>
            <a:r>
              <a:rPr lang="el-GR" altLang="en-US" dirty="0" smtClean="0">
                <a:latin typeface="+mn-lt"/>
              </a:rPr>
              <a:t>γ</a:t>
            </a:r>
            <a:r>
              <a:rPr lang="en-GB" altLang="en-US" dirty="0" smtClean="0">
                <a:latin typeface="+mn-lt"/>
              </a:rPr>
              <a:t/>
            </a:r>
            <a:br>
              <a:rPr lang="en-GB" altLang="en-US" dirty="0" smtClean="0">
                <a:latin typeface="+mn-lt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9883" y="5704887"/>
            <a:ext cx="340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solidFill>
                  <a:srgbClr val="C00000"/>
                </a:solidFill>
                <a:latin typeface="+mn-lt"/>
              </a:rPr>
              <a:t>AC, D. Mueller, A. Signer, Y. Ulrich, </a:t>
            </a:r>
            <a:br>
              <a:rPr lang="en-GB" alt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GB" altLang="en-US" sz="1800" dirty="0" smtClean="0">
                <a:solidFill>
                  <a:srgbClr val="C00000"/>
                </a:solidFill>
                <a:latin typeface="+mn-lt"/>
              </a:rPr>
              <a:t>arXiv:1505.xxxx </a:t>
            </a:r>
            <a:endParaRPr lang="en-GB" altLang="en-US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00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R(D</a:t>
            </a:r>
            <a:r>
              <a:rPr lang="en-GB" baseline="30000" dirty="0" smtClean="0"/>
              <a:t>(</a:t>
            </a:r>
            <a:r>
              <a:rPr lang="en-GB" dirty="0" smtClean="0"/>
              <a:t>*</a:t>
            </a:r>
            <a:r>
              <a:rPr lang="en-GB" baseline="30000" dirty="0" smtClean="0"/>
              <a:t>)</a:t>
            </a:r>
            <a:r>
              <a:rPr lang="en-GB" dirty="0" smtClean="0"/>
              <a:t>), </a:t>
            </a:r>
            <a:r>
              <a:rPr lang="en-GB" dirty="0" err="1" smtClean="0"/>
              <a:t>b</a:t>
            </a:r>
            <a:r>
              <a:rPr lang="en-GB" dirty="0" err="1" smtClean="0">
                <a:latin typeface="Calibri" panose="020F0502020204030204" pitchFamily="34" charset="0"/>
              </a:rPr>
              <a:t>→s</a:t>
            </a:r>
            <a:r>
              <a:rPr lang="el-GR" dirty="0" smtClean="0">
                <a:latin typeface="Calibri" panose="020F0502020204030204" pitchFamily="34" charset="0"/>
              </a:rPr>
              <a:t>μμ</a:t>
            </a:r>
            <a:r>
              <a:rPr lang="en-GB" dirty="0" smtClean="0">
                <a:latin typeface="Calibri" panose="020F0502020204030204" pitchFamily="34" charset="0"/>
              </a:rPr>
              <a:t> and a</a:t>
            </a:r>
            <a:r>
              <a:rPr lang="el-GR" baseline="-25000" dirty="0" smtClean="0">
                <a:latin typeface="Calibri" panose="020F0502020204030204" pitchFamily="34" charset="0"/>
              </a:rPr>
              <a:t>μ</a:t>
            </a:r>
            <a:r>
              <a:rPr lang="en-GB" dirty="0" smtClean="0">
                <a:latin typeface="Calibri" panose="020F0502020204030204" pitchFamily="34" charset="0"/>
              </a:rPr>
              <a:t> with </a:t>
            </a:r>
            <a:r>
              <a:rPr lang="en-GB" dirty="0" smtClean="0">
                <a:latin typeface="Calibri" panose="020F0502020204030204" pitchFamily="34" charset="0"/>
              </a:rPr>
              <a:t>LQs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46" y="1882381"/>
            <a:ext cx="3763452" cy="3927447"/>
          </a:xfrm>
          <a:prstGeom prst="rect">
            <a:avLst/>
          </a:prstGeom>
        </p:spPr>
      </p:pic>
      <p:sp>
        <p:nvSpPr>
          <p:cNvPr id="10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 smtClean="0"/>
              <a:t> Scalar </a:t>
            </a:r>
            <a:r>
              <a:rPr lang="en-US" altLang="en-US" sz="3000" dirty="0" err="1"/>
              <a:t>l</a:t>
            </a:r>
            <a:r>
              <a:rPr lang="en-US" altLang="en-US" sz="3000" dirty="0" err="1" smtClean="0"/>
              <a:t>eptoquark</a:t>
            </a:r>
            <a:r>
              <a:rPr lang="en-US" altLang="en-US" sz="3000" dirty="0" smtClean="0"/>
              <a:t> singlet + triplet with Y=-2/3</a:t>
            </a:r>
          </a:p>
          <a:p>
            <a:r>
              <a:rPr lang="en-US" altLang="en-US" sz="3000" dirty="0" smtClean="0"/>
              <a:t> Cancelation in </a:t>
            </a:r>
            <a:r>
              <a:rPr lang="en-US" altLang="en-US" sz="3000" dirty="0" err="1" smtClean="0"/>
              <a:t>b</a:t>
            </a:r>
            <a:r>
              <a:rPr lang="en-US" altLang="en-US" sz="3000" dirty="0" err="1" smtClean="0">
                <a:latin typeface="Calibri" panose="020F0502020204030204" pitchFamily="34" charset="0"/>
              </a:rPr>
              <a:t>→s</a:t>
            </a:r>
            <a:r>
              <a:rPr lang="el-GR" altLang="en-US" sz="3000" dirty="0" smtClean="0">
                <a:latin typeface="Calibri" panose="020F0502020204030204" pitchFamily="34" charset="0"/>
              </a:rPr>
              <a:t>νν</a:t>
            </a:r>
            <a:r>
              <a:rPr lang="en-GB" altLang="en-US" sz="3000" dirty="0" smtClean="0">
                <a:latin typeface="Calibri" panose="020F0502020204030204" pitchFamily="34" charset="0"/>
              </a:rPr>
              <a:t> imposed</a:t>
            </a:r>
            <a:endParaRPr lang="en-US" altLang="en-US" sz="3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2" y="1982924"/>
            <a:ext cx="4774463" cy="38223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217532"/>
            <a:ext cx="9144000" cy="557026"/>
            <a:chOff x="42194" y="1460"/>
            <a:chExt cx="6223298" cy="1281906"/>
          </a:xfrm>
        </p:grpSpPr>
        <p:sp>
          <p:nvSpPr>
            <p:cNvPr id="13" name="Rounded Rectangle 12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2 out of 3 can be explained</a:t>
              </a:r>
              <a:endParaRPr lang="en-GB" sz="3200" dirty="0"/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42563" y="5809828"/>
            <a:ext cx="3833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solidFill>
                  <a:srgbClr val="C00000"/>
                </a:solidFill>
                <a:latin typeface="+mn-lt"/>
              </a:rPr>
              <a:t>AC, D. Mueller, T. </a:t>
            </a:r>
            <a:r>
              <a:rPr lang="en-GB" altLang="en-US" sz="1800" dirty="0">
                <a:solidFill>
                  <a:srgbClr val="C00000"/>
                </a:solidFill>
                <a:latin typeface="+mn-lt"/>
              </a:rPr>
              <a:t>Ota arxiv:1703.09226</a:t>
            </a:r>
            <a:endParaRPr lang="en-GB" altLang="en-US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787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 smtClean="0"/>
              <a:t>Intriguing hints for Lepton </a:t>
            </a:r>
            <a:r>
              <a:rPr lang="en-US" altLang="en-US" sz="3000" dirty="0" err="1" smtClean="0"/>
              <a:t>Flavour</a:t>
            </a:r>
            <a:r>
              <a:rPr lang="en-US" altLang="en-US" sz="3000" dirty="0" smtClean="0"/>
              <a:t> Universality </a:t>
            </a:r>
            <a:r>
              <a:rPr lang="en-US" altLang="en-US" sz="3000" dirty="0"/>
              <a:t>v</a:t>
            </a:r>
            <a:r>
              <a:rPr lang="en-US" altLang="en-US" sz="3000" dirty="0" smtClean="0"/>
              <a:t>iolating New Physics</a:t>
            </a:r>
          </a:p>
          <a:p>
            <a:r>
              <a:rPr lang="en-US" altLang="en-US" sz="3000" dirty="0" smtClean="0"/>
              <a:t>NP models can explain some</a:t>
            </a:r>
            <a:br>
              <a:rPr lang="en-US" altLang="en-US" sz="3000" dirty="0" smtClean="0"/>
            </a:br>
            <a:r>
              <a:rPr lang="en-US" altLang="en-US" sz="3000" dirty="0" smtClean="0"/>
              <a:t>of the anomalies </a:t>
            </a:r>
            <a:br>
              <a:rPr lang="en-US" altLang="en-US" sz="3000" dirty="0" smtClean="0"/>
            </a:br>
            <a:r>
              <a:rPr lang="en-US" altLang="en-US" sz="3000" dirty="0" smtClean="0"/>
              <a:t>simultaneously</a:t>
            </a:r>
          </a:p>
          <a:p>
            <a:r>
              <a:rPr lang="en-US" altLang="en-US" sz="3000" dirty="0" smtClean="0"/>
              <a:t>Confirming or disproving</a:t>
            </a:r>
            <a:br>
              <a:rPr lang="en-US" altLang="en-US" sz="3000" dirty="0" smtClean="0"/>
            </a:br>
            <a:r>
              <a:rPr lang="en-US" altLang="en-US" sz="3000" dirty="0" smtClean="0"/>
              <a:t>the anomalies makes</a:t>
            </a:r>
            <a:br>
              <a:rPr lang="en-US" altLang="en-US" sz="3000" dirty="0" smtClean="0"/>
            </a:br>
            <a:r>
              <a:rPr lang="en-US" altLang="en-US" sz="3000" dirty="0" smtClean="0"/>
              <a:t>a model selection</a:t>
            </a:r>
          </a:p>
          <a:p>
            <a:r>
              <a:rPr lang="en-US" altLang="en-US" sz="3000" dirty="0" smtClean="0"/>
              <a:t>Predictions for flavor</a:t>
            </a:r>
            <a:br>
              <a:rPr lang="en-US" altLang="en-US" sz="3000" dirty="0" smtClean="0"/>
            </a:br>
            <a:r>
              <a:rPr lang="en-US" altLang="en-US" sz="3000" dirty="0" smtClean="0"/>
              <a:t>and LHC observables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540" y="204699"/>
            <a:ext cx="6708025" cy="508500"/>
          </a:xfrm>
        </p:spPr>
        <p:txBody>
          <a:bodyPr/>
          <a:lstStyle/>
          <a:p>
            <a:r>
              <a:rPr lang="en-GB" sz="3600" dirty="0" smtClean="0"/>
              <a:t>Conclusions</a:t>
            </a:r>
            <a:endParaRPr lang="en-GB" sz="36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  <p:sp>
        <p:nvSpPr>
          <p:cNvPr id="8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427970938"/>
              </p:ext>
            </p:extLst>
          </p:nvPr>
        </p:nvGraphicFramePr>
        <p:xfrm>
          <a:off x="3923928" y="1396999"/>
          <a:ext cx="5521374" cy="44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6011183"/>
            <a:ext cx="9144000" cy="557026"/>
            <a:chOff x="42194" y="1460"/>
            <a:chExt cx="6223298" cy="1281906"/>
          </a:xfrm>
        </p:grpSpPr>
        <p:sp>
          <p:nvSpPr>
            <p:cNvPr id="11" name="Rounded Rectangle 10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Exiting times in flavour physics are ahead of us!</a:t>
              </a:r>
              <a:endParaRPr lang="en-GB" sz="3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40057" y="36795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500" b="1" kern="1000" spc="30" dirty="0" smtClean="0">
                <a:solidFill>
                  <a:schemeClr val="bg1"/>
                </a:solidFill>
                <a:latin typeface="+mn-lt"/>
                <a:cs typeface="Franklin Gothic Book"/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09866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1545" y="1845635"/>
            <a:ext cx="5862898" cy="4214814"/>
            <a:chOff x="3523286" y="2347352"/>
            <a:chExt cx="5616624" cy="40373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-246" b="1"/>
            <a:stretch/>
          </p:blipFill>
          <p:spPr>
            <a:xfrm>
              <a:off x="4101533" y="2633653"/>
              <a:ext cx="4680520" cy="2954719"/>
            </a:xfrm>
            <a:prstGeom prst="rect">
              <a:avLst/>
            </a:prstGeom>
          </p:spPr>
        </p:pic>
        <p:sp>
          <p:nvSpPr>
            <p:cNvPr id="10" name="Rechteck 24"/>
            <p:cNvSpPr/>
            <p:nvPr/>
          </p:nvSpPr>
          <p:spPr bwMode="auto">
            <a:xfrm>
              <a:off x="3523286" y="2520767"/>
              <a:ext cx="5616624" cy="1355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810767" y="3294308"/>
              <a:ext cx="2808312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3000" kern="1000" spc="30" dirty="0" smtClean="0">
                  <a:latin typeface="+mn-lt"/>
                  <a:cs typeface="Franklin Gothic Book"/>
                </a:rPr>
                <a:t>Direct searches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53215" y="5470270"/>
              <a:ext cx="2808312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3200" kern="1000" spc="30" dirty="0" smtClean="0">
                  <a:solidFill>
                    <a:srgbClr val="C00000"/>
                  </a:solidFill>
                  <a:latin typeface="+mn-lt"/>
                  <a:cs typeface="Franklin Gothic Book"/>
                </a:rPr>
                <a:t>Flavour observables</a:t>
              </a: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851709"/>
            <a:ext cx="8496944" cy="5448449"/>
          </a:xfrm>
        </p:spPr>
        <p:txBody>
          <a:bodyPr/>
          <a:lstStyle/>
          <a:p>
            <a:r>
              <a:rPr lang="en-US" sz="2800" dirty="0" smtClean="0"/>
              <a:t>At colliders one produces many (up to 10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) heavy quarks or leptons and measures their decays into light </a:t>
            </a:r>
            <a:r>
              <a:rPr lang="en-US" sz="2800" dirty="0" err="1" smtClean="0"/>
              <a:t>flavours</a:t>
            </a:r>
            <a:endParaRPr lang="en-US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747"/>
            <a:ext cx="7416824" cy="508500"/>
          </a:xfrm>
        </p:spPr>
        <p:txBody>
          <a:bodyPr/>
          <a:lstStyle/>
          <a:p>
            <a:r>
              <a:rPr lang="en-US" sz="3600" dirty="0" smtClean="0"/>
              <a:t>Finding NP in </a:t>
            </a:r>
            <a:r>
              <a:rPr lang="en-US" sz="3600" dirty="0" err="1" smtClean="0"/>
              <a:t>Flavour</a:t>
            </a:r>
            <a:r>
              <a:rPr lang="en-US" sz="3600" dirty="0" smtClean="0"/>
              <a:t> Observables</a:t>
            </a:r>
            <a:endParaRPr lang="en-US" sz="3600" dirty="0"/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9234" y="5393470"/>
            <a:ext cx="8342819" cy="1525934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Flavour observables are sensitive to higher energy scales than </a:t>
              </a:r>
              <a:r>
                <a:rPr lang="en-GB" sz="3200" dirty="0" smtClean="0"/>
                <a:t>collider </a:t>
              </a:r>
              <a:r>
                <a:rPr lang="en-GB" sz="3200" dirty="0"/>
                <a:t>searches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1959634"/>
            <a:ext cx="3359612" cy="613182"/>
            <a:chOff x="3206506" y="-12996"/>
            <a:chExt cx="1587832" cy="1587832"/>
          </a:xfrm>
        </p:grpSpPr>
        <p:sp>
          <p:nvSpPr>
            <p:cNvPr id="22" name="Oval 21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Experiment</a:t>
              </a:r>
              <a:endParaRPr lang="en-GB" sz="28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544" y="3449642"/>
            <a:ext cx="3359612" cy="586993"/>
            <a:chOff x="3206506" y="-12996"/>
            <a:chExt cx="1587832" cy="1587832"/>
          </a:xfrm>
        </p:grpSpPr>
        <p:sp>
          <p:nvSpPr>
            <p:cNvPr id="25" name="Oval 24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Standard Model</a:t>
              </a:r>
              <a:endParaRPr lang="en-GB" sz="2800" kern="1200" dirty="0"/>
            </a:p>
          </p:txBody>
        </p:sp>
      </p:grpSp>
      <p:sp>
        <p:nvSpPr>
          <p:cNvPr id="27" name="Not Equal 26"/>
          <p:cNvSpPr/>
          <p:nvPr/>
        </p:nvSpPr>
        <p:spPr bwMode="auto">
          <a:xfrm>
            <a:off x="1718987" y="2661226"/>
            <a:ext cx="829265" cy="666946"/>
          </a:xfrm>
          <a:prstGeom prst="mathNotEqual">
            <a:avLst/>
          </a:prstGeom>
          <a:solidFill>
            <a:srgbClr val="DF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EACBCC"/>
              </a:solidFill>
              <a:effectLst/>
              <a:latin typeface="Times" charset="0"/>
            </a:endParaRPr>
          </a:p>
        </p:txBody>
      </p:sp>
      <p:sp>
        <p:nvSpPr>
          <p:cNvPr id="28" name="Up Arrow 27"/>
          <p:cNvSpPr/>
          <p:nvPr/>
        </p:nvSpPr>
        <p:spPr bwMode="auto">
          <a:xfrm flipV="1">
            <a:off x="1690531" y="4167676"/>
            <a:ext cx="886178" cy="503119"/>
          </a:xfrm>
          <a:prstGeom prst="upArrow">
            <a:avLst>
              <a:gd name="adj1" fmla="val 50000"/>
              <a:gd name="adj2" fmla="val 48285"/>
            </a:avLst>
          </a:prstGeom>
          <a:solidFill>
            <a:srgbClr val="DFAA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7544" y="4728940"/>
            <a:ext cx="3359612" cy="586993"/>
            <a:chOff x="3206506" y="-12996"/>
            <a:chExt cx="1587832" cy="1587832"/>
          </a:xfrm>
        </p:grpSpPr>
        <p:sp>
          <p:nvSpPr>
            <p:cNvPr id="30" name="Oval 29"/>
            <p:cNvSpPr/>
            <p:nvPr/>
          </p:nvSpPr>
          <p:spPr>
            <a:xfrm>
              <a:off x="3206506" y="-12996"/>
              <a:ext cx="1587832" cy="1587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394673" y="232533"/>
              <a:ext cx="1122766" cy="1122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New Physics</a:t>
              </a:r>
              <a:endParaRPr lang="en-GB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8086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99102"/>
            <a:ext cx="7738768" cy="508500"/>
          </a:xfrm>
        </p:spPr>
        <p:txBody>
          <a:bodyPr/>
          <a:lstStyle/>
          <a:p>
            <a:r>
              <a:rPr lang="en-GB" sz="3600" dirty="0" smtClean="0"/>
              <a:t>Hints for LFUV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21" name="Rechteck 24"/>
          <p:cNvSpPr/>
          <p:nvPr/>
        </p:nvSpPr>
        <p:spPr bwMode="auto">
          <a:xfrm>
            <a:off x="4759234" y="4804750"/>
            <a:ext cx="3971654" cy="243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3011" y="1104021"/>
            <a:ext cx="2411172" cy="5326541"/>
            <a:chOff x="2250" y="-1597616"/>
            <a:chExt cx="6091499" cy="3600400"/>
          </a:xfrm>
        </p:grpSpPr>
        <p:sp>
          <p:nvSpPr>
            <p:cNvPr id="23" name="Rounded Rectangle 22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/>
                <a:t>Lepton Flavour Universality Violation (LFUV)</a:t>
              </a:r>
              <a:endParaRPr lang="en-GB" sz="3200" kern="1200" dirty="0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9546837"/>
              </p:ext>
            </p:extLst>
          </p:nvPr>
        </p:nvGraphicFramePr>
        <p:xfrm>
          <a:off x="-1117886" y="1009240"/>
          <a:ext cx="8426190" cy="551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 smtClean="0"/>
              <a:t>Andreas </a:t>
            </a:r>
            <a:r>
              <a:rPr lang="de-DE" dirty="0" err="1" smtClean="0"/>
              <a:t>Crivellin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411760" y="5229200"/>
            <a:ext cx="1296144" cy="129614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483768" y="5229200"/>
            <a:ext cx="1241488" cy="1296144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24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n-lt"/>
              </a:rPr>
              <a:t>MSSM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tan(ß) enhanced </a:t>
            </a:r>
            <a:r>
              <a:rPr lang="en-US" altLang="en-US" dirty="0" err="1" smtClean="0">
                <a:latin typeface="+mn-lt"/>
              </a:rPr>
              <a:t>slepton</a:t>
            </a:r>
            <a:r>
              <a:rPr lang="en-US" altLang="en-US" dirty="0" smtClean="0">
                <a:latin typeface="+mn-lt"/>
              </a:rPr>
              <a:t> loops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dirty="0" smtClean="0">
                <a:latin typeface="+mn-lt"/>
              </a:rPr>
              <a:t>Scalars</a:t>
            </a:r>
            <a:endParaRPr lang="en-US" altLang="en-US" sz="2000" dirty="0" smtClean="0">
              <a:latin typeface="+mn-lt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Light scalars with enhanced muon couplings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dirty="0" smtClean="0">
                <a:latin typeface="+mn-lt"/>
              </a:rPr>
              <a:t>Z’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Very light with </a:t>
            </a:r>
            <a:r>
              <a:rPr lang="el-GR" altLang="en-US" dirty="0" smtClean="0">
                <a:latin typeface="+mn-lt"/>
              </a:rPr>
              <a:t>τμ</a:t>
            </a:r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couplings (m</a:t>
            </a:r>
            <a:r>
              <a:rPr lang="el-GR" altLang="en-US" baseline="-25000" dirty="0" smtClean="0">
                <a:latin typeface="+mn-lt"/>
              </a:rPr>
              <a:t>τ</a:t>
            </a:r>
            <a:r>
              <a:rPr lang="en-GB" altLang="en-US" dirty="0" smtClean="0">
                <a:latin typeface="+mn-lt"/>
              </a:rPr>
              <a:t> enhancement)</a:t>
            </a:r>
            <a:endParaRPr lang="en-US" altLang="en-US" dirty="0">
              <a:latin typeface="+mn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en-US" dirty="0" err="1">
                <a:latin typeface="+mn-lt"/>
              </a:rPr>
              <a:t>Leptoquarks</a:t>
            </a:r>
            <a:r>
              <a:rPr lang="en-US" altLang="en-US" dirty="0">
                <a:latin typeface="+mn-lt"/>
              </a:rPr>
              <a:t> </a:t>
            </a:r>
            <a:endParaRPr lang="en-US" altLang="en-US" sz="2000" dirty="0" smtClean="0">
              <a:latin typeface="+mn-lt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err="1" smtClean="0">
                <a:latin typeface="+mn-lt"/>
              </a:rPr>
              <a:t>m</a:t>
            </a:r>
            <a:r>
              <a:rPr lang="en-US" altLang="en-US" baseline="-25000" dirty="0" err="1" smtClean="0">
                <a:latin typeface="+mn-lt"/>
              </a:rPr>
              <a:t>t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enhaned</a:t>
            </a:r>
            <a:r>
              <a:rPr lang="en-US" altLang="en-US" dirty="0" smtClean="0">
                <a:latin typeface="+mn-lt"/>
              </a:rPr>
              <a:t> effects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l-GR" baseline="-25000" dirty="0" smtClean="0"/>
              <a:t>μ</a:t>
            </a:r>
            <a:r>
              <a:rPr lang="en-GB" dirty="0" smtClean="0"/>
              <a:t> explanations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Chiral enhancement or very light particles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330286" y="348910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e.g. W.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Altmannshofer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C.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Chen,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P.S.B.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Dev,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A.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Soni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arXiv:1607.06832, …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3438" y="12890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e.g. D.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Stockinger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, hep-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ph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/0609168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616843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e.g. A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Djouadi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T. Kohler, M. </a:t>
            </a:r>
            <a:r>
              <a:rPr lang="en-GB" dirty="0" err="1">
                <a:solidFill>
                  <a:srgbClr val="C00000"/>
                </a:solidFill>
                <a:latin typeface="+mn-lt"/>
              </a:rPr>
              <a:t>Spira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, J.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Tutas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Z.Phys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. C46 (1990)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3438" y="23107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e.g. A. </a:t>
            </a:r>
            <a:r>
              <a:rPr lang="en-GB" dirty="0" err="1" smtClean="0">
                <a:solidFill>
                  <a:srgbClr val="C00000"/>
                </a:solidFill>
              </a:rPr>
              <a:t>Broggio</a:t>
            </a:r>
            <a:r>
              <a:rPr lang="en-GB" dirty="0" smtClean="0">
                <a:solidFill>
                  <a:srgbClr val="C00000"/>
                </a:solidFill>
              </a:rPr>
              <a:t> et at. arXiv:1409.3199 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A.C. et al. arXiv:1507.07567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6928" y="5096644"/>
            <a:ext cx="407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n-lt"/>
              </a:rPr>
              <a:t>E.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Leskow, </a:t>
            </a:r>
            <a:r>
              <a:rPr lang="it-IT" dirty="0" smtClean="0">
                <a:solidFill>
                  <a:srgbClr val="C00000"/>
                </a:solidFill>
                <a:latin typeface="+mn-lt"/>
              </a:rPr>
              <a:t>A.C., G.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D'Ambrosio, </a:t>
            </a:r>
            <a:r>
              <a:rPr lang="it-IT" dirty="0" smtClean="0">
                <a:solidFill>
                  <a:srgbClr val="C00000"/>
                </a:solidFill>
                <a:latin typeface="+mn-lt"/>
              </a:rPr>
              <a:t>D. Müller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/>
            </a:r>
            <a:br>
              <a:rPr lang="it-IT" dirty="0">
                <a:solidFill>
                  <a:srgbClr val="C00000"/>
                </a:solidFill>
                <a:latin typeface="+mn-lt"/>
              </a:rPr>
            </a:br>
            <a:r>
              <a:rPr lang="it-IT" dirty="0">
                <a:solidFill>
                  <a:srgbClr val="C00000"/>
                </a:solidFill>
                <a:latin typeface="+mn-lt"/>
              </a:rPr>
              <a:t>arXiv:1612.06858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437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err="1" smtClean="0">
                <a:latin typeface="+mn-lt"/>
              </a:rPr>
              <a:t>Chirally</a:t>
            </a:r>
            <a:r>
              <a:rPr lang="en-US" altLang="en-US" dirty="0" smtClean="0">
                <a:latin typeface="+mn-lt"/>
              </a:rPr>
              <a:t> enhanced effects via top-loops</a:t>
            </a: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 </a:t>
            </a:r>
            <a:r>
              <a:rPr lang="en-GB" dirty="0" err="1" smtClean="0"/>
              <a:t>Leptoquarks</a:t>
            </a:r>
            <a:r>
              <a:rPr lang="en-GB" dirty="0" smtClean="0"/>
              <a:t> in a</a:t>
            </a:r>
            <a:r>
              <a:rPr lang="el-GR" baseline="-25000" dirty="0" smtClean="0"/>
              <a:t>μ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Z</a:t>
              </a:r>
              <a:r>
                <a:rPr lang="en-GB" sz="3200" dirty="0" smtClean="0">
                  <a:latin typeface="Calibri" panose="020F0502020204030204" pitchFamily="34" charset="0"/>
                </a:rPr>
                <a:t>→</a:t>
              </a:r>
              <a:r>
                <a:rPr lang="el-GR" sz="3200" dirty="0" smtClean="0">
                  <a:latin typeface="Calibri" panose="020F0502020204030204" pitchFamily="34" charset="0"/>
                </a:rPr>
                <a:t>μμ</a:t>
              </a:r>
              <a:r>
                <a:rPr lang="en-GB" sz="3200" dirty="0" smtClean="0">
                  <a:latin typeface="Calibri" panose="020F0502020204030204" pitchFamily="34" charset="0"/>
                </a:rPr>
                <a:t> at future colliders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8" y="1617940"/>
            <a:ext cx="6120680" cy="4125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9708" y="4519393"/>
            <a:ext cx="2213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n-lt"/>
              </a:rPr>
              <a:t>E.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Leskow, </a:t>
            </a:r>
            <a:r>
              <a:rPr lang="it-IT" dirty="0" smtClean="0">
                <a:solidFill>
                  <a:srgbClr val="C00000"/>
                </a:solidFill>
                <a:latin typeface="+mn-lt"/>
              </a:rPr>
              <a:t>A.C., </a:t>
            </a:r>
            <a:br>
              <a:rPr lang="it-IT" dirty="0" smtClean="0">
                <a:solidFill>
                  <a:srgbClr val="C00000"/>
                </a:solidFill>
                <a:latin typeface="+mn-lt"/>
              </a:rPr>
            </a:br>
            <a:r>
              <a:rPr lang="it-IT" dirty="0" smtClean="0">
                <a:solidFill>
                  <a:srgbClr val="C00000"/>
                </a:solidFill>
                <a:latin typeface="+mn-lt"/>
              </a:rPr>
              <a:t>G. 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D'Ambrosio, </a:t>
            </a:r>
            <a:r>
              <a:rPr lang="it-IT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+mn-lt"/>
              </a:rPr>
            </a:br>
            <a:r>
              <a:rPr lang="it-IT" dirty="0" smtClean="0">
                <a:solidFill>
                  <a:srgbClr val="C00000"/>
                </a:solidFill>
                <a:latin typeface="+mn-lt"/>
              </a:rPr>
              <a:t>D. Müller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/>
            </a:r>
            <a:br>
              <a:rPr lang="it-IT" dirty="0">
                <a:solidFill>
                  <a:srgbClr val="C00000"/>
                </a:solidFill>
                <a:latin typeface="+mn-lt"/>
              </a:rPr>
            </a:br>
            <a:r>
              <a:rPr lang="it-IT" dirty="0">
                <a:solidFill>
                  <a:srgbClr val="C00000"/>
                </a:solidFill>
                <a:latin typeface="+mn-lt"/>
              </a:rPr>
              <a:t>arXiv:1612.06858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02947" y="1715991"/>
          <a:ext cx="683569" cy="59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4" imgW="291960" imgH="253800" progId="Equation.DSMT4">
                  <p:embed/>
                </p:oleObj>
              </mc:Choice>
              <mc:Fallback>
                <p:oleObj name="Equation" r:id="rId4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2947" y="1715991"/>
                        <a:ext cx="683569" cy="594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859432" y="2314880"/>
            <a:ext cx="2213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n-lt"/>
              </a:rPr>
              <a:t>Left-, right- handed muons-top</a:t>
            </a: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coupling</a:t>
            </a:r>
            <a:endParaRPr lang="it-IT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404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898526"/>
            <a:ext cx="5367423" cy="36394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8313" y="112553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n-lt"/>
              </a:rPr>
              <a:t>Charged scalars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Problems </a:t>
            </a:r>
            <a:r>
              <a:rPr lang="en-US" altLang="en-US" dirty="0" smtClean="0">
                <a:latin typeface="+mn-lt"/>
              </a:rPr>
              <a:t>with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q2 distributions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and </a:t>
            </a:r>
            <a:r>
              <a:rPr lang="en-US" altLang="en-US" dirty="0" err="1" smtClean="0">
                <a:latin typeface="+mn-lt"/>
              </a:rPr>
              <a:t>B</a:t>
            </a:r>
            <a:r>
              <a:rPr lang="en-US" altLang="en-US" baseline="-25000" dirty="0" err="1" smtClean="0">
                <a:latin typeface="+mn-lt"/>
              </a:rPr>
              <a:t>c</a:t>
            </a:r>
            <a:r>
              <a:rPr lang="en-US" altLang="en-US" dirty="0" smtClean="0">
                <a:latin typeface="+mn-lt"/>
              </a:rPr>
              <a:t> lifetime</a:t>
            </a:r>
            <a:endParaRPr lang="en-US" altLang="en-US" dirty="0" smtClean="0">
              <a:latin typeface="+mn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en-US" dirty="0" smtClean="0">
                <a:latin typeface="+mn-lt"/>
              </a:rPr>
              <a:t>W’</a:t>
            </a:r>
            <a:endParaRPr lang="en-US" altLang="en-US" sz="2000" dirty="0" smtClean="0">
              <a:latin typeface="+mn-lt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Strong constraints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from </a:t>
            </a:r>
            <a:r>
              <a:rPr lang="en-US" altLang="en-US" dirty="0" smtClean="0">
                <a:latin typeface="+mn-lt"/>
              </a:rPr>
              <a:t>direct LHC searches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dirty="0" err="1" smtClean="0">
                <a:latin typeface="+mn-lt"/>
              </a:rPr>
              <a:t>Leptoquark</a:t>
            </a:r>
            <a:endParaRPr lang="en-US" altLang="en-US" dirty="0" smtClean="0">
              <a:latin typeface="+mn-lt"/>
            </a:endParaRPr>
          </a:p>
          <a:p>
            <a:pPr lvl="1">
              <a:buClr>
                <a:srgbClr val="C00000"/>
              </a:buClr>
              <a:defRPr/>
            </a:pPr>
            <a:r>
              <a:rPr lang="en-US" altLang="en-US" dirty="0" smtClean="0">
                <a:latin typeface="+mn-lt"/>
              </a:rPr>
              <a:t>Strong signals in </a:t>
            </a:r>
            <a:r>
              <a:rPr lang="en-US" altLang="en-US" dirty="0" err="1" smtClean="0">
                <a:latin typeface="+mn-lt"/>
              </a:rPr>
              <a:t>qq</a:t>
            </a:r>
            <a:r>
              <a:rPr lang="en-US" altLang="en-US" dirty="0" smtClean="0">
                <a:latin typeface="Calibri" panose="020F0502020204030204" pitchFamily="34" charset="0"/>
              </a:rPr>
              <a:t>→</a:t>
            </a:r>
            <a:r>
              <a:rPr lang="el-GR" altLang="en-US" dirty="0" smtClean="0">
                <a:latin typeface="Calibri" panose="020F0502020204030204" pitchFamily="34" charset="0"/>
              </a:rPr>
              <a:t>ττ</a:t>
            </a:r>
            <a:r>
              <a:rPr lang="en-US" altLang="en-US" dirty="0" smtClean="0">
                <a:latin typeface="+mn-lt"/>
              </a:rPr>
              <a:t> searches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R(D) &amp; R(D</a:t>
            </a:r>
            <a:r>
              <a:rPr lang="en-GB" dirty="0" smtClean="0"/>
              <a:t>*)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Explanation difficult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335903" y="3171217"/>
            <a:ext cx="274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Talk of Mariano </a:t>
            </a:r>
            <a:r>
              <a:rPr lang="en-GB" sz="2000" dirty="0" err="1" smtClean="0">
                <a:solidFill>
                  <a:srgbClr val="C00000"/>
                </a:solidFill>
              </a:rPr>
              <a:t>Quiros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113" y="5184267"/>
            <a:ext cx="2717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Faroughy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et </a:t>
            </a:r>
            <a:r>
              <a:rPr lang="en-GB" dirty="0" smtClean="0">
                <a:solidFill>
                  <a:srgbClr val="C00000"/>
                </a:solidFill>
              </a:rPr>
              <a:t>al. arXiv:1609.07138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5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R(D</a:t>
            </a:r>
            <a:r>
              <a:rPr lang="en-GB" baseline="30000" dirty="0" smtClean="0"/>
              <a:t>(</a:t>
            </a:r>
            <a:r>
              <a:rPr lang="en-GB" dirty="0" smtClean="0"/>
              <a:t>*</a:t>
            </a:r>
            <a:r>
              <a:rPr lang="en-GB" baseline="30000" dirty="0" smtClean="0"/>
              <a:t>)</a:t>
            </a:r>
            <a:r>
              <a:rPr lang="en-GB" dirty="0" smtClean="0"/>
              <a:t>) and </a:t>
            </a:r>
            <a:r>
              <a:rPr lang="en-GB" dirty="0" err="1" smtClean="0"/>
              <a:t>b</a:t>
            </a:r>
            <a:r>
              <a:rPr lang="en-GB" dirty="0" err="1">
                <a:latin typeface="Calibri" panose="020F0502020204030204" pitchFamily="34" charset="0"/>
              </a:rPr>
              <a:t>→</a:t>
            </a:r>
            <a:r>
              <a:rPr lang="en-GB" dirty="0" err="1" smtClean="0">
                <a:latin typeface="Calibri" panose="020F0502020204030204" pitchFamily="34" charset="0"/>
              </a:rPr>
              <a:t>s</a:t>
            </a:r>
            <a:r>
              <a:rPr lang="el-GR" dirty="0" smtClean="0">
                <a:latin typeface="Calibri" panose="020F0502020204030204" pitchFamily="34" charset="0"/>
              </a:rPr>
              <a:t>ττ</a:t>
            </a:r>
            <a:r>
              <a:rPr lang="en-GB" dirty="0" smtClean="0">
                <a:latin typeface="Calibri" panose="020F0502020204030204" pitchFamily="34" charset="0"/>
              </a:rPr>
              <a:t> (model-independent)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r="25482"/>
          <a:stretch/>
        </p:blipFill>
        <p:spPr>
          <a:xfrm rot="5400000">
            <a:off x="1539630" y="1723110"/>
            <a:ext cx="4048514" cy="5904655"/>
          </a:xfrm>
          <a:prstGeom prst="rect">
            <a:avLst/>
          </a:prstGeom>
        </p:spPr>
      </p:pic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 smtClean="0"/>
              <a:t> Large couplings to the second generation needed in  </a:t>
            </a:r>
            <a:br>
              <a:rPr lang="en-US" altLang="en-US" sz="3000" dirty="0" smtClean="0"/>
            </a:br>
            <a:r>
              <a:rPr lang="en-US" altLang="en-US" sz="3000" dirty="0" smtClean="0"/>
              <a:t> order avoid collider bounds</a:t>
            </a:r>
          </a:p>
          <a:p>
            <a:r>
              <a:rPr lang="en-US" altLang="en-US" sz="3000" dirty="0" smtClean="0"/>
              <a:t> Cancelation in </a:t>
            </a:r>
            <a:r>
              <a:rPr lang="en-US" altLang="en-US" sz="3000" dirty="0" err="1" smtClean="0"/>
              <a:t>b</a:t>
            </a:r>
            <a:r>
              <a:rPr lang="en-US" altLang="en-US" sz="3000" dirty="0" err="1" smtClean="0">
                <a:latin typeface="Calibri" panose="020F0502020204030204" pitchFamily="34" charset="0"/>
              </a:rPr>
              <a:t>→s</a:t>
            </a:r>
            <a:r>
              <a:rPr lang="el-GR" altLang="en-US" sz="3000" dirty="0" smtClean="0">
                <a:latin typeface="Calibri" panose="020F0502020204030204" pitchFamily="34" charset="0"/>
              </a:rPr>
              <a:t>νν</a:t>
            </a:r>
            <a:r>
              <a:rPr lang="en-GB" altLang="en-US" sz="3000" dirty="0" smtClean="0">
                <a:latin typeface="Calibri" panose="020F0502020204030204" pitchFamily="34" charset="0"/>
              </a:rPr>
              <a:t> needed: C</a:t>
            </a:r>
            <a:r>
              <a:rPr lang="en-GB" altLang="en-US" sz="3000" baseline="30000" dirty="0" smtClean="0">
                <a:latin typeface="Calibri" panose="020F0502020204030204" pitchFamily="34" charset="0"/>
              </a:rPr>
              <a:t>(1</a:t>
            </a:r>
            <a:r>
              <a:rPr lang="en-GB" altLang="en-US" sz="3000" baseline="30000" dirty="0" smtClean="0">
                <a:latin typeface="Calibri" panose="020F0502020204030204" pitchFamily="34" charset="0"/>
              </a:rPr>
              <a:t>)</a:t>
            </a:r>
            <a:r>
              <a:rPr lang="en-GB" altLang="en-US" sz="3000" dirty="0" smtClean="0">
                <a:latin typeface="Calibri" panose="020F0502020204030204" pitchFamily="34" charset="0"/>
              </a:rPr>
              <a:t>=C</a:t>
            </a:r>
            <a:r>
              <a:rPr lang="en-GB" altLang="en-US" sz="3000" baseline="30000" dirty="0" smtClean="0">
                <a:latin typeface="Calibri" panose="020F0502020204030204" pitchFamily="34" charset="0"/>
              </a:rPr>
              <a:t>(3</a:t>
            </a:r>
            <a:r>
              <a:rPr lang="en-GB" altLang="en-US" sz="3000" baseline="30000" dirty="0" smtClean="0">
                <a:latin typeface="Calibri" panose="020F0502020204030204" pitchFamily="34" charset="0"/>
              </a:rPr>
              <a:t>)</a:t>
            </a:r>
            <a:r>
              <a:rPr lang="en-GB" altLang="en-US" sz="3000" dirty="0" smtClean="0">
                <a:latin typeface="Calibri" panose="020F0502020204030204" pitchFamily="34" charset="0"/>
              </a:rPr>
              <a:t> </a:t>
            </a:r>
            <a:endParaRPr lang="en-US" altLang="en-US" sz="3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588224" y="2014182"/>
            <a:ext cx="2261886" cy="4843818"/>
            <a:chOff x="2250" y="-1597616"/>
            <a:chExt cx="6091499" cy="3600400"/>
          </a:xfrm>
        </p:grpSpPr>
        <p:sp>
          <p:nvSpPr>
            <p:cNvPr id="7" name="Rounded Rectangle 6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1024" y="-1597616"/>
              <a:ext cx="6053951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 smtClean="0"/>
                <a:t>B</a:t>
              </a:r>
              <a:r>
                <a:rPr lang="en-GB" sz="3200" baseline="-25000" dirty="0" err="1" smtClean="0"/>
                <a:t>s</a:t>
              </a:r>
              <a:r>
                <a:rPr lang="en-GB" sz="3200" dirty="0" smtClean="0"/>
                <a:t>→</a:t>
              </a:r>
              <a:r>
                <a:rPr lang="el-GR" sz="3200" dirty="0" smtClean="0"/>
                <a:t>ττ</a:t>
              </a:r>
              <a:endParaRPr lang="en-GB" sz="3200" dirty="0" smtClean="0"/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v</a:t>
              </a:r>
              <a:r>
                <a:rPr lang="en-GB" sz="3200" kern="1200" dirty="0" smtClean="0"/>
                <a:t>ery strongly enhanced</a:t>
              </a: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243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90" y="1438950"/>
            <a:ext cx="4570064" cy="46418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</a:t>
            </a:r>
            <a:r>
              <a:rPr lang="en-GB" dirty="0" err="1">
                <a:latin typeface="Calibri" panose="020F0502020204030204" pitchFamily="34" charset="0"/>
              </a:rPr>
              <a:t>→s</a:t>
            </a:r>
            <a:r>
              <a:rPr lang="el-GR" dirty="0" smtClean="0">
                <a:latin typeface="Calibri" panose="020F0502020204030204" pitchFamily="34" charset="0"/>
              </a:rPr>
              <a:t>μμ</a:t>
            </a:r>
            <a:r>
              <a:rPr lang="en-GB" dirty="0" smtClean="0">
                <a:latin typeface="Calibri" panose="020F0502020204030204" pitchFamily="34" charset="0"/>
              </a:rPr>
              <a:t> model-independent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 smtClean="0"/>
              <a:t> </a:t>
            </a:r>
            <a:r>
              <a:rPr lang="en-GB" altLang="en-US" sz="2900" dirty="0" smtClean="0"/>
              <a:t>Several 2-3</a:t>
            </a:r>
            <a:r>
              <a:rPr lang="el-GR" altLang="en-US" sz="2900" dirty="0" smtClean="0"/>
              <a:t>σ</a:t>
            </a:r>
            <a:r>
              <a:rPr lang="en-GB" altLang="en-US" sz="2900" dirty="0" smtClean="0"/>
              <a:t> deviations in more than 130 observables</a:t>
            </a:r>
          </a:p>
          <a:p>
            <a:pPr lvl="1"/>
            <a:r>
              <a:rPr lang="en-GB" altLang="en-US" sz="3000" dirty="0" smtClean="0"/>
              <a:t> </a:t>
            </a:r>
            <a:r>
              <a:rPr lang="en-GB" altLang="en-US" sz="2800" dirty="0" smtClean="0"/>
              <a:t>P5’</a:t>
            </a:r>
          </a:p>
          <a:p>
            <a:pPr lvl="1"/>
            <a:r>
              <a:rPr lang="en-GB" altLang="en-US" sz="2800" dirty="0"/>
              <a:t> </a:t>
            </a:r>
            <a:r>
              <a:rPr lang="en-GB" altLang="en-US" sz="2800" dirty="0" smtClean="0"/>
              <a:t>R(K)</a:t>
            </a:r>
          </a:p>
          <a:p>
            <a:pPr lvl="1"/>
            <a:r>
              <a:rPr lang="en-GB" altLang="en-US" sz="2800" dirty="0"/>
              <a:t> </a:t>
            </a:r>
            <a:r>
              <a:rPr lang="en-GB" altLang="en-US" sz="2800" dirty="0" smtClean="0"/>
              <a:t>R(K*)</a:t>
            </a:r>
          </a:p>
          <a:p>
            <a:pPr lvl="1"/>
            <a:r>
              <a:rPr lang="en-GB" altLang="en-US" sz="2800" dirty="0"/>
              <a:t> </a:t>
            </a:r>
            <a:r>
              <a:rPr lang="en-GB" altLang="en-US" sz="2800" dirty="0" err="1" smtClean="0"/>
              <a:t>B</a:t>
            </a:r>
            <a:r>
              <a:rPr lang="en-GB" altLang="en-US" sz="2800" baseline="-25000" dirty="0" err="1" smtClean="0"/>
              <a:t>s</a:t>
            </a:r>
            <a:r>
              <a:rPr lang="en-GB" altLang="en-US" sz="2800" dirty="0" smtClean="0">
                <a:latin typeface="Calibri" panose="020F0502020204030204" pitchFamily="34" charset="0"/>
              </a:rPr>
              <a:t>→</a:t>
            </a:r>
            <a:r>
              <a:rPr lang="el-GR" alt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ϕμμ</a:t>
            </a:r>
            <a:endParaRPr lang="en-GB" altLang="en-US" sz="2800" dirty="0"/>
          </a:p>
          <a:p>
            <a:r>
              <a:rPr lang="en-GB" altLang="en-US" sz="3000" dirty="0" smtClean="0"/>
              <a:t> 6 NP operators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2207" y="4112889"/>
            <a:ext cx="3713928" cy="2982320"/>
            <a:chOff x="2250" y="-1597616"/>
            <a:chExt cx="6091499" cy="3600400"/>
          </a:xfrm>
        </p:grpSpPr>
        <p:sp>
          <p:nvSpPr>
            <p:cNvPr id="10" name="Rounded Rectangle 9"/>
            <p:cNvSpPr/>
            <p:nvPr/>
          </p:nvSpPr>
          <p:spPr>
            <a:xfrm>
              <a:off x="2250" y="-869755"/>
              <a:ext cx="6091499" cy="21531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1024" y="-1597616"/>
              <a:ext cx="6053951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/>
                <a:t>Model</a:t>
              </a:r>
              <a:r>
                <a:rPr lang="en-GB" sz="3200" dirty="0"/>
                <a:t/>
              </a:r>
              <a:br>
                <a:rPr lang="en-GB" sz="3200" dirty="0"/>
              </a:br>
              <a:r>
                <a:rPr lang="en-GB" sz="3200" dirty="0"/>
                <a:t> independent fit</a:t>
              </a:r>
              <a:br>
                <a:rPr lang="en-GB" sz="3200" dirty="0"/>
              </a:br>
              <a:r>
                <a:rPr lang="en-GB" sz="3200" dirty="0" smtClean="0"/>
                <a:t>5-6 </a:t>
              </a:r>
              <a:r>
                <a:rPr lang="en-GB" sz="3200" dirty="0"/>
                <a:t>σ </a:t>
              </a:r>
              <a:r>
                <a:rPr lang="en-GB" sz="3200" dirty="0" smtClean="0"/>
                <a:t>better than SM</a:t>
              </a:r>
              <a:endParaRPr lang="en-GB" sz="3200" kern="1200" dirty="0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09869"/>
              </p:ext>
            </p:extLst>
          </p:nvPr>
        </p:nvGraphicFramePr>
        <p:xfrm>
          <a:off x="275301" y="3943178"/>
          <a:ext cx="34877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4" imgW="1511280" imgH="279360" progId="Equation.DSMT4">
                  <p:embed/>
                </p:oleObj>
              </mc:Choice>
              <mc:Fallback>
                <p:oleObj name="Equation" r:id="rId4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01" y="3943178"/>
                        <a:ext cx="34877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166311" y="2125806"/>
            <a:ext cx="1450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More in Gino’s talk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5335" y="60450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B. </a:t>
            </a:r>
            <a:r>
              <a:rPr lang="en-GB" dirty="0" err="1" smtClean="0">
                <a:solidFill>
                  <a:srgbClr val="C00000"/>
                </a:solidFill>
              </a:rPr>
              <a:t>Capdevila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C00000"/>
                </a:solidFill>
              </a:rPr>
              <a:t>AC, S. </a:t>
            </a:r>
            <a:r>
              <a:rPr lang="en-GB" dirty="0" err="1" smtClean="0">
                <a:solidFill>
                  <a:srgbClr val="C00000"/>
                </a:solidFill>
              </a:rPr>
              <a:t>Descotes-Genon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C00000"/>
                </a:solidFill>
              </a:rPr>
              <a:t>J. Matias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r>
              <a:rPr lang="en-GB" dirty="0" smtClean="0">
                <a:solidFill>
                  <a:srgbClr val="C00000"/>
                </a:solidFill>
              </a:rPr>
              <a:t>J. </a:t>
            </a:r>
            <a:r>
              <a:rPr lang="en-GB" dirty="0" err="1" smtClean="0">
                <a:solidFill>
                  <a:srgbClr val="C00000"/>
                </a:solidFill>
              </a:rPr>
              <a:t>Virto</a:t>
            </a:r>
            <a:r>
              <a:rPr lang="en-GB" dirty="0" smtClean="0">
                <a:solidFill>
                  <a:srgbClr val="C00000"/>
                </a:solidFill>
              </a:rPr>
              <a:t>, arXiv:1704.05340 [hep-</a:t>
            </a:r>
            <a:r>
              <a:rPr lang="en-GB" dirty="0" err="1" smtClean="0">
                <a:solidFill>
                  <a:srgbClr val="C00000"/>
                </a:solidFill>
              </a:rPr>
              <a:t>ph</a:t>
            </a:r>
            <a:r>
              <a:rPr lang="en-GB" dirty="0" smtClean="0">
                <a:solidFill>
                  <a:srgbClr val="C0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206321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4069</TotalTime>
  <Words>869</Words>
  <Application>Microsoft Office PowerPoint</Application>
  <PresentationFormat>On-screen Show (4:3)</PresentationFormat>
  <Paragraphs>214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 Unicode MS</vt:lpstr>
      <vt:lpstr>MS PGothic</vt:lpstr>
      <vt:lpstr>Arial</vt:lpstr>
      <vt:lpstr>Arial Narrow</vt:lpstr>
      <vt:lpstr>Calibri</vt:lpstr>
      <vt:lpstr>Calibri Light</vt:lpstr>
      <vt:lpstr>Courier New</vt:lpstr>
      <vt:lpstr>Franklin Gothic Book</vt:lpstr>
      <vt:lpstr>Garamond</vt:lpstr>
      <vt:lpstr>Georgia</vt:lpstr>
      <vt:lpstr>Rockwell</vt:lpstr>
      <vt:lpstr>Symbol</vt:lpstr>
      <vt:lpstr>Times</vt:lpstr>
      <vt:lpstr>Wingdings</vt:lpstr>
      <vt:lpstr>ヒラギノ角ゴ Pro W3</vt:lpstr>
      <vt:lpstr>PSI PowerPoint Master english</vt:lpstr>
      <vt:lpstr>1_Custom Design</vt:lpstr>
      <vt:lpstr>Custom Design</vt:lpstr>
      <vt:lpstr>Equation</vt:lpstr>
      <vt:lpstr>MathType 6.0 Equation</vt:lpstr>
      <vt:lpstr>New Physics in the Flavour Sector</vt:lpstr>
      <vt:lpstr>Outline</vt:lpstr>
      <vt:lpstr>Finding NP in Flavour Observables</vt:lpstr>
      <vt:lpstr>Hints for LFUV</vt:lpstr>
      <vt:lpstr>aμ explanations</vt:lpstr>
      <vt:lpstr>Scalar Leptoquarks in aμ</vt:lpstr>
      <vt:lpstr>R(D) &amp; R(D*)</vt:lpstr>
      <vt:lpstr>R(D(*)) and b→sττ (model-independent)</vt:lpstr>
      <vt:lpstr>b→sμμ model-independent analysis</vt:lpstr>
      <vt:lpstr>b→sμμ explanations</vt:lpstr>
      <vt:lpstr>Implications for New Particles</vt:lpstr>
      <vt:lpstr>PowerPoint Presentation</vt:lpstr>
      <vt:lpstr>Z’ solution for b→sµµ with VLQ</vt:lpstr>
      <vt:lpstr>PowerPoint Presentation</vt:lpstr>
      <vt:lpstr>ΔF=2: Z’ contribution</vt:lpstr>
      <vt:lpstr>Dynamical explanation of the charges</vt:lpstr>
      <vt:lpstr>Solution with two Z’s</vt:lpstr>
      <vt:lpstr>PowerPoint Presentation</vt:lpstr>
      <vt:lpstr>New Scalars and Fermions in b→sμμ</vt:lpstr>
      <vt:lpstr>Constraints from Bs mixing</vt:lpstr>
      <vt:lpstr>b→sμμ and Bs mixing</vt:lpstr>
      <vt:lpstr>PowerPoint Presentation</vt:lpstr>
      <vt:lpstr>Lμ-Lτ model for aμ</vt:lpstr>
      <vt:lpstr>R(K), R(K*) and μ→eγ with LQs</vt:lpstr>
      <vt:lpstr>R(D(*)), b→sμμ and aμ with LQs</vt:lpstr>
      <vt:lpstr>Conclusions</vt:lpstr>
    </vt:vector>
  </TitlesOfParts>
  <Company>PSI - Paul Scherrer Institut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Crivellin Andreas</dc:creator>
  <cp:lastModifiedBy>Administrator</cp:lastModifiedBy>
  <cp:revision>412</cp:revision>
  <cp:lastPrinted>2017-05-25T19:58:34Z</cp:lastPrinted>
  <dcterms:created xsi:type="dcterms:W3CDTF">2016-11-10T14:03:25Z</dcterms:created>
  <dcterms:modified xsi:type="dcterms:W3CDTF">2017-05-26T06:52:15Z</dcterms:modified>
</cp:coreProperties>
</file>