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017" r:id="rId3"/>
    <p:sldId id="2031" r:id="rId4"/>
    <p:sldId id="262" r:id="rId5"/>
    <p:sldId id="2010" r:id="rId6"/>
    <p:sldId id="2033" r:id="rId7"/>
    <p:sldId id="2035" r:id="rId8"/>
    <p:sldId id="2036" r:id="rId9"/>
    <p:sldId id="257" r:id="rId10"/>
    <p:sldId id="2037" r:id="rId11"/>
    <p:sldId id="2034" r:id="rId12"/>
    <p:sldId id="2040" r:id="rId13"/>
    <p:sldId id="2038" r:id="rId14"/>
    <p:sldId id="2039" r:id="rId15"/>
    <p:sldId id="2041" r:id="rId16"/>
    <p:sldId id="2042" r:id="rId17"/>
    <p:sldId id="2043" r:id="rId18"/>
    <p:sldId id="2044" r:id="rId19"/>
    <p:sldId id="2045" r:id="rId20"/>
    <p:sldId id="2049" r:id="rId21"/>
    <p:sldId id="2050" r:id="rId22"/>
    <p:sldId id="2046" r:id="rId23"/>
    <p:sldId id="2051" r:id="rId24"/>
    <p:sldId id="2052" r:id="rId25"/>
    <p:sldId id="2053" r:id="rId26"/>
    <p:sldId id="2048" r:id="rId27"/>
    <p:sldId id="205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5:23:02.974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 1 24575,'15'0'0,"-6"0"0,6 0 0,4 3 0,1 3 0,11 7 0,11 0 0,-19-2 0,7-5 0,-22-6 0,0 0 0,-4 4 0,3-3 0,-3 2 0,4 1 0,0 0 0,0 0 0,0 3 0,0-6 0,0 6 0,3-2 0,-2-1 0,6 3 0,-3-3 0,4 4 0,-3 0 0,-2-4 0,-3 0 0,0-1 0,0-2 0,0 10 0,3-2 0,1 3 0,4 3 0,-3-10 0,-2 6 0,-3-10 0,0 2 0,-4 1 0,7 0 0,-2 4 0,6 4 0,-2-4 0,2 4 0,-6-4 0,2 0 0,-3-4 0,0-1 0,-4 1 0,7-3 0,-6 6 0,10-6 0,-3 6 0,1-6 0,-2 6 0,-3-7 0,0 4 0,0-4 0,0 3 0,0-2 0,-1 6 0,1-6 0,0 6 0,4-2 0,-4-1 0,7 3 0,-2-3 0,3 1 0,-4 2 0,3-6 0,-6 6 0,2-7 0,-3 4 0,0-4 0,3 4 0,-2 0 0,6 4 0,-2 0 0,2-4 0,1 3 0,-3-3 0,-2 1 0,-3-2 0,0-3 0,0 0 0,0 4 0,0-3 0,3 2 0,-2 1 0,6-3 0,-3 6 0,4-7 0,-4 4 0,0-4 0,-1 3 0,2-2 0,-1 3 0,3-1 0,-6-2 0,6 3 0,-6-1 0,2-2 0,-3 3 0,0-4 0,3 0 0,-6 3 0,6-2 0,-7 2 0,4-3 0,0 0 0,0 0 0,0 0 0,3 0 0,-2 0 0,6 0 0,-2 0 0,2 0 0,-2 0 0,-2 0 0,-3 0 0,0 0 0,0 0 0,0 0 0,0 0 0,0 0 0,-1 0 0,1 0 0,0 0 0,0 0 0,0 0 0,0 0 0,0 0 0,0 0 0,-1 0 0,1 0 0,0 0 0,0 0 0,0 0 0,0 0 0,0 0 0,0 0 0,0 0 0,-1 0 0,1 0 0,0 0 0,0 0 0,0 0 0,0 0 0,0 0 0,0 0 0,-1 0 0,1 0 0,0 0 0,0 0 0,0 0 0,0 0 0,-4-3 0,3 2 0,-2-3 0,3 4 0,-1-3 0,5 2 0,-3-6 0,2 6 0,-3-3 0,-4 1 0,3 2 0,-2-3 0,-1 1 0,3 2 0,-2-3 0,-1 1 0,3 2 0,-3-3 0,1 1 0,5 2 0,-5-3 0,7 4 0,-4-3 0,0 2 0,0-3 0,-4-3 0,-1 2 0,-3-3 0,0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5:23:02.97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 1 24575,'8'16'0,"0"-4"0,-1-1 0,-2-3 0,2 0 0,-3-3 0,1 2 0,2-7 0,-3 7 0,4-2 0,0-1 0,3 7 0,-2-10 0,6 14 0,-6-14 0,6 14 0,-6-14 0,2 10 0,-3-7 0,0 4 0,0 0 0,-1 0 0,1 0 0,4 3 0,-3-2 0,6 2 0,-7-3 0,4 0 0,-4 0 0,0 0 0,-1-4 0,1 3 0,10-1 0,-7 2 0,6 1 0,-9-1 0,0-1 0,0-2 0,0 2 0,0-6 0,-4 6 0,7-3 0,-6 0 0,10 3 0,4 3 0,-2 0 0,6 3 0,-11-5 0,3 0 0,-6 0 0,2-4 0,-3 3 0,0-6 0,0 6 0,0-6 0,3 6 0,-2-3 0,2 1 0,1 2 0,-3-3 0,6 4 0,-7-4 0,4 0 0,-8-1 0,3-2 0,1 6 0,1-6 0,6 6 0,-3-3 0,11 10 0,-9-8 0,3 6 0,-9-11 0,0 2 0,-3 1 0,2-3 0,-3 2 0,4 1 0,0-3 0,0 6 0,-1-6 0,5 6 0,0-3 0,4 0 0,0 3 0,-4-6 0,0 3 0,-4-1 0,0-2 0,0 3 0,-1-1 0,5-2 0,-3 2 0,6 1 0,-3-3 0,10 2 0,-4 1 0,4-3 0,-10 6 0,0-6 0,-4 2 0,0-3 0,0 0 0,-1 0 0,5 0 0,-3 4 0,2-4 0,1 4 0,0-4 0,4 3 0,6-2 0,-4 3 0,0-4 0,-3 3 0,-6-2 0,3 3 0,-5-4 0,1 3 0,4-2 0,-3 3 0,2-4 0,-3 0 0,0 0 0,3 3 0,-2-2 0,2 3 0,-3-4 0,0 0 0,0 0 0,0 0 0,0 0 0,10 0 0,-7 3 0,11-2 0,-13 2 0,2-3 0,-3-3 0,0 2 0,0-3 0,0 1 0,3 2 0,1-3 0,1 4 0,2 0 0,-6 0 0,2 0 0,-3 0 0,0 0 0,0-3 0,0 2 0,-1-3 0,5 4 0,-3 0 0,2-3 0,-3 2 0,0-3 0,3 1 0,-2 2 0,3-6 0,-5 6 0,1-3 0,0 4 0,-3-3 0,2 2 0,-3-6 0,4 2 0,3 1 0,-2-3 0,3 6 0,-5-6 0,1 6 0,-3-6 0,2 6 0,-3-6 0,4 2 0,0-3 0,0 0 0,0 0 0,-4 0 0,3 0 0,-3 0 0,4 0 0,-3-4 0,2 7 0,-6-6 0,9 14 0,-8-6 0,5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D4EC0-B833-0341-B338-8CCF2AC9AF5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0988-BB3C-5240-ADBF-33E99ECB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6AF55-231C-2A49-BEF9-7556B7AEF6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9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57803-9E5C-0F46-9DCE-4DFFAFF08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0988-BB3C-5240-ADBF-33E99ECBB0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0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0988-BB3C-5240-ADBF-33E99ECBB0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0988-BB3C-5240-ADBF-33E99ECBB0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4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0988-BB3C-5240-ADBF-33E99ECBB0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1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7528-B02C-80BD-EA5D-C98916F6B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BEB64-D340-164C-1DCF-F5942A167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40F49-2C40-4BEA-A337-191E328D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6DBBF-A8F9-7B0E-8C8F-9D4BE5FF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6801C-E6E8-2529-67B8-6D0911DC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1632-F1FF-04DF-E89C-5E7740CA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1C2F2-AB85-3E93-454A-42316A809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E8A42-0078-7DBD-6F98-CDE01768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67908-0A16-678D-D862-D12B719A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A15F-44B5-EA69-6727-FD64425B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A0416-6FE3-83C8-FB2B-37B622606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2499C-1811-9920-C7F7-B329735D4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F87F4-4422-1004-826A-9D998F5C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69B97-1830-7116-42E0-C1B1A856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3C4C-3FA0-AC43-257D-59600CD0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4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8A0D-E989-96ED-A65E-4E3BC4FC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3CA5F-23B1-7EA1-BA31-D4256DFF9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788FD-7CD2-9F87-A672-81BEC1BD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4AAF-4077-C849-1F48-209048AC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FF4B3-49C8-9D32-8522-C28EAD97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D6FF-F12F-6D21-48F9-68BD58F0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E3B50-957B-098F-30CE-C6824015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86BD7-363B-0AD8-84B3-E6EB8C77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A626-2436-2D15-3723-B21A5EC0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8E423-F909-3699-0EAC-AB3C6BB7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20D-2CCC-AF45-A959-1BD5981E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7BA4-CB65-FA9D-641E-4961E0065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B8C7B-72A8-4328-99E3-567BC85E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BC709-98F5-CB8F-9A0B-88048A62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57D2B-3BF4-945F-64D5-6BCBC59B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BF636-3112-91CE-4218-9F184741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8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DB6A-FFF8-D2ED-0122-AFB50349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91E5-AC40-D67B-E57C-30AA621F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62472-6EE6-B48E-7D77-9C975CFE8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ADCC5-BFA1-2445-D36A-D37383D8B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A0ED6-10BA-4B79-934E-25C5737D0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E2BC0-D5EA-9FA9-1A61-C9FAEE48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4AEC0-2094-517E-E7B4-918EBB82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E8577-B8C1-2724-C581-F730E342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C1A0-B655-F57B-88B6-1A31B4E9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EADBD-AF42-C49A-B1A4-107FDA34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A2FBF-D5F8-C402-1877-7F1B4512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0E240-0FD0-B12E-8F9B-4FFD5A59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6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D230B-7DE0-E437-5055-462AC909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5296F-9B49-D85A-7AB8-F53717B8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62F19-D979-AF22-F00C-C269610F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F7B2-B6F2-E76B-7528-F43FE9BF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C902-A5D0-E370-052B-A761B76ED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F827D-3B84-29BF-D579-9EE51D5FD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FCFD-962B-1E69-B589-30787CF8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448BF-DFE8-C32C-A27C-E9491E1B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C8FCC-D142-9C98-6E09-20916E78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2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DE24-F60E-5FB6-0494-2B362A0E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1BCE1-D2F8-1B9B-289C-F5E9A5F9F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19792-5164-943E-BB30-D4F8F45B1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DF657-684F-1C15-A3E2-DE01E32F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D31D7-212B-09EB-E4C7-08F12F7D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207A7-7040-02FE-346A-F9CFA4AA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C64B8-DB4A-5DEB-0368-3CBABFEB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2479-17F4-9295-4ACF-CAF064E0A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3FBB7-0C71-0B42-A250-F6836A38B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2291-AE80-E946-A64A-49C65672E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6319B-C44B-D465-04D2-9C10EF3F8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C9F23-3AB2-99E8-DD67-7790DA18B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EBC8-48F2-6240-AC86-A5765F167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rsaw | Poland's Capital City, Map, &amp; History | Britannica">
            <a:extLst>
              <a:ext uri="{FF2B5EF4-FFF2-40B4-BE49-F238E27FC236}">
                <a16:creationId xmlns:a16="http://schemas.microsoft.com/office/drawing/2014/main" id="{40155118-5C2D-5071-58C3-1B317B14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512"/>
            <a:ext cx="12192000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5BC57A-37E6-0B19-D17E-56EE5CF2CD59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</a:rPr>
              <a:t>Cosmological Implications of Kalb-</a:t>
            </a:r>
            <a:r>
              <a:rPr lang="en-US" sz="4000" b="1" dirty="0" err="1">
                <a:effectLst/>
              </a:rPr>
              <a:t>Ramond</a:t>
            </a:r>
            <a:r>
              <a:rPr lang="en-US" sz="4000" b="1" dirty="0">
                <a:effectLst/>
              </a:rPr>
              <a:t>-Like Particles </a:t>
            </a:r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41E64-C703-7A7B-781A-EA295C743E15}"/>
              </a:ext>
            </a:extLst>
          </p:cNvPr>
          <p:cNvSpPr txBox="1"/>
          <p:nvPr/>
        </p:nvSpPr>
        <p:spPr>
          <a:xfrm>
            <a:off x="0" y="55843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Scalars 2023                                  Warsaw                            September 2023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AD893-5151-FD0A-F360-EC1CFE345667}"/>
              </a:ext>
            </a:extLst>
          </p:cNvPr>
          <p:cNvSpPr txBox="1"/>
          <p:nvPr/>
        </p:nvSpPr>
        <p:spPr>
          <a:xfrm>
            <a:off x="0" y="633478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Rocky Kolb      </a:t>
            </a:r>
            <a:r>
              <a:rPr lang="en-US" sz="2800" b="1" dirty="0" err="1"/>
              <a:t>Kavli</a:t>
            </a:r>
            <a:r>
              <a:rPr lang="en-US" sz="2800" b="1" dirty="0"/>
              <a:t> Institute for Cosmological Physics     The University of Chicago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855BB-B50E-347A-8DBF-2E7E2EFFC7DA}"/>
              </a:ext>
            </a:extLst>
          </p:cNvPr>
          <p:cNvSpPr txBox="1"/>
          <p:nvPr/>
        </p:nvSpPr>
        <p:spPr>
          <a:xfrm>
            <a:off x="0" y="74022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Christian </a:t>
            </a:r>
            <a:r>
              <a:rPr lang="en-US" sz="2800" b="1" dirty="0" err="1"/>
              <a:t>Capanelli</a:t>
            </a:r>
            <a:r>
              <a:rPr lang="en-US" sz="2800" b="1" dirty="0"/>
              <a:t>, Leah Jenks, EWK, Evan McDonough           hep-</a:t>
            </a:r>
            <a:r>
              <a:rPr lang="en-US" sz="2800" b="1" dirty="0" err="1"/>
              <a:t>ph</a:t>
            </a:r>
            <a:r>
              <a:rPr lang="en-US" sz="2800" b="1" dirty="0"/>
              <a:t>  2309.02485</a:t>
            </a:r>
          </a:p>
        </p:txBody>
      </p:sp>
    </p:spTree>
    <p:extLst>
      <p:ext uri="{BB962C8B-B14F-4D97-AF65-F5344CB8AC3E}">
        <p14:creationId xmlns:p14="http://schemas.microsoft.com/office/powerpoint/2010/main" val="39633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544BFC-A356-07BE-ED63-69488938EF1E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Kalb-</a:t>
            </a:r>
            <a:r>
              <a:rPr lang="en-US" sz="3200" b="1" dirty="0" err="1"/>
              <a:t>Ramond</a:t>
            </a:r>
            <a:r>
              <a:rPr lang="en-US" sz="3200" b="1" dirty="0"/>
              <a:t> Like Particles (KRLPs) will share properties with</a:t>
            </a:r>
          </a:p>
          <a:p>
            <a:pPr algn="ctr"/>
            <a:r>
              <a:rPr lang="en-US" sz="3200" b="1" dirty="0"/>
              <a:t>Dark Photons and ALPs (also see Hell 2109.05030)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C4B53-B759-9C4F-8BB2-434C75B32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0" t="5801" r="26575" b="42747"/>
          <a:stretch/>
        </p:blipFill>
        <p:spPr>
          <a:xfrm>
            <a:off x="2959851" y="1153420"/>
            <a:ext cx="6272298" cy="57098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282A60-CB65-074A-C12B-68025E7C3848}"/>
              </a:ext>
            </a:extLst>
          </p:cNvPr>
          <p:cNvSpPr/>
          <p:nvPr/>
        </p:nvSpPr>
        <p:spPr>
          <a:xfrm>
            <a:off x="7380514" y="2960917"/>
            <a:ext cx="1404257" cy="391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4A43F-D672-B397-7ED9-79ABD9054B6C}"/>
              </a:ext>
            </a:extLst>
          </p:cNvPr>
          <p:cNvSpPr txBox="1"/>
          <p:nvPr/>
        </p:nvSpPr>
        <p:spPr>
          <a:xfrm>
            <a:off x="0" y="0"/>
            <a:ext cx="12191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Top Down: String Theory Origin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b="1" dirty="0"/>
              <a:t>Kalb &amp; </a:t>
            </a:r>
            <a:r>
              <a:rPr lang="en-US" sz="3200" b="1" dirty="0" err="1"/>
              <a:t>Ramond</a:t>
            </a:r>
            <a:r>
              <a:rPr lang="en-US" sz="3200" b="1" dirty="0"/>
              <a:t> 1974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D2D63-6AC1-0629-C59F-E35F5A1A2634}"/>
              </a:ext>
            </a:extLst>
          </p:cNvPr>
          <p:cNvSpPr txBox="1"/>
          <p:nvPr/>
        </p:nvSpPr>
        <p:spPr>
          <a:xfrm>
            <a:off x="0" y="1417540"/>
            <a:ext cx="9416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of the contributions to the action for usual electromagnetic potential is found by integrating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30000" dirty="0"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over the </a:t>
            </a:r>
            <a:r>
              <a:rPr lang="en-US" sz="2400" u="sng" dirty="0"/>
              <a:t>one-dimensional</a:t>
            </a:r>
            <a:r>
              <a:rPr lang="en-US" sz="2400" dirty="0"/>
              <a:t> worldline: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86424-593F-D425-47F1-915CF377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1" y="2315709"/>
            <a:ext cx="1562100" cy="83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9DE26B-D847-880C-A83A-9FC249AF9138}"/>
              </a:ext>
            </a:extLst>
          </p:cNvPr>
          <p:cNvSpPr txBox="1"/>
          <p:nvPr/>
        </p:nvSpPr>
        <p:spPr>
          <a:xfrm>
            <a:off x="1" y="3790938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 string, must integrate over the </a:t>
            </a:r>
            <a:r>
              <a:rPr lang="en-US" sz="2400" u="sng" dirty="0"/>
              <a:t>two-dimensional</a:t>
            </a:r>
            <a:r>
              <a:rPr lang="en-US" sz="2400" dirty="0"/>
              <a:t> </a:t>
            </a:r>
            <a:r>
              <a:rPr lang="en-US" sz="2400" dirty="0" err="1"/>
              <a:t>worldsheet</a:t>
            </a:r>
            <a:r>
              <a:rPr lang="en-US" sz="2400" dirty="0"/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54EA7B-F093-04C2-38F7-E7F245AD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4491705"/>
            <a:ext cx="2184400" cy="8382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ED92195-9918-6A6D-AE2E-601B197D5152}"/>
              </a:ext>
            </a:extLst>
          </p:cNvPr>
          <p:cNvGrpSpPr/>
          <p:nvPr/>
        </p:nvGrpSpPr>
        <p:grpSpPr>
          <a:xfrm>
            <a:off x="7045986" y="1875236"/>
            <a:ext cx="4641919" cy="4982056"/>
            <a:chOff x="3819523" y="1728794"/>
            <a:chExt cx="4641919" cy="4982056"/>
          </a:xfrm>
        </p:grpSpPr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B6385E61-7236-4B53-4BD2-9715034AB05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697120" y="3639811"/>
              <a:ext cx="2975324" cy="953421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FB7FBCD-37B4-50E3-1BCE-11735D42FEEC}"/>
                </a:ext>
              </a:extLst>
            </p:cNvPr>
            <p:cNvGrpSpPr/>
            <p:nvPr/>
          </p:nvGrpSpPr>
          <p:grpSpPr>
            <a:xfrm>
              <a:off x="5937245" y="2628860"/>
              <a:ext cx="1624603" cy="3210246"/>
              <a:chOff x="5719533" y="2628860"/>
              <a:chExt cx="1624603" cy="3210246"/>
            </a:xfrm>
          </p:grpSpPr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02C9481C-3D92-0B98-14C7-8B8F580F287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4708582" y="3639811"/>
                <a:ext cx="2975324" cy="953421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>
                <a:extLst>
                  <a:ext uri="{FF2B5EF4-FFF2-40B4-BE49-F238E27FC236}">
                    <a16:creationId xmlns:a16="http://schemas.microsoft.com/office/drawing/2014/main" id="{ECDB2E68-351F-9A1A-A48F-B945E3283BD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413379" y="3834028"/>
                <a:ext cx="2925472" cy="914268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10B72C6-CAA2-DCFC-9411-0A385987B486}"/>
                  </a:ext>
                </a:extLst>
              </p:cNvPr>
              <p:cNvGrpSpPr/>
              <p:nvPr/>
            </p:nvGrpSpPr>
            <p:grpSpPr>
              <a:xfrm>
                <a:off x="5745376" y="2658506"/>
                <a:ext cx="1598760" cy="3180600"/>
                <a:chOff x="5734489" y="2658506"/>
                <a:chExt cx="1598760" cy="3180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303557AD-515A-5F51-36B5-91935E8C49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81289" y="2658506"/>
                    <a:ext cx="651960" cy="16992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303557AD-515A-5F51-36B5-91935E8C4945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662569" y="2639786"/>
                      <a:ext cx="689760" cy="20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FEE10051-7DA8-4F35-EFE9-6D95F59CCC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34489" y="5610146"/>
                    <a:ext cx="669960" cy="22896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FEE10051-7DA8-4F35-EFE9-6D95F59CCC67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715769" y="5591426"/>
                      <a:ext cx="707760" cy="2667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9FB96E-F108-ABD2-0261-165890886665}"/>
                </a:ext>
              </a:extLst>
            </p:cNvPr>
            <p:cNvSpPr txBox="1"/>
            <p:nvPr/>
          </p:nvSpPr>
          <p:spPr>
            <a:xfrm>
              <a:off x="5633159" y="5839106"/>
              <a:ext cx="7732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string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7D07C5-F131-0279-6468-E8B272012AED}"/>
                </a:ext>
              </a:extLst>
            </p:cNvPr>
            <p:cNvSpPr txBox="1"/>
            <p:nvPr/>
          </p:nvSpPr>
          <p:spPr>
            <a:xfrm>
              <a:off x="4750818" y="2188823"/>
              <a:ext cx="1164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worldline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7A854E-CCB4-FD9C-09C0-DEF928264087}"/>
                </a:ext>
              </a:extLst>
            </p:cNvPr>
            <p:cNvSpPr txBox="1"/>
            <p:nvPr/>
          </p:nvSpPr>
          <p:spPr>
            <a:xfrm>
              <a:off x="6712019" y="2201349"/>
              <a:ext cx="1360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worldsheet</a:t>
              </a:r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C4F5C78-5AD3-9B98-2D27-A2A2E3B3C3E4}"/>
                </a:ext>
              </a:extLst>
            </p:cNvPr>
            <p:cNvCxnSpPr/>
            <p:nvPr/>
          </p:nvCxnSpPr>
          <p:spPr>
            <a:xfrm flipV="1">
              <a:off x="5896067" y="2088085"/>
              <a:ext cx="0" cy="221396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F62EE1-4409-0BC8-B92D-A1D70A431C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443" y="4268464"/>
              <a:ext cx="1095608" cy="3358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4B730F8-DCE3-A0E4-274C-0286493DC8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3364" y="4302048"/>
              <a:ext cx="1554715" cy="205935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A46B1B-123A-A110-41D5-74538F7C2E7F}"/>
                </a:ext>
              </a:extLst>
            </p:cNvPr>
            <p:cNvSpPr txBox="1"/>
            <p:nvPr/>
          </p:nvSpPr>
          <p:spPr>
            <a:xfrm>
              <a:off x="4146156" y="5688234"/>
              <a:ext cx="9749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particle</a:t>
              </a:r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496F29-6DE0-7BD3-D016-48394BA094C4}"/>
                </a:ext>
              </a:extLst>
            </p:cNvPr>
            <p:cNvSpPr/>
            <p:nvPr/>
          </p:nvSpPr>
          <p:spPr>
            <a:xfrm>
              <a:off x="4626429" y="5546183"/>
              <a:ext cx="174171" cy="173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8BFC2F3-9629-6680-0098-597582FDAC1A}"/>
                </a:ext>
              </a:extLst>
            </p:cNvPr>
            <p:cNvCxnSpPr>
              <a:cxnSpLocks/>
            </p:cNvCxnSpPr>
            <p:nvPr/>
          </p:nvCxnSpPr>
          <p:spPr>
            <a:xfrm>
              <a:off x="5877983" y="4302048"/>
              <a:ext cx="32240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4E875F-BF57-3E6C-EA1E-93944AC222BD}"/>
                </a:ext>
              </a:extLst>
            </p:cNvPr>
            <p:cNvSpPr txBox="1"/>
            <p:nvPr/>
          </p:nvSpPr>
          <p:spPr>
            <a:xfrm>
              <a:off x="5552413" y="1728794"/>
              <a:ext cx="663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time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3A3676-3C46-064A-7951-809AE7DD7749}"/>
                </a:ext>
              </a:extLst>
            </p:cNvPr>
            <p:cNvSpPr txBox="1"/>
            <p:nvPr/>
          </p:nvSpPr>
          <p:spPr>
            <a:xfrm>
              <a:off x="7680459" y="4302048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space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5D15A4-49C8-7613-2E6F-04208642B595}"/>
                </a:ext>
              </a:extLst>
            </p:cNvPr>
            <p:cNvSpPr txBox="1"/>
            <p:nvPr/>
          </p:nvSpPr>
          <p:spPr>
            <a:xfrm>
              <a:off x="3819523" y="6310740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space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0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7D7BEC-30E1-8497-A108-7F3EE26BF51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Insert Here Your Favorite String Jargon and Equations Using      and     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E2B18-246F-EE5D-93FA-F60317DA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234" y="64982"/>
            <a:ext cx="3937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7CF42-0F6B-AC27-1AB8-FE72BD820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505" y="63787"/>
            <a:ext cx="469900" cy="457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A23F9-5BE6-BBDB-E9A6-E5DA9F07D87B}"/>
              </a:ext>
            </a:extLst>
          </p:cNvPr>
          <p:cNvGrpSpPr/>
          <p:nvPr/>
        </p:nvGrpSpPr>
        <p:grpSpPr>
          <a:xfrm>
            <a:off x="624784" y="548903"/>
            <a:ext cx="10942432" cy="6370975"/>
            <a:chOff x="538619" y="548903"/>
            <a:chExt cx="10942432" cy="63709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DA6A6A-9111-4389-B908-DD208BCE9D28}"/>
                </a:ext>
              </a:extLst>
            </p:cNvPr>
            <p:cNvSpPr txBox="1"/>
            <p:nvPr/>
          </p:nvSpPr>
          <p:spPr>
            <a:xfrm>
              <a:off x="538619" y="548903"/>
              <a:ext cx="4025974" cy="6370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err="1"/>
                <a:t>Neveu</a:t>
              </a:r>
              <a:r>
                <a:rPr lang="en-US" sz="2400" dirty="0"/>
                <a:t>-Schwartz sector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Type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IIB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Supergravity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err="1"/>
                <a:t>Ramond-Ramond</a:t>
              </a:r>
              <a:r>
                <a:rPr lang="en-US" sz="2400" dirty="0"/>
                <a:t> sector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err="1"/>
                <a:t>Chern</a:t>
              </a:r>
              <a:r>
                <a:rPr lang="en-US" sz="2400" dirty="0"/>
                <a:t>-Simons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/>
                <a:t>-branes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Dirac-Born-</a:t>
              </a:r>
              <a:r>
                <a:rPr lang="en-US" sz="2400" dirty="0" err="1"/>
                <a:t>Infeld</a:t>
              </a:r>
              <a:endParaRPr lang="en-US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Brane tension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Dimensional reduction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/>
                <a:t> axions,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/>
                <a:t> axions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Kahler potential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>
                  <a:cs typeface="Times New Roman" panose="02020603050405020304" pitchFamily="18" charset="0"/>
                </a:rPr>
                <a:t>flux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cs typeface="Times New Roman" panose="02020603050405020304" pitchFamily="18" charset="0"/>
                </a:rPr>
                <a:t>Large Volume Scenario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cs typeface="Times New Roman" panose="02020603050405020304" pitchFamily="18" charset="0"/>
                </a:rPr>
                <a:t>Flux-induced </a:t>
              </a:r>
              <a:r>
                <a:rPr lang="en-US" sz="2400" dirty="0" err="1">
                  <a:cs typeface="Times New Roman" panose="02020603050405020304" pitchFamily="18" charset="0"/>
                </a:rPr>
                <a:t>superpotential</a:t>
              </a:r>
              <a:endParaRPr lang="en-US" sz="2400" dirty="0"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cs typeface="Times New Roman" panose="02020603050405020304" pitchFamily="18" charset="0"/>
                </a:rPr>
                <a:t>KKLT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cs typeface="Times New Roman" panose="02020603050405020304" pitchFamily="18" charset="0"/>
                </a:rPr>
                <a:t>Moduli stabilization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cs typeface="Times New Roman" panose="02020603050405020304" pitchFamily="18" charset="0"/>
                </a:rPr>
                <a:t>….</a:t>
              </a:r>
              <a:endParaRPr lang="en-US" sz="2400" dirty="0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C83ADB5D-D081-1EAB-7A10-9AD70D9B7780}"/>
                </a:ext>
              </a:extLst>
            </p:cNvPr>
            <p:cNvSpPr/>
            <p:nvPr/>
          </p:nvSpPr>
          <p:spPr>
            <a:xfrm>
              <a:off x="4697269" y="731851"/>
              <a:ext cx="653143" cy="6005078"/>
            </a:xfrm>
            <a:prstGeom prst="rightBrace">
              <a:avLst>
                <a:gd name="adj1" fmla="val 70000"/>
                <a:gd name="adj2" fmla="val 4961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3D4BC2-FC20-F1D0-CD85-C017B5E75625}"/>
                </a:ext>
              </a:extLst>
            </p:cNvPr>
            <p:cNvSpPr txBox="1"/>
            <p:nvPr/>
          </p:nvSpPr>
          <p:spPr>
            <a:xfrm>
              <a:off x="5509802" y="1952435"/>
              <a:ext cx="5971249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/>
                <a:t>KRLPs exist in string theories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Possibly many KLRPs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They are </a:t>
              </a:r>
              <a:r>
                <a:rPr lang="en-US" sz="2400" u="sng" dirty="0"/>
                <a:t>presumably</a:t>
              </a:r>
              <a:r>
                <a:rPr lang="en-US" sz="2400" dirty="0"/>
                <a:t> massive</a:t>
              </a:r>
            </a:p>
            <a:p>
              <a:pPr>
                <a:spcAft>
                  <a:spcPts val="600"/>
                </a:spcAft>
              </a:pPr>
              <a:r>
                <a:rPr lang="en-US" sz="2400" u="sng" dirty="0"/>
                <a:t>Presumably</a:t>
              </a:r>
              <a:r>
                <a:rPr lang="en-US" sz="2400" dirty="0"/>
                <a:t> have string-scale masses</a:t>
              </a:r>
              <a:endParaRPr lang="en-US" sz="1000" dirty="0"/>
            </a:p>
            <a:p>
              <a:pPr>
                <a:spcAft>
                  <a:spcPts val="600"/>
                </a:spcAft>
              </a:pPr>
              <a:r>
                <a:rPr lang="en-US" sz="2400" u="sng" dirty="0"/>
                <a:t>Presumably</a:t>
              </a:r>
              <a:r>
                <a:rPr lang="en-US" sz="2400" dirty="0"/>
                <a:t> unstable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They have interactions with SM fields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String theory friends should investigate if they can be light and stable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3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4A43F-D672-B397-7ED9-79ABD9054B6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Bottom Up: EFT</a:t>
            </a:r>
          </a:p>
          <a:p>
            <a:pPr algn="ctr"/>
            <a:endParaRPr lang="en-US" sz="1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BA01D-4891-7D81-29DE-51EC6D6A89C5}"/>
              </a:ext>
            </a:extLst>
          </p:cNvPr>
          <p:cNvSpPr txBox="1"/>
          <p:nvPr/>
        </p:nvSpPr>
        <p:spPr>
          <a:xfrm>
            <a:off x="-2" y="1001485"/>
            <a:ext cx="11146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KRLPs not part of SM.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But they are legitimate subjects of study as an EFT as </a:t>
            </a:r>
            <a:r>
              <a:rPr lang="en-US" sz="2400" dirty="0">
                <a:solidFill>
                  <a:schemeClr val="tx1"/>
                </a:solidFill>
              </a:rPr>
              <a:t>(1,0) ⨁ (0,1) tensor </a:t>
            </a:r>
            <a:r>
              <a:rPr lang="en-US" sz="2400" dirty="0" err="1">
                <a:solidFill>
                  <a:schemeClr val="tx1"/>
                </a:solidFill>
              </a:rPr>
              <a:t>repn</a:t>
            </a:r>
            <a:r>
              <a:rPr lang="en-US" sz="2400" dirty="0">
                <a:solidFill>
                  <a:schemeClr val="tx1"/>
                </a:solidFill>
              </a:rPr>
              <a:t>. of Lorentz group.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They can be gauged by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ea typeface="+mn-ea"/>
                <a:cs typeface="+mn-cs"/>
              </a:rPr>
              <a:t>Baron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ea typeface="+mn-ea"/>
                <a:cs typeface="+mn-cs"/>
              </a:rPr>
              <a:t>Stueckelberg’s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ea typeface="+mn-ea"/>
                <a:cs typeface="+mn-cs"/>
              </a:rPr>
              <a:t> trick.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They are BSM, so they must interact very weakly with SM or have very large mass.</a:t>
            </a:r>
          </a:p>
        </p:txBody>
      </p:sp>
    </p:spTree>
    <p:extLst>
      <p:ext uri="{BB962C8B-B14F-4D97-AF65-F5344CB8AC3E}">
        <p14:creationId xmlns:p14="http://schemas.microsoft.com/office/powerpoint/2010/main" val="8162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4A43F-D672-B397-7ED9-79ABD9054B6C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Free KRLPs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ADADDB-64D5-02AE-2E3F-7E549F2E25F7}"/>
              </a:ext>
            </a:extLst>
          </p:cNvPr>
          <p:cNvGrpSpPr/>
          <p:nvPr/>
        </p:nvGrpSpPr>
        <p:grpSpPr>
          <a:xfrm>
            <a:off x="-1" y="671469"/>
            <a:ext cx="9585779" cy="2221852"/>
            <a:chOff x="-1" y="671469"/>
            <a:chExt cx="9585779" cy="22218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8920DC6-BCCD-C351-057C-C01F4EF719DA}"/>
                </a:ext>
              </a:extLst>
            </p:cNvPr>
            <p:cNvGrpSpPr/>
            <p:nvPr/>
          </p:nvGrpSpPr>
          <p:grpSpPr>
            <a:xfrm>
              <a:off x="-1" y="671469"/>
              <a:ext cx="7185479" cy="838200"/>
              <a:chOff x="-1" y="671469"/>
              <a:chExt cx="7185479" cy="83820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5BA01D-4891-7D81-29DE-51EC6D6A89C5}"/>
                  </a:ext>
                </a:extLst>
              </p:cNvPr>
              <p:cNvSpPr txBox="1"/>
              <p:nvPr/>
            </p:nvSpPr>
            <p:spPr>
              <a:xfrm>
                <a:off x="-1" y="859737"/>
                <a:ext cx="1152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Action: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6646F3C-F40C-7626-39DF-A9DE4F942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52978" y="671469"/>
                <a:ext cx="6032500" cy="8382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36B08C-77FE-E2A6-D797-5EE4ADA37109}"/>
                </a:ext>
              </a:extLst>
            </p:cNvPr>
            <p:cNvGrpSpPr/>
            <p:nvPr/>
          </p:nvGrpSpPr>
          <p:grpSpPr>
            <a:xfrm>
              <a:off x="1152978" y="1534244"/>
              <a:ext cx="8432800" cy="1359077"/>
              <a:chOff x="1152978" y="1839685"/>
              <a:chExt cx="8432800" cy="135907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24F2DD-4BA2-8424-3AC5-C013AFCB3B88}"/>
                  </a:ext>
                </a:extLst>
              </p:cNvPr>
              <p:cNvSpPr txBox="1"/>
              <p:nvPr/>
            </p:nvSpPr>
            <p:spPr>
              <a:xfrm>
                <a:off x="1152978" y="1839685"/>
                <a:ext cx="6144984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736600" algn="l"/>
                  </a:tabLst>
                </a:pP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baseline="30000" dirty="0" err="1">
                    <a:latin typeface="Symbol" pitchFamily="2" charset="2"/>
                  </a:rPr>
                  <a:t>mn</a:t>
                </a:r>
                <a:r>
                  <a:rPr lang="en-US" sz="2400" dirty="0"/>
                  <a:t> 	is the antisymmetric KRLP field </a:t>
                </a:r>
              </a:p>
              <a:p>
                <a:pPr>
                  <a:spcAft>
                    <a:spcPts val="600"/>
                  </a:spcAft>
                  <a:tabLst>
                    <a:tab pos="736600" algn="l"/>
                  </a:tabLst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/>
                  <a:t> 	is the mass</a:t>
                </a:r>
              </a:p>
              <a:p>
                <a:pPr>
                  <a:spcAft>
                    <a:spcPts val="600"/>
                  </a:spcAft>
                  <a:tabLst>
                    <a:tab pos="736600" algn="l"/>
                  </a:tabLst>
                </a:pP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i="1" baseline="-25000" dirty="0" err="1">
                    <a:latin typeface="Symbol" pitchFamily="2" charset="2"/>
                  </a:rPr>
                  <a:t>mnr</a:t>
                </a:r>
                <a:r>
                  <a:rPr lang="en-US" sz="2400" dirty="0"/>
                  <a:t> 	is the KRLP field strength: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599E77F-8B33-1C6D-997C-5EF78EB8A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778" y="2728862"/>
                <a:ext cx="4445000" cy="46990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3C1500-7828-38F2-9091-100C9740A879}"/>
              </a:ext>
            </a:extLst>
          </p:cNvPr>
          <p:cNvGrpSpPr/>
          <p:nvPr/>
        </p:nvGrpSpPr>
        <p:grpSpPr>
          <a:xfrm>
            <a:off x="-1" y="4057276"/>
            <a:ext cx="11263088" cy="506711"/>
            <a:chOff x="0" y="3439713"/>
            <a:chExt cx="11263088" cy="5067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4BF82E-13FB-3FA8-0D0A-6A06D46D4EEC}"/>
                </a:ext>
              </a:extLst>
            </p:cNvPr>
            <p:cNvSpPr txBox="1"/>
            <p:nvPr/>
          </p:nvSpPr>
          <p:spPr>
            <a:xfrm>
              <a:off x="0" y="3439713"/>
              <a:ext cx="8659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 </a:t>
              </a:r>
              <a:r>
                <a:rPr lang="en-US" sz="2400" u="sng" dirty="0"/>
                <a:t>massless</a:t>
              </a:r>
              <a:r>
                <a:rPr lang="en-US" sz="2400" dirty="0"/>
                <a:t> limit local gauge invariance:                                        where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08848F-59E3-1E31-ECA7-15C3082F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816" y="3474016"/>
              <a:ext cx="2514600" cy="469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2EC910-633E-F624-54DF-01B0EF379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0688" y="3476524"/>
              <a:ext cx="2692400" cy="4699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E6E75F7-60BC-8ACB-2463-F3E546A55025}"/>
              </a:ext>
            </a:extLst>
          </p:cNvPr>
          <p:cNvSpPr txBox="1"/>
          <p:nvPr/>
        </p:nvSpPr>
        <p:spPr>
          <a:xfrm>
            <a:off x="-1" y="3244466"/>
            <a:ext cx="902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Unlike familiar vector field,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30000" dirty="0" err="1">
                <a:latin typeface="Symbol" pitchFamily="2" charset="2"/>
              </a:rPr>
              <a:t>mn</a:t>
            </a:r>
            <a:r>
              <a:rPr lang="en-US" sz="2400" dirty="0"/>
              <a:t> is </a:t>
            </a:r>
            <a:r>
              <a:rPr lang="en-US" sz="2400" u="sng" dirty="0"/>
              <a:t>even</a:t>
            </a:r>
            <a:r>
              <a:rPr lang="en-US" sz="2400" dirty="0"/>
              <a:t> under parity →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 err="1">
                <a:latin typeface="Symbol" pitchFamily="2" charset="2"/>
              </a:rPr>
              <a:t>mnr</a:t>
            </a:r>
            <a:r>
              <a:rPr lang="en-US" sz="2400" dirty="0"/>
              <a:t>  parity </a:t>
            </a:r>
            <a:r>
              <a:rPr lang="en-US" sz="2400" u="sng" dirty="0"/>
              <a:t>odd</a:t>
            </a:r>
            <a:r>
              <a:rPr lang="en-US" sz="2400" dirty="0"/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D9FAC8-28FB-CCB4-5915-DC805094C9E1}"/>
              </a:ext>
            </a:extLst>
          </p:cNvPr>
          <p:cNvGrpSpPr/>
          <p:nvPr/>
        </p:nvGrpSpPr>
        <p:grpSpPr>
          <a:xfrm>
            <a:off x="-2" y="4915132"/>
            <a:ext cx="10687961" cy="506364"/>
            <a:chOff x="-2" y="4894116"/>
            <a:chExt cx="10687961" cy="5063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75719E-660D-F3C9-32AE-08CF9C233A4C}"/>
                </a:ext>
              </a:extLst>
            </p:cNvPr>
            <p:cNvSpPr txBox="1"/>
            <p:nvPr/>
          </p:nvSpPr>
          <p:spPr>
            <a:xfrm>
              <a:off x="-2" y="4894116"/>
              <a:ext cx="8476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 </a:t>
              </a:r>
              <a:r>
                <a:rPr lang="en-US" sz="2400" u="sng" dirty="0"/>
                <a:t>massless</a:t>
              </a:r>
              <a:r>
                <a:rPr lang="en-US" sz="2400" dirty="0"/>
                <a:t> limit Kalb-</a:t>
              </a:r>
              <a:r>
                <a:rPr lang="en-US" sz="2400" dirty="0" err="1"/>
                <a:t>Ramond</a:t>
              </a:r>
              <a:r>
                <a:rPr lang="en-US" sz="2400" dirty="0"/>
                <a:t> pseudoscalar axion </a:t>
              </a:r>
              <a:r>
                <a:rPr lang="en-US" sz="2400" i="1" dirty="0">
                  <a:latin typeface="Symbol" pitchFamily="2" charset="2"/>
                </a:rPr>
                <a:t>q</a:t>
              </a:r>
              <a:r>
                <a:rPr lang="en-US" sz="2400" dirty="0">
                  <a:latin typeface="Symbol" pitchFamily="2" charset="2"/>
                </a:rPr>
                <a:t> </a:t>
              </a:r>
              <a:r>
                <a:rPr lang="en-US" sz="2400" dirty="0"/>
                <a:t> is defined by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F9FDEC7-D07F-3035-210C-9B72EBF3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4959" y="4917880"/>
              <a:ext cx="2413000" cy="4826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5D52DE-5461-76D9-F4C1-AC7E6EF43D63}"/>
              </a:ext>
            </a:extLst>
          </p:cNvPr>
          <p:cNvGrpSpPr/>
          <p:nvPr/>
        </p:nvGrpSpPr>
        <p:grpSpPr>
          <a:xfrm>
            <a:off x="-1" y="5772643"/>
            <a:ext cx="10350499" cy="876043"/>
            <a:chOff x="-1" y="5772643"/>
            <a:chExt cx="10350499" cy="8760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4D9AB4-2C66-122C-A5B0-6BED65670F0A}"/>
                </a:ext>
              </a:extLst>
            </p:cNvPr>
            <p:cNvSpPr txBox="1"/>
            <p:nvPr/>
          </p:nvSpPr>
          <p:spPr>
            <a:xfrm>
              <a:off x="-1" y="5817689"/>
              <a:ext cx="85279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EOM for </a:t>
              </a:r>
              <a:r>
                <a:rPr lang="en-US" sz="2400" u="sng" dirty="0"/>
                <a:t>massive</a:t>
              </a:r>
              <a:r>
                <a:rPr lang="en-US" sz="2400" dirty="0"/>
                <a:t> KRLP:                                      →  constraint equation</a:t>
              </a:r>
            </a:p>
            <a:p>
              <a:r>
                <a:rPr lang="en-US" sz="2400" dirty="0" err="1"/>
                <a:t>removies</a:t>
              </a:r>
              <a:r>
                <a:rPr lang="en-US" sz="2400" dirty="0"/>
                <a:t> three degrees of freedom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23C256-D3E5-C0FC-49BE-C133D1CDB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19730" y="5788171"/>
              <a:ext cx="2489200" cy="5207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C0CCDAB-4AC3-0D5A-A30C-ED0BF3A89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1998" y="5772643"/>
              <a:ext cx="1968500" cy="52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9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4A43F-D672-B397-7ED9-79ABD9054B6C}"/>
              </a:ext>
            </a:extLst>
          </p:cNvPr>
          <p:cNvSpPr txBox="1"/>
          <p:nvPr/>
        </p:nvSpPr>
        <p:spPr>
          <a:xfrm>
            <a:off x="1" y="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Dualities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BA01D-4891-7D81-29DE-51EC6D6A89C5}"/>
              </a:ext>
            </a:extLst>
          </p:cNvPr>
          <p:cNvSpPr txBox="1"/>
          <p:nvPr/>
        </p:nvSpPr>
        <p:spPr>
          <a:xfrm>
            <a:off x="0" y="584775"/>
            <a:ext cx="119999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Free </a:t>
            </a:r>
            <a:r>
              <a:rPr lang="en-US" sz="2400" u="sng" dirty="0"/>
              <a:t>massless</a:t>
            </a:r>
            <a:r>
              <a:rPr lang="en-US" sz="2400" dirty="0"/>
              <a:t> KRLP dual to massless axion (</a:t>
            </a:r>
            <a:r>
              <a:rPr lang="en-US" sz="2400" dirty="0" err="1"/>
              <a:t>Sverk</a:t>
            </a:r>
            <a:r>
              <a:rPr lang="en-US" sz="2400" dirty="0"/>
              <a:t> &amp; Witten 2006).</a:t>
            </a:r>
          </a:p>
          <a:p>
            <a:endParaRPr lang="en-US" sz="2400" dirty="0"/>
          </a:p>
          <a:p>
            <a:r>
              <a:rPr lang="en-US" sz="2400" dirty="0"/>
              <a:t>Massive axion is not dual to Kalb-</a:t>
            </a:r>
            <a:r>
              <a:rPr lang="en-US" sz="2400" dirty="0" err="1"/>
              <a:t>Ramond</a:t>
            </a:r>
            <a:r>
              <a:rPr lang="en-US" sz="2400" dirty="0"/>
              <a:t>, but dual to a massive three-form gauge field (</a:t>
            </a:r>
            <a:r>
              <a:rPr lang="en-US" sz="2400" dirty="0" err="1"/>
              <a:t>Dvali</a:t>
            </a:r>
            <a:r>
              <a:rPr lang="en-US" sz="2400" dirty="0"/>
              <a:t> 2005; </a:t>
            </a:r>
            <a:r>
              <a:rPr lang="en-US" sz="2400" dirty="0" err="1"/>
              <a:t>Sakhelashvili</a:t>
            </a:r>
            <a:r>
              <a:rPr lang="en-US" sz="2400" dirty="0"/>
              <a:t> 2022). </a:t>
            </a:r>
          </a:p>
          <a:p>
            <a:endParaRPr lang="en-US" sz="2400" dirty="0"/>
          </a:p>
          <a:p>
            <a:r>
              <a:rPr lang="en-US" sz="2400" dirty="0"/>
              <a:t>Free, </a:t>
            </a:r>
            <a:r>
              <a:rPr lang="en-US" sz="2400" u="sng" dirty="0"/>
              <a:t>massive</a:t>
            </a:r>
            <a:r>
              <a:rPr lang="en-US" sz="2400" dirty="0"/>
              <a:t> KRLP resembles massive de Broglie-</a:t>
            </a:r>
            <a:r>
              <a:rPr lang="en-US" sz="2400" dirty="0" err="1"/>
              <a:t>Proca</a:t>
            </a:r>
            <a:r>
              <a:rPr lang="en-US" sz="2400" dirty="0"/>
              <a:t> field (Hell 2022), except that it is a pseudo-vector (axial vector) and not a vector.</a:t>
            </a:r>
          </a:p>
          <a:p>
            <a:endParaRPr lang="en-US" sz="2400" dirty="0"/>
          </a:p>
          <a:p>
            <a:r>
              <a:rPr lang="en-US" sz="2400" dirty="0"/>
              <a:t>Massless limit of </a:t>
            </a:r>
            <a:r>
              <a:rPr lang="en-US" sz="2400" dirty="0" err="1"/>
              <a:t>Stueckelberged</a:t>
            </a:r>
            <a:r>
              <a:rPr lang="en-US" sz="2400" dirty="0"/>
              <a:t> </a:t>
            </a:r>
            <a:r>
              <a:rPr lang="en-US" sz="2400" dirty="0" err="1"/>
              <a:t>Proca</a:t>
            </a:r>
            <a:r>
              <a:rPr lang="en-US" sz="2400" dirty="0"/>
              <a:t> is standard U(1) gauge theory plus decoupled scalar field.</a:t>
            </a:r>
          </a:p>
          <a:p>
            <a:endParaRPr lang="en-US" sz="2400" dirty="0"/>
          </a:p>
          <a:p>
            <a:r>
              <a:rPr lang="en-US" sz="2400" dirty="0"/>
              <a:t>Massless limit of </a:t>
            </a:r>
            <a:r>
              <a:rPr lang="en-US" sz="2400" dirty="0" err="1"/>
              <a:t>Stueckelberged</a:t>
            </a:r>
            <a:r>
              <a:rPr lang="en-US" sz="2400" dirty="0"/>
              <a:t> KRLP vector decouples.</a:t>
            </a:r>
          </a:p>
          <a:p>
            <a:endParaRPr lang="en-US" sz="2400" dirty="0"/>
          </a:p>
          <a:p>
            <a:r>
              <a:rPr lang="en-US" sz="2400" dirty="0"/>
              <a:t>Massive KRLP is a distinct physical object!</a:t>
            </a:r>
          </a:p>
          <a:p>
            <a:endParaRPr lang="en-US" sz="1600" dirty="0"/>
          </a:p>
          <a:p>
            <a:r>
              <a:rPr lang="en-US" sz="2800" dirty="0"/>
              <a:t>Furthermore, interacting KRLPs will have SM interactions different from </a:t>
            </a:r>
            <a:r>
              <a:rPr lang="en-US" sz="2800" dirty="0" err="1"/>
              <a:t>Proca</a:t>
            </a:r>
            <a:r>
              <a:rPr lang="en-US" sz="2800" dirty="0"/>
              <a:t> because it is parity even.</a:t>
            </a:r>
          </a:p>
        </p:txBody>
      </p:sp>
    </p:spTree>
    <p:extLst>
      <p:ext uri="{BB962C8B-B14F-4D97-AF65-F5344CB8AC3E}">
        <p14:creationId xmlns:p14="http://schemas.microsoft.com/office/powerpoint/2010/main" val="27726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4A43F-D672-B397-7ED9-79ABD9054B6C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KRLP Interactions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BA01D-4891-7D81-29DE-51EC6D6A89C5}"/>
              </a:ext>
            </a:extLst>
          </p:cNvPr>
          <p:cNvSpPr txBox="1"/>
          <p:nvPr/>
        </p:nvSpPr>
        <p:spPr>
          <a:xfrm>
            <a:off x="0" y="584775"/>
            <a:ext cx="11999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Based on symmetry properties:</a:t>
            </a:r>
          </a:p>
          <a:p>
            <a:endParaRPr lang="en-US" sz="1400" dirty="0"/>
          </a:p>
          <a:p>
            <a:pPr marL="747713" indent="-401638">
              <a:buFont typeface="+mj-lt"/>
              <a:buAutoNum type="arabicPeriod"/>
            </a:pPr>
            <a:r>
              <a:rPr lang="en-US" sz="2400" dirty="0"/>
              <a:t> The KRLP is an antisymmetric matrix</a:t>
            </a:r>
          </a:p>
          <a:p>
            <a:pPr marL="747713" indent="-401638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30000" dirty="0" err="1">
                <a:latin typeface="Symbol" pitchFamily="2" charset="2"/>
              </a:rPr>
              <a:t>mn</a:t>
            </a:r>
            <a:r>
              <a:rPr lang="en-US" sz="2400" i="1" baseline="30000" dirty="0">
                <a:latin typeface="Symbol" pitchFamily="2" charset="2"/>
              </a:rPr>
              <a:t> </a:t>
            </a:r>
            <a:r>
              <a:rPr lang="en-US" sz="2400" i="1" dirty="0">
                <a:latin typeface="Symbol" pitchFamily="2" charset="2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parity even, a pseudovector</a:t>
            </a:r>
          </a:p>
          <a:p>
            <a:pPr marL="747713" indent="-401638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 err="1">
                <a:latin typeface="Symbol" pitchFamily="2" charset="2"/>
              </a:rPr>
              <a:t>mnr</a:t>
            </a:r>
            <a:r>
              <a:rPr lang="en-US" sz="2400" dirty="0"/>
              <a:t> is parity odd</a:t>
            </a:r>
          </a:p>
          <a:p>
            <a:pPr marL="747713" indent="-401638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Dual field strength is parity even</a:t>
            </a:r>
          </a:p>
          <a:p>
            <a:pPr marL="346075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portals to SM:</a:t>
            </a:r>
          </a:p>
          <a:p>
            <a:pPr marL="9525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indent="455613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Dark photon-like portal couples to fermions by dim-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operator</a:t>
            </a:r>
          </a:p>
          <a:p>
            <a:pPr marL="9525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8838" indent="-512763">
              <a:buFont typeface="+mj-lt"/>
              <a:buAutoNum type="arabicPeriod" startAt="2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Axion-like portal with dim-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operator                                       with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40756-9E9F-72A4-8C24-E8CFB236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994" y="3553759"/>
            <a:ext cx="2692400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686BC-7BDE-2081-5411-AE84E7F06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80" y="4102735"/>
            <a:ext cx="247650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F7486-656D-27EF-E224-93C6D2446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121" y="4114527"/>
            <a:ext cx="12573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4A43F-D672-B397-7ED9-79ABD9054B6C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KRLP Interactions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BA01D-4891-7D81-29DE-51EC6D6A89C5}"/>
              </a:ext>
            </a:extLst>
          </p:cNvPr>
          <p:cNvSpPr txBox="1"/>
          <p:nvPr/>
        </p:nvSpPr>
        <p:spPr>
          <a:xfrm>
            <a:off x="0" y="584775"/>
            <a:ext cx="119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KRLP has aspects of dark photon and aspects of axion, but it’s a different beast!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7B5B5-C720-3CBD-2B94-BC3FEB6DFA1C}"/>
              </a:ext>
            </a:extLst>
          </p:cNvPr>
          <p:cNvSpPr txBox="1"/>
          <p:nvPr/>
        </p:nvSpPr>
        <p:spPr>
          <a:xfrm>
            <a:off x="0" y="4367677"/>
            <a:ext cx="121919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E.g., KRLP vs. Dark Photon:</a:t>
            </a:r>
          </a:p>
          <a:p>
            <a:endParaRPr lang="en-US" sz="1200" dirty="0"/>
          </a:p>
          <a:p>
            <a:r>
              <a:rPr lang="en-US" sz="2400" dirty="0"/>
              <a:t>     both feature direct coupling of the gauge field to a fermion current</a:t>
            </a:r>
          </a:p>
          <a:p>
            <a:endParaRPr lang="en-US" sz="1200" dirty="0"/>
          </a:p>
          <a:p>
            <a:r>
              <a:rPr lang="en-US" sz="2400" dirty="0"/>
              <a:t>     for dark photons mass mixing leads to photon—dark photon oscillations, absent for KRLPs</a:t>
            </a:r>
          </a:p>
          <a:p>
            <a:endParaRPr lang="en-US" sz="1200" dirty="0"/>
          </a:p>
          <a:p>
            <a:r>
              <a:rPr lang="en-US" sz="2400" dirty="0"/>
              <a:t>     photon—dark photon conversion leads to resonance and dark photon coupling is temperature   </a:t>
            </a:r>
          </a:p>
          <a:p>
            <a:r>
              <a:rPr lang="en-US" sz="2400" dirty="0"/>
              <a:t>     dependent leading to resonance as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 falls below DP mass.  Absent for KRLPs.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E6DB64-0BB2-F50B-F26D-A168F26DD988}"/>
              </a:ext>
            </a:extLst>
          </p:cNvPr>
          <p:cNvGrpSpPr/>
          <p:nvPr/>
        </p:nvGrpSpPr>
        <p:grpSpPr>
          <a:xfrm>
            <a:off x="1209007" y="1157076"/>
            <a:ext cx="9962459" cy="3070847"/>
            <a:chOff x="1209007" y="3780533"/>
            <a:chExt cx="9962459" cy="3070847"/>
          </a:xfrm>
        </p:grpSpPr>
        <p:pic>
          <p:nvPicPr>
            <p:cNvPr id="1026" name="Picture 2" descr="BLIND MEN and the ELEPHANT - The Primes: How any Group can Solve any  Problem [Book]">
              <a:extLst>
                <a:ext uri="{FF2B5EF4-FFF2-40B4-BE49-F238E27FC236}">
                  <a16:creationId xmlns:a16="http://schemas.microsoft.com/office/drawing/2014/main" id="{26DD41DE-2095-6CE3-E204-399F6A6F59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9" t="6633" r="8689" b="31960"/>
            <a:stretch/>
          </p:blipFill>
          <p:spPr bwMode="auto">
            <a:xfrm>
              <a:off x="3423559" y="3877983"/>
              <a:ext cx="4386944" cy="259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BLIND MEN and the ELEPHANT - The Primes: How any Group can Solve any  Problem [Book]">
              <a:extLst>
                <a:ext uri="{FF2B5EF4-FFF2-40B4-BE49-F238E27FC236}">
                  <a16:creationId xmlns:a16="http://schemas.microsoft.com/office/drawing/2014/main" id="{15562CD9-021E-3785-B8E4-A176323D8B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7" t="97345" r="38943" b="58"/>
            <a:stretch/>
          </p:blipFill>
          <p:spPr bwMode="auto">
            <a:xfrm>
              <a:off x="6174923" y="6557466"/>
              <a:ext cx="4996543" cy="29391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E3EE86-800D-E9EA-DB9F-3D73A5142107}"/>
                </a:ext>
              </a:extLst>
            </p:cNvPr>
            <p:cNvSpPr txBox="1"/>
            <p:nvPr/>
          </p:nvSpPr>
          <p:spPr>
            <a:xfrm>
              <a:off x="7179131" y="4820924"/>
              <a:ext cx="14275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It’s an axion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7B1805-F481-B26A-832C-8D111F27BDC6}"/>
                </a:ext>
              </a:extLst>
            </p:cNvPr>
            <p:cNvSpPr txBox="1"/>
            <p:nvPr/>
          </p:nvSpPr>
          <p:spPr>
            <a:xfrm>
              <a:off x="3232413" y="3780533"/>
              <a:ext cx="20124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It’s a dark photon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070F79-83DF-63E6-2537-5CA31FC1D9FD}"/>
                </a:ext>
              </a:extLst>
            </p:cNvPr>
            <p:cNvSpPr txBox="1"/>
            <p:nvPr/>
          </p:nvSpPr>
          <p:spPr>
            <a:xfrm>
              <a:off x="1209007" y="4927284"/>
              <a:ext cx="323780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It’s evidence for string theory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5FE42B-6984-8798-23A8-0A5CCF9311D8}"/>
                </a:ext>
              </a:extLst>
            </p:cNvPr>
            <p:cNvSpPr txBox="1"/>
            <p:nvPr/>
          </p:nvSpPr>
          <p:spPr>
            <a:xfrm>
              <a:off x="5450532" y="4765121"/>
              <a:ext cx="12426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KRLP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2E14D-A6CB-8599-5F16-01606402E6BE}"/>
                </a:ext>
              </a:extLst>
            </p:cNvPr>
            <p:cNvSpPr txBox="1"/>
            <p:nvPr/>
          </p:nvSpPr>
          <p:spPr>
            <a:xfrm>
              <a:off x="4579725" y="6391339"/>
              <a:ext cx="11124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It’s BSM!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7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65D793-D798-CF47-018B-0070A80F9D3B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Many Threads to Follow—First Consider Freeze-in Production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D77436-CAA4-4076-4574-6AC78993764A}"/>
              </a:ext>
            </a:extLst>
          </p:cNvPr>
          <p:cNvGrpSpPr/>
          <p:nvPr/>
        </p:nvGrpSpPr>
        <p:grpSpPr>
          <a:xfrm>
            <a:off x="617068" y="1809215"/>
            <a:ext cx="11142917" cy="2295144"/>
            <a:chOff x="697112" y="3324123"/>
            <a:chExt cx="11142917" cy="22927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0FB923-E71C-D62C-1F6F-0485D902F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9708" y="3324123"/>
              <a:ext cx="3806100" cy="22806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EE3BA0-BBE8-419C-5EDD-50D65CB4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112" y="3330473"/>
              <a:ext cx="2057743" cy="22863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6E66A4-0C9C-AF46-A027-6DAB706A7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1227" y="3336824"/>
              <a:ext cx="4048802" cy="2267938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A93219B-7DC5-0444-5AD3-FFB824841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439" y="5672901"/>
            <a:ext cx="9173123" cy="118509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BE03109-70A2-43AA-9FA2-F4F30188AE42}"/>
              </a:ext>
            </a:extLst>
          </p:cNvPr>
          <p:cNvGrpSpPr/>
          <p:nvPr/>
        </p:nvGrpSpPr>
        <p:grpSpPr>
          <a:xfrm>
            <a:off x="108857" y="4201888"/>
            <a:ext cx="12019829" cy="1569660"/>
            <a:chOff x="108857" y="3973288"/>
            <a:chExt cx="12019829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415C54-F1EB-F21C-CA3E-77350166C5AE}"/>
                </a:ext>
              </a:extLst>
            </p:cNvPr>
            <p:cNvSpPr txBox="1"/>
            <p:nvPr/>
          </p:nvSpPr>
          <p:spPr>
            <a:xfrm>
              <a:off x="108857" y="3973288"/>
              <a:ext cx="1201982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Freeze-in assumes that species was never in LTE:                    always (       is equilibrium value)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Boltzmann equation for freeze-in: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                      is thermal average of cross section × </a:t>
              </a:r>
              <a:r>
                <a:rPr lang="en-US" sz="2400" dirty="0" err="1"/>
                <a:t>Møller</a:t>
              </a:r>
              <a:r>
                <a:rPr lang="en-US" sz="2400" dirty="0"/>
                <a:t> flux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F1330B-1BB4-82D5-F44C-C0A35479661D}"/>
                </a:ext>
              </a:extLst>
            </p:cNvPr>
            <p:cNvSpPr/>
            <p:nvPr/>
          </p:nvSpPr>
          <p:spPr>
            <a:xfrm>
              <a:off x="5155289" y="5056209"/>
              <a:ext cx="87090" cy="180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E048AD1-B45B-B70C-13F2-DC8967E7F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205" y="4751770"/>
            <a:ext cx="4140200" cy="469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76B989-0F13-1E15-CE12-14C5FADB57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4133" y="4251617"/>
            <a:ext cx="1308100" cy="3937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BB001B-3442-14DC-6999-C207549C2D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590" y="4264143"/>
            <a:ext cx="520700" cy="3937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7640A8C-A9D7-7FFB-E57B-B7D42D4BE7FF}"/>
              </a:ext>
            </a:extLst>
          </p:cNvPr>
          <p:cNvGrpSpPr/>
          <p:nvPr/>
        </p:nvGrpSpPr>
        <p:grpSpPr>
          <a:xfrm>
            <a:off x="239486" y="486822"/>
            <a:ext cx="2057743" cy="1246191"/>
            <a:chOff x="0" y="432392"/>
            <a:chExt cx="2057743" cy="12461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8962A5-7B6C-B4B7-C25C-A3E993FBC0C4}"/>
                </a:ext>
              </a:extLst>
            </p:cNvPr>
            <p:cNvSpPr txBox="1"/>
            <p:nvPr/>
          </p:nvSpPr>
          <p:spPr>
            <a:xfrm>
              <a:off x="0" y="432392"/>
              <a:ext cx="20577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525" algn="ctr"/>
              <a:r>
                <a:rPr lang="en-US" sz="2400" dirty="0"/>
                <a:t>Coalescence</a:t>
              </a:r>
            </a:p>
            <a:p>
              <a:pPr algn="ctr"/>
              <a:r>
                <a:rPr lang="en-US" sz="2400" dirty="0"/>
                <a:t>(inverse decay)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5AD2FEF-B10B-CA7B-6544-584A31BA3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1471" y="1195983"/>
              <a:ext cx="1574800" cy="4826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2338CC-5678-5099-1893-E52617603E43}"/>
              </a:ext>
            </a:extLst>
          </p:cNvPr>
          <p:cNvGrpSpPr/>
          <p:nvPr/>
        </p:nvGrpSpPr>
        <p:grpSpPr>
          <a:xfrm>
            <a:off x="3954391" y="769316"/>
            <a:ext cx="2133600" cy="898383"/>
            <a:chOff x="3954391" y="780200"/>
            <a:chExt cx="2133600" cy="8983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344E46-7264-1FE5-7DAA-DA9B181AF941}"/>
                </a:ext>
              </a:extLst>
            </p:cNvPr>
            <p:cNvSpPr txBox="1"/>
            <p:nvPr/>
          </p:nvSpPr>
          <p:spPr>
            <a:xfrm>
              <a:off x="4170477" y="780200"/>
              <a:ext cx="1701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Annihilation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8FBD656-8390-7E02-E397-A1E0C8584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54391" y="1195983"/>
              <a:ext cx="2133600" cy="482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4D7FD9-6EBC-AE86-35C2-4326D0260C37}"/>
              </a:ext>
            </a:extLst>
          </p:cNvPr>
          <p:cNvGrpSpPr/>
          <p:nvPr/>
        </p:nvGrpSpPr>
        <p:grpSpPr>
          <a:xfrm>
            <a:off x="8868020" y="780200"/>
            <a:ext cx="2133600" cy="911097"/>
            <a:chOff x="8868020" y="780200"/>
            <a:chExt cx="2133600" cy="9110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438C6D-2188-E7A9-F40E-F292AB181838}"/>
                </a:ext>
              </a:extLst>
            </p:cNvPr>
            <p:cNvSpPr txBox="1"/>
            <p:nvPr/>
          </p:nvSpPr>
          <p:spPr>
            <a:xfrm>
              <a:off x="9265182" y="780200"/>
              <a:ext cx="1339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Compton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F5BA15B-3471-737B-B3E1-77372F4EA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68020" y="1246797"/>
              <a:ext cx="2133600" cy="4445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EF4EFDB-DDB0-EC1E-3413-7A469353FE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957" y="5301648"/>
            <a:ext cx="1498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35D58-503A-9F26-BDE9-5C86269A5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1" y="722143"/>
            <a:ext cx="7209972" cy="4787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53FDBD-AE87-E0E1-F508-63303B782282}"/>
              </a:ext>
            </a:extLst>
          </p:cNvPr>
          <p:cNvSpPr txBox="1"/>
          <p:nvPr/>
        </p:nvSpPr>
        <p:spPr>
          <a:xfrm>
            <a:off x="0" y="0"/>
            <a:ext cx="1210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Freeze-in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/>
              <a:t> Production via Dark Photon-Like Portal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1183E3-D97C-0107-1A6C-17576356BD6D}"/>
              </a:ext>
            </a:extLst>
          </p:cNvPr>
          <p:cNvGrpSpPr/>
          <p:nvPr/>
        </p:nvGrpSpPr>
        <p:grpSpPr>
          <a:xfrm>
            <a:off x="7367823" y="2478519"/>
            <a:ext cx="4539607" cy="1275119"/>
            <a:chOff x="7346047" y="1924696"/>
            <a:chExt cx="4539607" cy="12751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990B8A-90DD-EFB3-91F6-E07CF8712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3254" y="2691815"/>
              <a:ext cx="2692400" cy="50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8FBC1C8-8110-260A-6772-A144C0E5C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0777" y="1924696"/>
              <a:ext cx="2057400" cy="5461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B85EA9-AA0E-64AD-C20D-62C7688030F5}"/>
                </a:ext>
              </a:extLst>
            </p:cNvPr>
            <p:cNvSpPr txBox="1"/>
            <p:nvPr/>
          </p:nvSpPr>
          <p:spPr>
            <a:xfrm>
              <a:off x="7346047" y="1924696"/>
              <a:ext cx="1824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Dark Photon: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516633-51C3-3423-7BB6-C1310F07C7B9}"/>
                </a:ext>
              </a:extLst>
            </p:cNvPr>
            <p:cNvSpPr txBox="1"/>
            <p:nvPr/>
          </p:nvSpPr>
          <p:spPr>
            <a:xfrm>
              <a:off x="8288804" y="2714983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KRLP: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8E42AA-9569-2DEC-13D2-1C17679EE0DA}"/>
              </a:ext>
            </a:extLst>
          </p:cNvPr>
          <p:cNvGrpSpPr/>
          <p:nvPr/>
        </p:nvGrpSpPr>
        <p:grpSpPr>
          <a:xfrm>
            <a:off x="580531" y="5486230"/>
            <a:ext cx="7766960" cy="1179397"/>
            <a:chOff x="580531" y="5486230"/>
            <a:chExt cx="7766960" cy="11793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47A799-E8BD-5390-110E-10D53A980366}"/>
                </a:ext>
              </a:extLst>
            </p:cNvPr>
            <p:cNvGrpSpPr/>
            <p:nvPr/>
          </p:nvGrpSpPr>
          <p:grpSpPr>
            <a:xfrm>
              <a:off x="580531" y="6135857"/>
              <a:ext cx="7766960" cy="529770"/>
              <a:chOff x="16328" y="5594351"/>
              <a:chExt cx="7766960" cy="5297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E45799D-C19F-5094-6059-9B60FE240D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4788" y="5594351"/>
                <a:ext cx="5778500" cy="5207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C9E5E8-9FF9-8E16-2593-A1EDEB2D02A1}"/>
                  </a:ext>
                </a:extLst>
              </p:cNvPr>
              <p:cNvSpPr txBox="1"/>
              <p:nvPr/>
            </p:nvSpPr>
            <p:spPr>
              <a:xfrm>
                <a:off x="16328" y="5662456"/>
                <a:ext cx="1952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Analytic KRLP: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C5DBFB-BE3C-A9FD-B2C4-303FF55DE1AC}"/>
                </a:ext>
              </a:extLst>
            </p:cNvPr>
            <p:cNvGrpSpPr/>
            <p:nvPr/>
          </p:nvGrpSpPr>
          <p:grpSpPr>
            <a:xfrm>
              <a:off x="580531" y="5486230"/>
              <a:ext cx="7390067" cy="546100"/>
              <a:chOff x="24921" y="6319233"/>
              <a:chExt cx="7390067" cy="54610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9FE482-02FC-5D79-16E1-C744C9C545F8}"/>
                  </a:ext>
                </a:extLst>
              </p:cNvPr>
              <p:cNvSpPr txBox="1"/>
              <p:nvPr/>
            </p:nvSpPr>
            <p:spPr>
              <a:xfrm>
                <a:off x="24921" y="6396335"/>
                <a:ext cx="1684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Analytic DP: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A79B784-9606-CC80-BEB1-41139E19D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788" y="6319233"/>
                <a:ext cx="5410200" cy="546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195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rs and galaxies in space&#10;&#10;Description automatically generated">
            <a:extLst>
              <a:ext uri="{FF2B5EF4-FFF2-40B4-BE49-F238E27FC236}">
                <a16:creationId xmlns:a16="http://schemas.microsoft.com/office/drawing/2014/main" id="{833311C1-788E-BBBA-6409-9F10E5629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4" t="27610" r="10610" b="177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2BC61-7E6F-AE12-4600-511830E6592A}"/>
              </a:ext>
            </a:extLst>
          </p:cNvPr>
          <p:cNvSpPr txBox="1"/>
          <p:nvPr/>
        </p:nvSpPr>
        <p:spPr>
          <a:xfrm>
            <a:off x="1361084" y="0"/>
            <a:ext cx="9469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big question: origin of dark matter?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F6B8F-D9D3-5586-F9B5-0AECED9B0795}"/>
              </a:ext>
            </a:extLst>
          </p:cNvPr>
          <p:cNvSpPr txBox="1"/>
          <p:nvPr/>
        </p:nvSpPr>
        <p:spPr>
          <a:xfrm>
            <a:off x="9944638" y="6260592"/>
            <a:ext cx="221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JWST image</a:t>
            </a:r>
          </a:p>
        </p:txBody>
      </p:sp>
    </p:spTree>
    <p:extLst>
      <p:ext uri="{BB962C8B-B14F-4D97-AF65-F5344CB8AC3E}">
        <p14:creationId xmlns:p14="http://schemas.microsoft.com/office/powerpoint/2010/main" val="4017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E53FDBD-AE87-E0E1-F508-63303B782282}"/>
              </a:ext>
            </a:extLst>
          </p:cNvPr>
          <p:cNvSpPr txBox="1"/>
          <p:nvPr/>
        </p:nvSpPr>
        <p:spPr>
          <a:xfrm>
            <a:off x="0" y="0"/>
            <a:ext cx="1210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Freeze-in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Production via Axion-Like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FE482-02FC-5D79-16E1-C744C9C545F8}"/>
              </a:ext>
            </a:extLst>
          </p:cNvPr>
          <p:cNvSpPr txBox="1"/>
          <p:nvPr/>
        </p:nvSpPr>
        <p:spPr>
          <a:xfrm>
            <a:off x="580531" y="5704850"/>
            <a:ext cx="309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 ALP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KRLP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18FB3-6A07-559A-454E-044B2CE9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" y="698536"/>
            <a:ext cx="7315200" cy="4835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0869E-7C4F-A4EF-AAB9-511D8E963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312" y="5620415"/>
            <a:ext cx="6350000" cy="546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2FDCC8-8F6B-8BA5-2462-F761F7FC3F06}"/>
              </a:ext>
            </a:extLst>
          </p:cNvPr>
          <p:cNvSpPr/>
          <p:nvPr/>
        </p:nvSpPr>
        <p:spPr>
          <a:xfrm>
            <a:off x="3231715" y="624268"/>
            <a:ext cx="1753644" cy="363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E53FDBD-AE87-E0E1-F508-63303B782282}"/>
              </a:ext>
            </a:extLst>
          </p:cNvPr>
          <p:cNvSpPr txBox="1"/>
          <p:nvPr/>
        </p:nvSpPr>
        <p:spPr>
          <a:xfrm>
            <a:off x="0" y="0"/>
            <a:ext cx="1210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Freeze-In via Higgs Portal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1CF6F-87CA-4C0E-A27C-EA1C1B119576}"/>
              </a:ext>
            </a:extLst>
          </p:cNvPr>
          <p:cNvGrpSpPr/>
          <p:nvPr/>
        </p:nvGrpSpPr>
        <p:grpSpPr>
          <a:xfrm>
            <a:off x="0" y="745119"/>
            <a:ext cx="9478734" cy="927100"/>
            <a:chOff x="547008" y="1083321"/>
            <a:chExt cx="9478734" cy="9271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1DD2CA-B12E-B25F-916F-F1226B30FF57}"/>
                </a:ext>
              </a:extLst>
            </p:cNvPr>
            <p:cNvSpPr txBox="1"/>
            <p:nvPr/>
          </p:nvSpPr>
          <p:spPr>
            <a:xfrm>
              <a:off x="3908119" y="1131373"/>
              <a:ext cx="6117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Contributes to effective mass for </a:t>
              </a:r>
              <a:r>
                <a:rPr lang="en-US" sz="2400" i="1" dirty="0">
                  <a:cs typeface="Times New Roman" panose="02020603050405020304" pitchFamily="18" charset="0"/>
                </a:rPr>
                <a:t>B</a:t>
              </a:r>
            </a:p>
            <a:p>
              <a:pPr algn="l"/>
              <a:r>
                <a:rPr lang="en-US" sz="2400" dirty="0">
                  <a:cs typeface="Times New Roman" panose="02020603050405020304" pitchFamily="18" charset="0"/>
                </a:rPr>
                <a:t>Identical to spin-1 (EWK &amp; Long </a:t>
              </a:r>
              <a:r>
                <a:rPr lang="en-US" sz="2400" b="0" i="0" dirty="0">
                  <a:effectLst/>
                </a:rPr>
                <a:t>1708.04293</a:t>
              </a:r>
              <a:r>
                <a:rPr lang="en-US" sz="2400" dirty="0">
                  <a:cs typeface="Times New Roman" panose="02020603050405020304" pitchFamily="18" charset="0"/>
                </a:rPr>
                <a:t>)</a:t>
              </a:r>
              <a:endParaRPr lang="en-US" sz="2400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9EFA3CB-E879-12DF-0826-E73669B52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008" y="1083321"/>
              <a:ext cx="3238500" cy="9271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32C142-0D74-49D8-B357-1B421931E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56" y="2920008"/>
            <a:ext cx="5828647" cy="38796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24B1C4-E4B9-314C-3587-A696C3CEBEDA}"/>
              </a:ext>
            </a:extLst>
          </p:cNvPr>
          <p:cNvSpPr txBox="1"/>
          <p:nvPr/>
        </p:nvSpPr>
        <p:spPr>
          <a:xfrm>
            <a:off x="6036648" y="4066421"/>
            <a:ext cx="6030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Easily can saturate dark matter density for e.g.,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Symbol" pitchFamily="2" charset="2"/>
              </a:rPr>
              <a:t>=</a:t>
            </a:r>
            <a:r>
              <a:rPr lang="en-US" sz="2400" dirty="0"/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n-US" sz="2400" dirty="0"/>
              <a:t> </a:t>
            </a:r>
            <a:r>
              <a:rPr lang="en-US" sz="2400" dirty="0">
                <a:latin typeface="Symbol" pitchFamily="2" charset="2"/>
              </a:rPr>
              <a:t>=</a:t>
            </a:r>
            <a:r>
              <a:rPr lang="en-US" sz="2400" dirty="0"/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/>
              <a:t> </a:t>
            </a:r>
            <a:r>
              <a:rPr lang="en-US" sz="2400" dirty="0">
                <a:latin typeface="Symbol" pitchFamily="2" charset="2"/>
              </a:rPr>
              <a:t>= 10</a:t>
            </a:r>
            <a:r>
              <a:rPr lang="en-US" sz="2400" baseline="30000" dirty="0">
                <a:latin typeface="Symbol" pitchFamily="2" charset="2"/>
              </a:rPr>
              <a:t>13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400" i="1" dirty="0">
              <a:latin typeface="Symbol" pitchFamily="2" charset="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2CCA7E-4656-9624-452E-315AE1532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" y="1845263"/>
            <a:ext cx="764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247409-3243-8CEF-6E9A-E3C13C67535A}"/>
              </a:ext>
            </a:extLst>
          </p:cNvPr>
          <p:cNvSpPr txBox="1"/>
          <p:nvPr/>
        </p:nvSpPr>
        <p:spPr>
          <a:xfrm>
            <a:off x="0" y="0"/>
            <a:ext cx="1210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Cosmological Gravitational Particle Production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A1D85-369B-22F7-B372-2E9E9B8905BF}"/>
              </a:ext>
            </a:extLst>
          </p:cNvPr>
          <p:cNvSpPr txBox="1"/>
          <p:nvPr/>
        </p:nvSpPr>
        <p:spPr>
          <a:xfrm>
            <a:off x="-1" y="740120"/>
            <a:ext cx="1718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Nonminimal</a:t>
            </a:r>
          </a:p>
          <a:p>
            <a:r>
              <a:rPr lang="en-US" sz="2400" dirty="0"/>
              <a:t>couplings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Proca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4F074-D314-9A05-C2BD-3B12BF54CC0B}"/>
              </a:ext>
            </a:extLst>
          </p:cNvPr>
          <p:cNvSpPr txBox="1"/>
          <p:nvPr/>
        </p:nvSpPr>
        <p:spPr>
          <a:xfrm>
            <a:off x="-5411" y="3607006"/>
            <a:ext cx="1718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Nonminimal</a:t>
            </a:r>
          </a:p>
          <a:p>
            <a:r>
              <a:rPr lang="en-US" sz="2400" dirty="0"/>
              <a:t>couplings </a:t>
            </a:r>
          </a:p>
          <a:p>
            <a:r>
              <a:rPr lang="en-US" sz="2400" dirty="0"/>
              <a:t>for KRLP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39559-C53F-E227-20F9-B35AC7F9076B}"/>
              </a:ext>
            </a:extLst>
          </p:cNvPr>
          <p:cNvSpPr txBox="1"/>
          <p:nvPr/>
        </p:nvSpPr>
        <p:spPr>
          <a:xfrm>
            <a:off x="2379946" y="4563977"/>
            <a:ext cx="979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30000" dirty="0" err="1">
                <a:latin typeface="Symbol" pitchFamily="2" charset="2"/>
              </a:rPr>
              <a:t>mn</a:t>
            </a:r>
            <a:r>
              <a:rPr lang="en-US" sz="2400" i="1" dirty="0">
                <a:latin typeface="Symbol" pitchFamily="2" charset="2"/>
              </a:rPr>
              <a:t> </a:t>
            </a:r>
            <a:r>
              <a:rPr lang="en-US" sz="2400" dirty="0"/>
              <a:t>antisymmetric, so can’t couple to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30000" dirty="0" err="1">
                <a:latin typeface="Symbol" pitchFamily="2" charset="2"/>
              </a:rPr>
              <a:t>mn</a:t>
            </a:r>
            <a:r>
              <a:rPr lang="en-US" sz="2400" dirty="0"/>
              <a:t> , but can couple to Riemann tensor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9C1766-C3FC-4D62-F225-39EAD3390ACA}"/>
              </a:ext>
            </a:extLst>
          </p:cNvPr>
          <p:cNvSpPr txBox="1"/>
          <p:nvPr/>
        </p:nvSpPr>
        <p:spPr>
          <a:xfrm>
            <a:off x="2281210" y="1878771"/>
            <a:ext cx="506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FRW background effective </a:t>
            </a:r>
          </a:p>
          <a:p>
            <a:r>
              <a:rPr lang="en-US" sz="2400" dirty="0"/>
              <a:t>masses for transverse/longitudinal modes depend 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8222F5-8319-6E8D-E0EB-D67F44BE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05" y="1679487"/>
            <a:ext cx="4876800" cy="1511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D1BB46-1296-ADCB-5BBC-46E8990F0C79}"/>
              </a:ext>
            </a:extLst>
          </p:cNvPr>
          <p:cNvSpPr txBox="1"/>
          <p:nvPr/>
        </p:nvSpPr>
        <p:spPr>
          <a:xfrm>
            <a:off x="2283596" y="5367482"/>
            <a:ext cx="506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FRW background effective </a:t>
            </a:r>
          </a:p>
          <a:p>
            <a:r>
              <a:rPr lang="en-US" sz="2400" dirty="0"/>
              <a:t>masses for transverse/longitudinal modes depend 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BA309C-AB5D-E6CF-9665-AD4DDF11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592" y="5205647"/>
            <a:ext cx="5397500" cy="1524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199F1-20DD-64F6-E1CE-CF2CC65DB778}"/>
              </a:ext>
            </a:extLst>
          </p:cNvPr>
          <p:cNvCxnSpPr>
            <a:cxnSpLocks/>
          </p:cNvCxnSpPr>
          <p:nvPr/>
        </p:nvCxnSpPr>
        <p:spPr>
          <a:xfrm>
            <a:off x="1741118" y="1340285"/>
            <a:ext cx="430155" cy="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D1DDAF-CC2F-1773-509A-63ECEF7A3200}"/>
              </a:ext>
            </a:extLst>
          </p:cNvPr>
          <p:cNvCxnSpPr>
            <a:cxnSpLocks/>
          </p:cNvCxnSpPr>
          <p:nvPr/>
        </p:nvCxnSpPr>
        <p:spPr>
          <a:xfrm>
            <a:off x="1743206" y="4198301"/>
            <a:ext cx="430155" cy="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9C17C93-4253-90A3-08C4-9C0D2EEDB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848791"/>
            <a:ext cx="6858000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A9D8EB-0025-17F9-072A-FA7D641B5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433" y="3619417"/>
            <a:ext cx="7772400" cy="8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247409-3243-8CEF-6E9A-E3C13C67535A}"/>
              </a:ext>
            </a:extLst>
          </p:cNvPr>
          <p:cNvSpPr txBox="1"/>
          <p:nvPr/>
        </p:nvSpPr>
        <p:spPr>
          <a:xfrm>
            <a:off x="0" y="0"/>
            <a:ext cx="1210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Cosmological Gravitational Particle 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9E571-FE1C-7C49-B7AB-1B599AECA797}"/>
              </a:ext>
            </a:extLst>
          </p:cNvPr>
          <p:cNvSpPr txBox="1"/>
          <p:nvPr/>
        </p:nvSpPr>
        <p:spPr>
          <a:xfrm>
            <a:off x="0" y="1252603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redefinition of coupling parameters                        effective masses for KRLPs same as </a:t>
            </a:r>
            <a:r>
              <a:rPr lang="en-US" sz="2400" dirty="0" err="1"/>
              <a:t>Proca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Even including nonminimal couplings to gravity same results as for </a:t>
            </a:r>
            <a:r>
              <a:rPr lang="en-US" sz="2400" dirty="0" err="1"/>
              <a:t>Proca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minimal coupling can be DM for wide range of DM masses </a:t>
            </a:r>
            <a:r>
              <a:rPr lang="en-US" sz="2400" i="1" dirty="0"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sz="1200" i="1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2400" dirty="0"/>
              <a:t> to </a:t>
            </a:r>
            <a:r>
              <a:rPr lang="en-US" sz="2400" dirty="0">
                <a:latin typeface="Symbol" pitchFamily="2" charset="2"/>
              </a:rPr>
              <a:t>10</a:t>
            </a:r>
            <a:r>
              <a:rPr lang="en-US" sz="2400" baseline="30000" dirty="0">
                <a:latin typeface="Symbol" pitchFamily="2" charset="2"/>
              </a:rPr>
              <a:t>14</a:t>
            </a:r>
            <a:r>
              <a:rPr lang="en-US" sz="2400" dirty="0">
                <a:latin typeface="Symbol" pitchFamily="2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</a:p>
          <a:p>
            <a:r>
              <a:rPr lang="en-US" sz="2400" dirty="0"/>
              <a:t>[Graham, </a:t>
            </a:r>
            <a:r>
              <a:rPr lang="en-US" sz="2400" dirty="0" err="1"/>
              <a:t>Mardon</a:t>
            </a:r>
            <a:r>
              <a:rPr lang="en-US" sz="2400" dirty="0"/>
              <a:t>, Rajendran (2016); Ahmed, </a:t>
            </a:r>
            <a:r>
              <a:rPr lang="en-US" sz="2400" dirty="0" err="1"/>
              <a:t>Grzadkowski</a:t>
            </a:r>
            <a:r>
              <a:rPr lang="en-US" sz="2400" dirty="0"/>
              <a:t>, </a:t>
            </a:r>
            <a:r>
              <a:rPr lang="en-US" sz="2400" dirty="0" err="1"/>
              <a:t>Socha</a:t>
            </a:r>
            <a:r>
              <a:rPr lang="en-US" sz="2400" dirty="0"/>
              <a:t> (2020); EWK &amp; Long (2021)] </a:t>
            </a:r>
          </a:p>
          <a:p>
            <a:endParaRPr lang="en-US" sz="2400" i="1" dirty="0">
              <a:latin typeface="Symbol" pitchFamily="2" charset="2"/>
            </a:endParaRPr>
          </a:p>
          <a:p>
            <a:r>
              <a:rPr lang="en-US" sz="2400" dirty="0"/>
              <a:t>For some choices of nonminimal parameters can propagate ghosts in longitudinal mode if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B6954-5846-57BC-1FA5-4E801DEDA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780" y="727785"/>
            <a:ext cx="1371600" cy="151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67B827-C116-175C-D128-7C9085846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0" y="4712467"/>
            <a:ext cx="5778500" cy="80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26843-5C28-4A0D-2351-3DB687BED68C}"/>
              </a:ext>
            </a:extLst>
          </p:cNvPr>
          <p:cNvSpPr txBox="1"/>
          <p:nvPr/>
        </p:nvSpPr>
        <p:spPr>
          <a:xfrm>
            <a:off x="0" y="5791199"/>
            <a:ext cx="9876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Perfectly consistent in </a:t>
            </a:r>
            <a:r>
              <a:rPr lang="en-US" sz="2400" dirty="0" err="1"/>
              <a:t>Minkowski</a:t>
            </a:r>
            <a:r>
              <a:rPr lang="en-US" sz="2400" dirty="0"/>
              <a:t> but ghostly in FRW.   WTF (why this feature)?</a:t>
            </a:r>
          </a:p>
        </p:txBody>
      </p:sp>
    </p:spTree>
    <p:extLst>
      <p:ext uri="{BB962C8B-B14F-4D97-AF65-F5344CB8AC3E}">
        <p14:creationId xmlns:p14="http://schemas.microsoft.com/office/powerpoint/2010/main" val="16003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76BC96-DF18-9FF4-4D8E-AB458E38666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 #1/3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79953-A713-C8AB-ACAA-BD83B86BA56E}"/>
              </a:ext>
            </a:extLst>
          </p:cNvPr>
          <p:cNvSpPr txBox="1"/>
          <p:nvPr/>
        </p:nvSpPr>
        <p:spPr>
          <a:xfrm>
            <a:off x="0" y="79751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Two-form (pseudo-)vector field (KRLP) appears in string theory and can also be studied as an EFT</a:t>
            </a:r>
          </a:p>
          <a:p>
            <a:endParaRPr lang="en-US" sz="2400" dirty="0"/>
          </a:p>
          <a:p>
            <a:r>
              <a:rPr lang="en-US" sz="2400" dirty="0"/>
              <a:t>KRLPs share features of ALPs and </a:t>
            </a:r>
            <a:r>
              <a:rPr lang="en-US" sz="2400" dirty="0" err="1"/>
              <a:t>Proca</a:t>
            </a:r>
            <a:r>
              <a:rPr lang="en-US" sz="2400" dirty="0"/>
              <a:t> fields, but is neither, and is worthy of further study</a:t>
            </a:r>
          </a:p>
          <a:p>
            <a:endParaRPr lang="en-US" sz="2400" dirty="0"/>
          </a:p>
          <a:p>
            <a:r>
              <a:rPr lang="en-US" sz="2400" dirty="0"/>
              <a:t>KRLPs are a DM candidate.  (Does the world need another DM candidate?)</a:t>
            </a:r>
          </a:p>
          <a:p>
            <a:endParaRPr lang="en-US" sz="2400" dirty="0"/>
          </a:p>
          <a:p>
            <a:r>
              <a:rPr lang="en-US" sz="2400" dirty="0"/>
              <a:t>Lot of experimental effort to discover </a:t>
            </a:r>
            <a:r>
              <a:rPr lang="en-US" sz="2400" b="1" dirty="0"/>
              <a:t>dark photon</a:t>
            </a:r>
            <a:r>
              <a:rPr lang="en-US" sz="2400" dirty="0"/>
              <a:t>.  Discover </a:t>
            </a:r>
            <a:r>
              <a:rPr lang="en-US" sz="2400" b="1" dirty="0"/>
              <a:t>KRLPs</a:t>
            </a:r>
            <a:r>
              <a:rPr lang="en-US" sz="2400" dirty="0"/>
              <a:t> instead?</a:t>
            </a:r>
          </a:p>
          <a:p>
            <a:r>
              <a:rPr lang="en-US" sz="1200" dirty="0"/>
              <a:t>	</a:t>
            </a:r>
          </a:p>
          <a:p>
            <a:r>
              <a:rPr lang="en-US" sz="2400" dirty="0"/>
              <a:t>	Dark photon has vector coupling to fermions</a:t>
            </a:r>
          </a:p>
          <a:p>
            <a:r>
              <a:rPr lang="en-US" sz="2400" dirty="0"/>
              <a:t>	KRLPs have magnetic dipole coupling to fermions</a:t>
            </a:r>
          </a:p>
          <a:p>
            <a:endParaRPr lang="en-US" sz="1200" dirty="0"/>
          </a:p>
          <a:p>
            <a:r>
              <a:rPr lang="en-US" sz="2400" dirty="0"/>
              <a:t>	Dark photon/photon oscillations absent for KRLPs</a:t>
            </a:r>
          </a:p>
          <a:p>
            <a:r>
              <a:rPr lang="en-US" sz="2400" dirty="0"/>
              <a:t>	Dark photons can have a much larger coupling</a:t>
            </a:r>
          </a:p>
          <a:p>
            <a:endParaRPr lang="en-US" sz="1200" dirty="0"/>
          </a:p>
          <a:p>
            <a:r>
              <a:rPr lang="en-US" sz="2400" dirty="0"/>
              <a:t>	KRLPs can simultaneously produce coincident dark photon and axion signals</a:t>
            </a:r>
          </a:p>
        </p:txBody>
      </p:sp>
    </p:spTree>
    <p:extLst>
      <p:ext uri="{BB962C8B-B14F-4D97-AF65-F5344CB8AC3E}">
        <p14:creationId xmlns:p14="http://schemas.microsoft.com/office/powerpoint/2010/main" val="35372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76BC96-DF18-9FF4-4D8E-AB458E38666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 #2/3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79953-A713-C8AB-ACAA-BD83B86BA56E}"/>
              </a:ext>
            </a:extLst>
          </p:cNvPr>
          <p:cNvSpPr txBox="1"/>
          <p:nvPr/>
        </p:nvSpPr>
        <p:spPr>
          <a:xfrm>
            <a:off x="0" y="79751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Two-form (pseudo-)vector field (KRLP) appears in string theory and can also be studied as an EFT.</a:t>
            </a:r>
          </a:p>
          <a:p>
            <a:endParaRPr lang="en-US" sz="2400" dirty="0"/>
          </a:p>
          <a:p>
            <a:r>
              <a:rPr lang="en-US" sz="2400" dirty="0"/>
              <a:t>KRLPs share features of ALPs and </a:t>
            </a:r>
            <a:r>
              <a:rPr lang="en-US" sz="2400" dirty="0" err="1"/>
              <a:t>Proca</a:t>
            </a:r>
            <a:r>
              <a:rPr lang="en-US" sz="2400" dirty="0"/>
              <a:t> fields, but is neither and is worthy of further study</a:t>
            </a:r>
          </a:p>
          <a:p>
            <a:endParaRPr lang="en-US" sz="2400" dirty="0"/>
          </a:p>
          <a:p>
            <a:r>
              <a:rPr lang="en-US" sz="2400" dirty="0"/>
              <a:t>They are a DM candidate.  (Does the world need another DM candidate?)</a:t>
            </a:r>
          </a:p>
          <a:p>
            <a:endParaRPr lang="en-US" sz="2400" dirty="0"/>
          </a:p>
          <a:p>
            <a:r>
              <a:rPr lang="en-US" sz="2400" dirty="0"/>
              <a:t>Lots of experimental effort to discover </a:t>
            </a:r>
            <a:r>
              <a:rPr lang="en-US" sz="2400" b="1" dirty="0"/>
              <a:t>axions</a:t>
            </a:r>
            <a:r>
              <a:rPr lang="en-US" sz="2400" dirty="0"/>
              <a:t>.  Discover </a:t>
            </a:r>
            <a:r>
              <a:rPr lang="en-US" sz="2400" b="1" dirty="0"/>
              <a:t>KRLP</a:t>
            </a:r>
            <a:r>
              <a:rPr lang="en-US" sz="2400" dirty="0"/>
              <a:t>s instead?</a:t>
            </a:r>
          </a:p>
          <a:p>
            <a:endParaRPr lang="en-US" sz="1200" dirty="0"/>
          </a:p>
          <a:p>
            <a:r>
              <a:rPr lang="en-US" sz="2400" dirty="0"/>
              <a:t>	Away from massless limit KRLP is not dual to an axion</a:t>
            </a:r>
          </a:p>
          <a:p>
            <a:r>
              <a:rPr lang="en-US" sz="1200" dirty="0"/>
              <a:t>	</a:t>
            </a:r>
          </a:p>
          <a:p>
            <a:r>
              <a:rPr lang="en-US" sz="2400" dirty="0"/>
              <a:t>	For KRLP the Hodge dual of the field strength couples to axial current</a:t>
            </a:r>
          </a:p>
          <a:p>
            <a:endParaRPr lang="en-US" sz="1200" dirty="0"/>
          </a:p>
          <a:p>
            <a:r>
              <a:rPr lang="en-US" sz="2400" dirty="0"/>
              <a:t>	For axion, derivative of field couples to axial current</a:t>
            </a:r>
          </a:p>
          <a:p>
            <a:endParaRPr lang="en-US" sz="1200" dirty="0"/>
          </a:p>
          <a:p>
            <a:r>
              <a:rPr lang="en-US" sz="2400" dirty="0"/>
              <a:t>	Can experiment distinguish scalar from pseudo-vector?</a:t>
            </a:r>
          </a:p>
          <a:p>
            <a:endParaRPr lang="en-US" sz="1200" dirty="0"/>
          </a:p>
          <a:p>
            <a:r>
              <a:rPr lang="en-US" sz="2400" dirty="0"/>
              <a:t>	KRLP does not couple to electromagnetic                , implies e.g., ADMX won’t see KRLPs</a:t>
            </a:r>
          </a:p>
          <a:p>
            <a:endParaRPr lang="en-US" sz="1200" dirty="0"/>
          </a:p>
          <a:p>
            <a:r>
              <a:rPr lang="en-US" sz="2400" dirty="0"/>
              <a:t>	Axion helioscopes will be sensitive to KRLPs as well as ALPs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307F3C-E1FE-734A-9F7F-1DC4C486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05083"/>
            <a:ext cx="1155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40B74-D89C-5BC2-0A2A-66413F477DDC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 </a:t>
            </a:r>
            <a:r>
              <a:rPr lang="en-US" sz="3200" b="1" i="1" dirty="0"/>
              <a:t>#</a:t>
            </a:r>
            <a:r>
              <a:rPr lang="en-US" sz="3200" b="1" dirty="0"/>
              <a:t>3/3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3BD19-9BEE-89E8-3089-DDFBAEEE59FC}"/>
              </a:ext>
            </a:extLst>
          </p:cNvPr>
          <p:cNvSpPr txBox="1"/>
          <p:nvPr/>
        </p:nvSpPr>
        <p:spPr>
          <a:xfrm>
            <a:off x="0" y="797510"/>
            <a:ext cx="1219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Two-form (pseudo)vector field (KRLP) is (well?) motivated as a subject of study.</a:t>
            </a:r>
          </a:p>
          <a:p>
            <a:endParaRPr lang="en-US" sz="2400" dirty="0"/>
          </a:p>
          <a:p>
            <a:r>
              <a:rPr lang="en-US" sz="2400" dirty="0"/>
              <a:t>Many avenues for future studies:</a:t>
            </a:r>
          </a:p>
          <a:p>
            <a:endParaRPr lang="en-US" sz="1200" dirty="0"/>
          </a:p>
          <a:p>
            <a:r>
              <a:rPr lang="en-US" sz="2400" dirty="0"/>
              <a:t>	Coupling to cosmic strings</a:t>
            </a:r>
          </a:p>
          <a:p>
            <a:endParaRPr lang="en-US" sz="1200" dirty="0"/>
          </a:p>
          <a:p>
            <a:r>
              <a:rPr lang="en-US" sz="2400" dirty="0"/>
              <a:t>	Decay of strings/walls produce gravitational waves</a:t>
            </a:r>
          </a:p>
          <a:p>
            <a:endParaRPr lang="en-US" sz="1200" dirty="0"/>
          </a:p>
          <a:p>
            <a:r>
              <a:rPr lang="en-US" sz="2400" dirty="0"/>
              <a:t>	Inflation-produced </a:t>
            </a:r>
            <a:r>
              <a:rPr lang="en-US" sz="2400" dirty="0" err="1"/>
              <a:t>nongaussanities</a:t>
            </a:r>
            <a:r>
              <a:rPr lang="en-US" sz="2400" dirty="0"/>
              <a:t> in CMB</a:t>
            </a:r>
          </a:p>
          <a:p>
            <a:endParaRPr lang="en-US" sz="1200" dirty="0"/>
          </a:p>
          <a:p>
            <a:r>
              <a:rPr lang="en-US" sz="2400" dirty="0"/>
              <a:t>	Muon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Symbol" pitchFamily="2" charset="2"/>
              </a:rPr>
              <a:t>-2</a:t>
            </a:r>
            <a:r>
              <a:rPr lang="en-US" sz="2400" dirty="0"/>
              <a:t> anomaly</a:t>
            </a:r>
          </a:p>
          <a:p>
            <a:endParaRPr lang="en-US" sz="1200" dirty="0"/>
          </a:p>
          <a:p>
            <a:r>
              <a:rPr lang="en-US" sz="2400" dirty="0"/>
              <a:t>	Collider production</a:t>
            </a:r>
          </a:p>
          <a:p>
            <a:endParaRPr lang="en-US" sz="1100" dirty="0"/>
          </a:p>
          <a:p>
            <a:r>
              <a:rPr lang="en-US" sz="2400" dirty="0"/>
              <a:t>	Ghosts?</a:t>
            </a:r>
          </a:p>
          <a:p>
            <a:endParaRPr lang="en-US" sz="2400" dirty="0"/>
          </a:p>
          <a:p>
            <a:r>
              <a:rPr lang="en-US" sz="2400" dirty="0"/>
              <a:t>Please, string theory friends, investigate whether light KRLPs can exist and </a:t>
            </a:r>
            <a:r>
              <a:rPr lang="en-US" sz="2400"/>
              <a:t>be stable.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38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rsaw | Poland's Capital City, Map, &amp; History | Britannica">
            <a:extLst>
              <a:ext uri="{FF2B5EF4-FFF2-40B4-BE49-F238E27FC236}">
                <a16:creationId xmlns:a16="http://schemas.microsoft.com/office/drawing/2014/main" id="{40155118-5C2D-5071-58C3-1B317B14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512"/>
            <a:ext cx="12192000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5BC57A-37E6-0B19-D17E-56EE5CF2CD59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</a:rPr>
              <a:t>Cosmological Implications of Kalb-</a:t>
            </a:r>
            <a:r>
              <a:rPr lang="en-US" sz="4000" b="1" dirty="0" err="1">
                <a:effectLst/>
              </a:rPr>
              <a:t>Ramond</a:t>
            </a:r>
            <a:r>
              <a:rPr lang="en-US" sz="4000" b="1" dirty="0">
                <a:effectLst/>
              </a:rPr>
              <a:t>-Like Particles </a:t>
            </a:r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41E64-C703-7A7B-781A-EA295C743E15}"/>
              </a:ext>
            </a:extLst>
          </p:cNvPr>
          <p:cNvSpPr txBox="1"/>
          <p:nvPr/>
        </p:nvSpPr>
        <p:spPr>
          <a:xfrm>
            <a:off x="0" y="55843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Scalars 2023                                  Warsaw                            September 2023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AD893-5151-FD0A-F360-EC1CFE345667}"/>
              </a:ext>
            </a:extLst>
          </p:cNvPr>
          <p:cNvSpPr txBox="1"/>
          <p:nvPr/>
        </p:nvSpPr>
        <p:spPr>
          <a:xfrm>
            <a:off x="0" y="633478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Rocky Kolb      </a:t>
            </a:r>
            <a:r>
              <a:rPr lang="en-US" sz="2800" b="1" dirty="0" err="1"/>
              <a:t>Kavli</a:t>
            </a:r>
            <a:r>
              <a:rPr lang="en-US" sz="2800" b="1" dirty="0"/>
              <a:t> Institute for Cosmological Physics     The University of Chicago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B49B4-3239-701E-A36F-0D8235A812BD}"/>
              </a:ext>
            </a:extLst>
          </p:cNvPr>
          <p:cNvSpPr txBox="1"/>
          <p:nvPr/>
        </p:nvSpPr>
        <p:spPr>
          <a:xfrm>
            <a:off x="0" y="74022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Christian </a:t>
            </a:r>
            <a:r>
              <a:rPr lang="en-US" sz="2800" b="1" dirty="0" err="1"/>
              <a:t>Capanelli</a:t>
            </a:r>
            <a:r>
              <a:rPr lang="en-US" sz="2800" b="1" dirty="0"/>
              <a:t>, Leah Jenks, EWK, Evan McDonough           hep-</a:t>
            </a:r>
            <a:r>
              <a:rPr lang="en-US" sz="2800" b="1" dirty="0" err="1"/>
              <a:t>ph</a:t>
            </a:r>
            <a:r>
              <a:rPr lang="en-US" sz="2800" b="1" dirty="0"/>
              <a:t>  2309.02485</a:t>
            </a:r>
          </a:p>
        </p:txBody>
      </p:sp>
    </p:spTree>
    <p:extLst>
      <p:ext uri="{BB962C8B-B14F-4D97-AF65-F5344CB8AC3E}">
        <p14:creationId xmlns:p14="http://schemas.microsoft.com/office/powerpoint/2010/main" val="3029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376BD2-D46F-1981-9572-1DE800EEE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3" y="8164"/>
            <a:ext cx="121614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617C5-6AF6-6A96-43D6-FD5CDF8FB7F2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Inner Space/Outer Space Interface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1AADB1-AF90-084B-B0D8-BFCF12C137E1}"/>
              </a:ext>
            </a:extLst>
          </p:cNvPr>
          <p:cNvGrpSpPr/>
          <p:nvPr/>
        </p:nvGrpSpPr>
        <p:grpSpPr>
          <a:xfrm>
            <a:off x="2479788" y="741421"/>
            <a:ext cx="7232424" cy="6469187"/>
            <a:chOff x="2911658" y="561824"/>
            <a:chExt cx="7232424" cy="64691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FDDB9C-106C-EC28-25CA-BBB1892792E5}"/>
                </a:ext>
              </a:extLst>
            </p:cNvPr>
            <p:cNvSpPr txBox="1"/>
            <p:nvPr/>
          </p:nvSpPr>
          <p:spPr>
            <a:xfrm>
              <a:off x="4058442" y="561824"/>
              <a:ext cx="4368440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Particle physics (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Inner Space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necessary to explain the universe</a:t>
              </a:r>
            </a:p>
            <a:p>
              <a:pPr marL="1487488" marR="0" lvl="4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76425" algn="l"/>
                  <a:tab pos="1941513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dark matter</a:t>
              </a:r>
            </a:p>
            <a:p>
              <a:pPr marL="1487488" marR="0" lvl="4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76425" algn="l"/>
                  <a:tab pos="1941513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dark energy</a:t>
              </a:r>
            </a:p>
            <a:p>
              <a:pPr marL="1487488" marR="0" lvl="4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76425" algn="l"/>
                  <a:tab pos="1941513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baryon asymmetry</a:t>
              </a:r>
            </a:p>
            <a:p>
              <a:pPr marL="1487488" marR="0" lvl="4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76425" algn="l"/>
                  <a:tab pos="1941513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CMB fluctuations</a:t>
              </a:r>
            </a:p>
            <a:p>
              <a:pPr marL="1487488" marR="0" lvl="4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76425" algn="l"/>
                  <a:tab pos="1941513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origin of 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AAAD92-BC59-BD87-8838-E405D7496B3D}"/>
                </a:ext>
              </a:extLst>
            </p:cNvPr>
            <p:cNvSpPr txBox="1"/>
            <p:nvPr/>
          </p:nvSpPr>
          <p:spPr>
            <a:xfrm>
              <a:off x="2911658" y="4353355"/>
              <a:ext cx="723242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universe (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Outer Space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particle physics laboratory</a:t>
              </a:r>
            </a:p>
            <a:p>
              <a:pPr marL="2001838" marR="0" lvl="4" indent="2270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25675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big bang as particle accelerator</a:t>
              </a:r>
            </a:p>
            <a:p>
              <a:pPr marL="2001838" marR="0" lvl="4" indent="2270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25675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limits on Beyond Standard Model physics</a:t>
              </a:r>
            </a:p>
            <a:p>
              <a:pPr marL="2001838" marR="0" lvl="4" indent="2270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25675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long lifetime/path length</a:t>
              </a:r>
            </a:p>
            <a:p>
              <a:pPr marL="2001838" marR="0" lvl="4" indent="2270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25675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stellar energy loss</a:t>
              </a:r>
            </a:p>
            <a:p>
              <a:pPr marL="2001838" marR="0" lvl="4" indent="2270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25675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large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fields</a:t>
              </a:r>
            </a:p>
            <a:p>
              <a:pPr marL="1544638" marR="0" lvl="3" indent="2270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70113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DA61ED-AD2F-66F1-BD2D-7D6F096F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" y="8164"/>
            <a:ext cx="1216145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ABED9E-1389-86B8-B2A2-7E09B20E73D0}"/>
              </a:ext>
            </a:extLst>
          </p:cNvPr>
          <p:cNvSpPr txBox="1"/>
          <p:nvPr/>
        </p:nvSpPr>
        <p:spPr>
          <a:xfrm>
            <a:off x="0" y="876716"/>
            <a:ext cx="12228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Assumption: particle of interest (e.g., dark matter) was a component of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primordial soup with present abundance determined by, e.g., freeze-out/freeze-in.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14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at some point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itchFamily="2" charset="2"/>
                <a:ea typeface="+mn-ea"/>
                <a:cs typeface="Times New Roman" panose="02020603050405020304" pitchFamily="18" charset="0"/>
              </a:rPr>
              <a:t>&gt;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       2. particle has SM interactions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5A24F-421A-FFAE-FA34-919ED654A7D2}"/>
              </a:ext>
            </a:extLst>
          </p:cNvPr>
          <p:cNvSpPr txBox="1"/>
          <p:nvPr/>
        </p:nvSpPr>
        <p:spPr>
          <a:xfrm>
            <a:off x="-36037" y="3895955"/>
            <a:ext cx="1222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Maximum temperature of the radiation-dominated universe is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“reheat” temperature after inflation,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be as low 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MeV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to set stage for BBN)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E3E2A-0F8D-6C0E-6330-011F4A76758E}"/>
              </a:ext>
            </a:extLst>
          </p:cNvPr>
          <p:cNvSpPr txBox="1"/>
          <p:nvPr/>
        </p:nvSpPr>
        <p:spPr>
          <a:xfrm>
            <a:off x="-1" y="5534561"/>
            <a:ext cx="10960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about particles with no SM interactions (or) too weak to be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populated in the primordial soup?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(No evidence that dark matter interacts with SM particles)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0F832-7167-8256-1804-BBA17E59A7E8}"/>
              </a:ext>
            </a:extLst>
          </p:cNvPr>
          <p:cNvSpPr txBox="1"/>
          <p:nvPr/>
        </p:nvSpPr>
        <p:spPr>
          <a:xfrm>
            <a:off x="4902200" y="2986522"/>
            <a:ext cx="88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191EE-76DF-6B31-35ED-6C26280D9ED9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Inner Space/Outer Space Interface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E0691-2487-6C9A-1243-74FD422424FE}"/>
              </a:ext>
            </a:extLst>
          </p:cNvPr>
          <p:cNvSpPr txBox="1"/>
          <p:nvPr/>
        </p:nvSpPr>
        <p:spPr>
          <a:xfrm>
            <a:off x="965200" y="1973824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Requires: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14ACECF-A731-2947-05D3-04DCE1FF5222}"/>
              </a:ext>
            </a:extLst>
          </p:cNvPr>
          <p:cNvSpPr/>
          <p:nvPr/>
        </p:nvSpPr>
        <p:spPr>
          <a:xfrm>
            <a:off x="2277631" y="1991956"/>
            <a:ext cx="212476" cy="461664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6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6AB92CC-BC14-C342-53F8-6EE0203B1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14516"/>
              </p:ext>
            </p:extLst>
          </p:nvPr>
        </p:nvGraphicFramePr>
        <p:xfrm>
          <a:off x="92529" y="0"/>
          <a:ext cx="12006943" cy="684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1954104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14781311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val="2424402136"/>
                    </a:ext>
                  </a:extLst>
                </a:gridCol>
                <a:gridCol w="2068286">
                  <a:extLst>
                    <a:ext uri="{9D8B030D-6E8A-4147-A177-3AD203B41FA5}">
                      <a16:colId xmlns:a16="http://schemas.microsoft.com/office/drawing/2014/main" val="32378974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12183992"/>
                    </a:ext>
                  </a:extLst>
                </a:gridCol>
              </a:tblGrid>
              <a:tr h="74384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Representation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Particle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1-point function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Dark Matter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2-point function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CMB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Isocurvature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3-point function CMB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Nongaussian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978045"/>
                  </a:ext>
                </a:extLst>
              </a:tr>
              <a:tr h="43568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(0,0)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Conformally Coupled Scalar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Symbol" pitchFamily="2" charset="2"/>
                        </a:rPr>
                        <a:t>x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itchFamily="2" charset="2"/>
                        </a:rPr>
                        <a:t> = 1/6 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(use as template)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Kuzmin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Tkachev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(99)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Expected to be very small (blue)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Chung &amp;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Yoo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(13)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425595"/>
                  </a:ext>
                </a:extLst>
              </a:tr>
              <a:tr h="7438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(0,0)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Minimally Coupled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Scalar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Symbol" pitchFamily="2" charset="2"/>
                        </a:rPr>
                        <a:t>x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itchFamily="2" charset="2"/>
                        </a:rPr>
                        <a:t> = 0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(e.g.,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inflaton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Kuzmin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Tkachev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(99)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Chung, EWK,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Riotto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&amp;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Senatore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(05)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493802"/>
                  </a:ext>
                </a:extLst>
              </a:tr>
              <a:tr h="548322">
                <a:tc>
                  <a:txBody>
                    <a:bodyPr/>
                    <a:lstStyle/>
                    <a:p>
                      <a:pPr marL="9525" indent="0" algn="l">
                        <a:tabLst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(1/2,0) ⨁ (0,1/2)   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“Dirac” Fermion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Chung, EWK, &amp;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Riotto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(98)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Expected to be very small (blue)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49104"/>
                  </a:ext>
                </a:extLst>
              </a:tr>
              <a:tr h="43568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(1/2,1/2)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 Broglie-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Proca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Vector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Graham &amp;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Mardon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(16); Ahmed,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Grzadkowski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,&amp;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Socha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(20); EWK &amp; Long (21)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224574"/>
                  </a:ext>
                </a:extLst>
              </a:tr>
              <a:tr h="7438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(1,0) ⨁ (0,1)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Symbol" pitchFamily="2" charset="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-Form (Pseudo) Vector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(e.g., Kalb-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Ramond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Capanelli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Jenks, EWK, &amp;  McDonough (23)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795103"/>
                  </a:ext>
                </a:extLst>
              </a:tr>
              <a:tr h="7438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(1/2,1) ⨁ (1,1/2)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Rarita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-Schwinger Fermion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(e.g., gravitino)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EWK, Long, &amp; McDonough (21)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082595"/>
                  </a:ext>
                </a:extLst>
              </a:tr>
              <a:tr h="7438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(1,1)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Fierz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-Pauli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(massive graviton)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EWK, Liang, Long, Rosen (23)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824537"/>
                  </a:ext>
                </a:extLst>
              </a:tr>
              <a:tr h="7438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Higher-spin bosons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Jenks,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Koutrolikos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McDonough, Alexander, Gates (23)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7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7A5682-B8D6-8778-A7DE-B50728C649C2}"/>
              </a:ext>
            </a:extLst>
          </p:cNvPr>
          <p:cNvSpPr txBox="1"/>
          <p:nvPr/>
        </p:nvSpPr>
        <p:spPr>
          <a:xfrm>
            <a:off x="1524000" y="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40 Years, Leading DM Candidate: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“Weak”-Scale Cold Thermal Relic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8E4A2-30B9-CF7E-F435-C8E406804DF7}"/>
              </a:ext>
            </a:extLst>
          </p:cNvPr>
          <p:cNvSpPr txBox="1"/>
          <p:nvPr/>
        </p:nvSpPr>
        <p:spPr>
          <a:xfrm>
            <a:off x="294640" y="1048501"/>
            <a:ext cx="119191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“Weak-scale” interaction strength with SM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(WIMP miracle)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self-interactions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Produced by “freeze-out” from primordial plasma.  COLD dark matter.  CDM.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“Detectable” by direct detection, indirect detection, decay products, production at colliders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BSM,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low-energy SUSY!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80F7C1-C065-61B5-D815-A9005599848E}"/>
              </a:ext>
            </a:extLst>
          </p:cNvPr>
          <p:cNvSpPr txBox="1"/>
          <p:nvPr/>
        </p:nvSpPr>
        <p:spPr>
          <a:xfrm>
            <a:off x="1389024" y="38149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But WIMPs have stubbornly evaded detection!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B0E60-FB4C-4F33-D30D-640F8A7070BC}"/>
              </a:ext>
            </a:extLst>
          </p:cNvPr>
          <p:cNvSpPr txBox="1"/>
          <p:nvPr/>
        </p:nvSpPr>
        <p:spPr>
          <a:xfrm>
            <a:off x="0" y="4615360"/>
            <a:ext cx="1221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Perhaps DM interacts with SM only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gravitationally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much weaker than weakly to be established in LTE?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8F72C-CCC5-D55A-34FF-FB62A8779D46}"/>
              </a:ext>
            </a:extLst>
          </p:cNvPr>
          <p:cNvSpPr txBox="1"/>
          <p:nvPr/>
        </p:nvSpPr>
        <p:spPr>
          <a:xfrm>
            <a:off x="-1" y="5846650"/>
            <a:ext cx="1221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Perhaps dark matter comes from a “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Dark Sector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2884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87C648-E19D-5A02-AB40-93FEB8AC835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Example #1 of Dark Sector Particle: Dark Photons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F831A6-5D7D-08CC-BDAC-CB436F343A8A}"/>
              </a:ext>
            </a:extLst>
          </p:cNvPr>
          <p:cNvGrpSpPr/>
          <p:nvPr/>
        </p:nvGrpSpPr>
        <p:grpSpPr>
          <a:xfrm>
            <a:off x="95863" y="813381"/>
            <a:ext cx="11464263" cy="5847755"/>
            <a:chOff x="191727" y="837455"/>
            <a:chExt cx="11464263" cy="58477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A9162F-92C9-CFFF-A046-0960F4DD277E}"/>
                </a:ext>
              </a:extLst>
            </p:cNvPr>
            <p:cNvGrpSpPr/>
            <p:nvPr/>
          </p:nvGrpSpPr>
          <p:grpSpPr>
            <a:xfrm>
              <a:off x="191727" y="837455"/>
              <a:ext cx="11381514" cy="5847755"/>
              <a:chOff x="1077686" y="1175657"/>
              <a:chExt cx="11381514" cy="584775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4CFE29-411D-2E10-6D57-6FDFF9C53355}"/>
                  </a:ext>
                </a:extLst>
              </p:cNvPr>
              <p:cNvSpPr txBox="1"/>
              <p:nvPr/>
            </p:nvSpPr>
            <p:spPr>
              <a:xfrm>
                <a:off x="1077686" y="1175657"/>
                <a:ext cx="11381514" cy="5847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Suppose there is another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/>
                  <a:t>(</a:t>
                </a:r>
                <a:r>
                  <a:rPr lang="en-US" sz="2400" dirty="0">
                    <a:latin typeface="Symbol" pitchFamily="2" charset="2"/>
                  </a:rPr>
                  <a:t>1</a:t>
                </a:r>
                <a:r>
                  <a:rPr lang="en-US" sz="2400" dirty="0"/>
                  <a:t>) field  </a:t>
                </a:r>
                <a:r>
                  <a:rPr lang="en-US" sz="2400" dirty="0">
                    <a:latin typeface="Symbol" pitchFamily="2" charset="2"/>
                  </a:rPr>
                  <a:t>      </a:t>
                </a:r>
                <a:endParaRPr lang="en-US" sz="2400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cs typeface="Times New Roman" panose="02020603050405020304" pitchFamily="18" charset="0"/>
                  </a:rPr>
                  <a:t>Give it a mass          via the trick of</a:t>
                </a:r>
              </a:p>
              <a:p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Baron Ernst Carl Gerlach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Stueckelberg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von Breidenbach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zu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Breidenstein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und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Melsbach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       (Abelian Higgs mechanism) </a:t>
                </a:r>
                <a:r>
                  <a:rPr lang="en-US" sz="2400" dirty="0"/>
                  <a:t> → de Broglie-</a:t>
                </a:r>
                <a:r>
                  <a:rPr lang="en-US" sz="2400" dirty="0" err="1"/>
                  <a:t>Proca</a:t>
                </a:r>
                <a:r>
                  <a:rPr lang="en-US" sz="2400" dirty="0"/>
                  <a:t> field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1400" dirty="0"/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2400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dirty="0"/>
                  <a:t>After diagonalizing kinetic term</a:t>
                </a:r>
              </a:p>
              <a:p>
                <a:r>
                  <a:rPr lang="en-US" sz="2400" dirty="0"/>
                  <a:t> 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400" dirty="0"/>
                  <a:t>If </a:t>
                </a:r>
                <a:r>
                  <a:rPr lang="en-US" sz="2400" dirty="0">
                    <a:latin typeface="Symbol" pitchFamily="2" charset="2"/>
                  </a:rPr>
                  <a:t>𝜖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sufficiently small, </a:t>
                </a:r>
                <a:r>
                  <a:rPr lang="en-US" sz="2400" dirty="0"/>
                  <a:t>de Broglie-</a:t>
                </a:r>
                <a:r>
                  <a:rPr lang="en-US" sz="2400" dirty="0" err="1"/>
                  <a:t>Proca</a:t>
                </a:r>
                <a:r>
                  <a:rPr lang="en-US" sz="2400" dirty="0"/>
                  <a:t> field “dark” and never in LTE in early universe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400" dirty="0"/>
                  <a:t>Produce dark photons via “freeze-in” mechanism                                  or</a:t>
                </a:r>
              </a:p>
              <a:p>
                <a:r>
                  <a:rPr lang="en-US" sz="2400" dirty="0"/>
                  <a:t>       and if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US" sz="2400" dirty="0">
                    <a:latin typeface="Symbol" pitchFamily="2" charset="2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cs typeface="Times New Roman" panose="02020603050405020304" pitchFamily="18" charset="0"/>
                  </a:rPr>
                  <a:t>also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6F45F5E-D34D-8CDC-EEEC-04406892E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42136" y="1185024"/>
                <a:ext cx="584200" cy="406400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61F714-F7FA-F46C-E9EE-EA47EB1A2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0819" y="1669832"/>
              <a:ext cx="660400" cy="3429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E2F9BD-D219-EA35-916F-944756A0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5601" y="3552596"/>
              <a:ext cx="7772400" cy="6566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6570A0-6902-5681-57CD-3D976E543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6475" y="4319234"/>
              <a:ext cx="1917700" cy="558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BB3626-D06B-5CB1-F34D-8FF7ECAD2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71590" y="5796128"/>
              <a:ext cx="2184400" cy="4699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010180-FED9-CD6D-F52F-66160E808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64808" y="5789778"/>
              <a:ext cx="2184400" cy="4826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8DB0DE-4425-8A20-9E39-6FD3FD2F65B6}"/>
                </a:ext>
              </a:extLst>
            </p:cNvPr>
            <p:cNvSpPr txBox="1"/>
            <p:nvPr/>
          </p:nvSpPr>
          <p:spPr>
            <a:xfrm>
              <a:off x="203116" y="2962457"/>
              <a:ext cx="68834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+mj-lt"/>
                <a:buAutoNum type="arabicPeriod" startAt="3"/>
              </a:pPr>
              <a:r>
                <a:rPr lang="en-US" sz="2400" dirty="0"/>
                <a:t> Kinetically couple de Broglie-</a:t>
              </a:r>
              <a:r>
                <a:rPr lang="en-US" sz="2400" dirty="0" err="1"/>
                <a:t>Proca</a:t>
              </a:r>
              <a:r>
                <a:rPr lang="en-US" sz="2400" dirty="0"/>
                <a:t> field to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2400" dirty="0"/>
                <a:t>(</a:t>
              </a:r>
              <a:r>
                <a:rPr lang="en-US" sz="2400" dirty="0">
                  <a:latin typeface="Symbol" pitchFamily="2" charset="2"/>
                </a:rPr>
                <a:t>1</a:t>
              </a:r>
              <a:r>
                <a:rPr lang="en-US" sz="2400" dirty="0"/>
                <a:t>)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0A64529-76A6-4F91-A9B7-D769FFFEEC5F}"/>
              </a:ext>
            </a:extLst>
          </p:cNvPr>
          <p:cNvSpPr/>
          <p:nvPr/>
        </p:nvSpPr>
        <p:spPr>
          <a:xfrm>
            <a:off x="7456714" y="3552593"/>
            <a:ext cx="1592494" cy="6566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A50B3073-5203-D9F6-52DF-759CC55F4825}"/>
              </a:ext>
            </a:extLst>
          </p:cNvPr>
          <p:cNvSpPr/>
          <p:nvPr/>
        </p:nvSpPr>
        <p:spPr>
          <a:xfrm flipV="1">
            <a:off x="7026727" y="3185191"/>
            <a:ext cx="1322616" cy="319259"/>
          </a:xfrm>
          <a:prstGeom prst="bentUp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9127C-40F0-6038-1861-B5BF900A9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317" y="6145879"/>
            <a:ext cx="1574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87C648-E19D-5A02-AB40-93FEB8AC835A}"/>
              </a:ext>
            </a:extLst>
          </p:cNvPr>
          <p:cNvSpPr txBox="1"/>
          <p:nvPr/>
        </p:nvSpPr>
        <p:spPr>
          <a:xfrm>
            <a:off x="1456172" y="0"/>
            <a:ext cx="9279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Example #2 of Dark Sector: Axion Like Particles (ALPs)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CFE29-411D-2E10-6D57-6FDFF9C53355}"/>
              </a:ext>
            </a:extLst>
          </p:cNvPr>
          <p:cNvSpPr txBox="1"/>
          <p:nvPr/>
        </p:nvSpPr>
        <p:spPr>
          <a:xfrm>
            <a:off x="0" y="749773"/>
            <a:ext cx="12192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Original Weinberg-</a:t>
            </a:r>
            <a:r>
              <a:rPr lang="en-US" sz="2400" dirty="0" err="1"/>
              <a:t>Wilczek</a:t>
            </a:r>
            <a:r>
              <a:rPr lang="en-US" sz="2400" dirty="0"/>
              <a:t> axion is a pseudo-Nambu-Goldstone boson resulting from breaking of Peccei-Quinn symmetry.</a:t>
            </a:r>
            <a:r>
              <a:rPr lang="en-US" sz="2400" dirty="0">
                <a:cs typeface="Times New Roman" panose="02020603050405020304" pitchFamily="18" charset="0"/>
              </a:rPr>
              <a:t> Introduced to solve strong CP-problem.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      		1. SSB , scale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leading to NG boson.  Original proposal,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EWK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2. Explicit symmetry breaking scale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 err="1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latin typeface="Symbol" pitchFamily="2" charset="2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resulting in mass for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pNGB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axion: 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baseline="-25000" dirty="0" err="1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 err="1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couplings to SM proportional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latin typeface="Symbol" pitchFamily="2" charset="2"/>
                <a:cs typeface="Calibri" panose="020F0502020204030204" pitchFamily="34" charset="0"/>
              </a:rPr>
              <a:t>-1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 </a:t>
            </a:r>
            <a:endParaRPr lang="en-US" sz="2400" baseline="30000" dirty="0">
              <a:latin typeface="Symbol" pitchFamily="2" charset="2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	combination of experimental/astrophysical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constraints ruled out original model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cs typeface="Times New Roman" panose="02020603050405020304" pitchFamily="18" charset="0"/>
              </a:rPr>
              <a:t>Invisible axion (introduced by Kim)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could be 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       much larger →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much smaller</a:t>
            </a:r>
            <a:endParaRPr lang="en-US" sz="2400" dirty="0">
              <a:cs typeface="Times New Roman" panose="02020603050405020304" pitchFamily="18" charset="0"/>
            </a:endParaRPr>
          </a:p>
          <a:p>
            <a:endParaRPr lang="en-US" sz="12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cs typeface="Times New Roman" panose="02020603050405020304" pitchFamily="18" charset="0"/>
              </a:rPr>
              <a:t>Axion DM: several possible cosmological origins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       for axions: misalignment, strings, freeze-in, …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       → many experimental searches for cosmic axions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4.   QCD axion </a:t>
            </a:r>
            <a:r>
              <a:rPr lang="en-US" sz="2400" dirty="0">
                <a:cs typeface="Times New Roman" panose="02020603050405020304" pitchFamily="18" charset="0"/>
              </a:rPr>
              <a:t>generalized to </a:t>
            </a:r>
            <a:r>
              <a:rPr lang="en-US" sz="2400" dirty="0"/>
              <a:t>ALPs: ALP is a pseudoscalar, derivatively coupled, 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≠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baseline="-25000" dirty="0" err="1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 err="1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F5760-B9E7-0472-F937-55C19B7D0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3" t="14005" r="13284" b="50241"/>
          <a:stretch/>
        </p:blipFill>
        <p:spPr>
          <a:xfrm>
            <a:off x="6443756" y="2404402"/>
            <a:ext cx="5847013" cy="3933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4D7CAF-58AD-B5DA-1843-5144EA25293E}"/>
              </a:ext>
            </a:extLst>
          </p:cNvPr>
          <p:cNvSpPr txBox="1"/>
          <p:nvPr/>
        </p:nvSpPr>
        <p:spPr>
          <a:xfrm>
            <a:off x="11423737" y="604615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D4F98-C0E2-E380-2FA5-9E2D4DF5C551}"/>
              </a:ext>
            </a:extLst>
          </p:cNvPr>
          <p:cNvSpPr txBox="1"/>
          <p:nvPr/>
        </p:nvSpPr>
        <p:spPr>
          <a:xfrm>
            <a:off x="930723" y="1772100"/>
            <a:ext cx="1572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scales: </a:t>
            </a:r>
            <a:endParaRPr lang="en-US" sz="24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9F8550F-7C79-1076-F5D2-3379733CDD7B}"/>
              </a:ext>
            </a:extLst>
          </p:cNvPr>
          <p:cNvSpPr/>
          <p:nvPr/>
        </p:nvSpPr>
        <p:spPr>
          <a:xfrm>
            <a:off x="2471058" y="1772100"/>
            <a:ext cx="315686" cy="546557"/>
          </a:xfrm>
          <a:prstGeom prst="leftBrace">
            <a:avLst>
              <a:gd name="adj1" fmla="val 1622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6DD56-50F3-5CBA-86C0-711186BB5E67}"/>
              </a:ext>
            </a:extLst>
          </p:cNvPr>
          <p:cNvSpPr txBox="1"/>
          <p:nvPr/>
        </p:nvSpPr>
        <p:spPr>
          <a:xfrm>
            <a:off x="0" y="0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the spirit of Axion Like Particles (ALPs)</a:t>
            </a:r>
          </a:p>
          <a:p>
            <a:pPr algn="ctr"/>
            <a:r>
              <a:rPr lang="en-US" sz="3200" b="1" dirty="0"/>
              <a:t>Kalb </a:t>
            </a:r>
            <a:r>
              <a:rPr lang="en-US" sz="3200" b="1" dirty="0" err="1"/>
              <a:t>Ramond</a:t>
            </a:r>
            <a:r>
              <a:rPr lang="en-US" sz="3200" b="1" dirty="0"/>
              <a:t> Like Particles (KRLPs)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E3824-17DC-05FB-72B9-92216103C8E4}"/>
              </a:ext>
            </a:extLst>
          </p:cNvPr>
          <p:cNvSpPr txBox="1"/>
          <p:nvPr/>
        </p:nvSpPr>
        <p:spPr>
          <a:xfrm>
            <a:off x="0" y="1088571"/>
            <a:ext cx="58714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Why a Kalb </a:t>
            </a:r>
            <a:r>
              <a:rPr lang="en-US" sz="2800" u="sng" dirty="0" err="1"/>
              <a:t>Ramond</a:t>
            </a:r>
            <a:r>
              <a:rPr lang="en-US" sz="2800" u="sng" dirty="0"/>
              <a:t> Field?</a:t>
            </a:r>
          </a:p>
          <a:p>
            <a:endParaRPr lang="en-US" sz="2000" dirty="0"/>
          </a:p>
          <a:p>
            <a:r>
              <a:rPr lang="en-US" sz="2400" dirty="0"/>
              <a:t>Fundamental in construction of string theory</a:t>
            </a:r>
          </a:p>
          <a:p>
            <a:endParaRPr lang="en-US" sz="2400" dirty="0"/>
          </a:p>
          <a:p>
            <a:r>
              <a:rPr lang="en-US" sz="2400" dirty="0"/>
              <a:t>Proposed in strings in 1974 by Kalb &amp; </a:t>
            </a:r>
            <a:r>
              <a:rPr lang="en-US" sz="2400" dirty="0" err="1"/>
              <a:t>Ramond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Symbol" pitchFamily="2" charset="2"/>
              </a:rPr>
              <a:t>2</a:t>
            </a:r>
            <a:r>
              <a:rPr lang="en-US" sz="2400" dirty="0"/>
              <a:t>-form antisymmetric (pseudo) vector field</a:t>
            </a:r>
          </a:p>
          <a:p>
            <a:endParaRPr lang="en-US" sz="2400" dirty="0"/>
          </a:p>
          <a:p>
            <a:r>
              <a:rPr lang="en-US" sz="2400" dirty="0">
                <a:latin typeface="Symbol" pitchFamily="2" charset="2"/>
              </a:rPr>
              <a:t>(1,0) </a:t>
            </a:r>
            <a:r>
              <a:rPr lang="en-US" sz="2400" dirty="0"/>
              <a:t>⊕ </a:t>
            </a:r>
            <a:r>
              <a:rPr lang="en-US" sz="2400" dirty="0">
                <a:latin typeface="Symbol" pitchFamily="2" charset="2"/>
              </a:rPr>
              <a:t>(0,1)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representation of Lorentz group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4A0AA-A93E-FD92-9024-F1F7F370F5AF}"/>
              </a:ext>
            </a:extLst>
          </p:cNvPr>
          <p:cNvSpPr txBox="1"/>
          <p:nvPr/>
        </p:nvSpPr>
        <p:spPr>
          <a:xfrm>
            <a:off x="6143844" y="1088571"/>
            <a:ext cx="59546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Why Kalb </a:t>
            </a:r>
            <a:r>
              <a:rPr lang="en-US" sz="2800" u="sng" dirty="0" err="1"/>
              <a:t>Ramond</a:t>
            </a:r>
            <a:r>
              <a:rPr lang="en-US" sz="2800" u="sng" dirty="0"/>
              <a:t> “Like” Field?</a:t>
            </a:r>
          </a:p>
          <a:p>
            <a:endParaRPr lang="en-US" sz="2000" dirty="0"/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Consider in the spirit of EFT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Agnostic whether descends from string theory</a:t>
            </a:r>
          </a:p>
          <a:p>
            <a:endParaRPr lang="en-US" sz="2400" dirty="0">
              <a:latin typeface="Symbol" pitchFamily="2" charset="2"/>
            </a:endParaRPr>
          </a:p>
          <a:p>
            <a:r>
              <a:rPr lang="en-US" sz="2400" dirty="0">
                <a:latin typeface="Symbol" pitchFamily="2" charset="2"/>
              </a:rPr>
              <a:t>2</a:t>
            </a:r>
            <a:r>
              <a:rPr lang="en-US" sz="2400" dirty="0"/>
              <a:t>-form antisymmetric (pseudo) vector field</a:t>
            </a:r>
          </a:p>
          <a:p>
            <a:endParaRPr lang="en-US" sz="2400" dirty="0"/>
          </a:p>
          <a:p>
            <a:r>
              <a:rPr lang="en-US" sz="2400" dirty="0">
                <a:latin typeface="Symbol" pitchFamily="2" charset="2"/>
              </a:rPr>
              <a:t>(1,0) </a:t>
            </a:r>
            <a:r>
              <a:rPr lang="en-US" sz="2400" dirty="0"/>
              <a:t>⊕ </a:t>
            </a:r>
            <a:r>
              <a:rPr lang="en-US" sz="2400" dirty="0">
                <a:latin typeface="Symbol" pitchFamily="2" charset="2"/>
              </a:rPr>
              <a:t>(0,1)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representation of Lorentz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20D90-F379-2CB7-5FEB-4F9FC51067F2}"/>
              </a:ext>
            </a:extLst>
          </p:cNvPr>
          <p:cNvSpPr txBox="1"/>
          <p:nvPr/>
        </p:nvSpPr>
        <p:spPr>
          <a:xfrm>
            <a:off x="5728752" y="5692040"/>
            <a:ext cx="73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i="1" baseline="30000" dirty="0" err="1">
                <a:latin typeface="Symbol" pitchFamily="2" charset="2"/>
              </a:rPr>
              <a:t>mn</a:t>
            </a:r>
            <a:endParaRPr lang="en-US" sz="3200" i="1" baseline="30000" dirty="0">
              <a:latin typeface="Symbol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A817A-0D33-23FB-4F94-FD09F9EA9987}"/>
              </a:ext>
            </a:extLst>
          </p:cNvPr>
          <p:cNvSpPr txBox="1"/>
          <p:nvPr/>
        </p:nvSpPr>
        <p:spPr>
          <a:xfrm>
            <a:off x="3300748" y="6367778"/>
            <a:ext cx="570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30000" dirty="0" err="1">
                <a:latin typeface="Symbol" pitchFamily="2" charset="2"/>
              </a:rPr>
              <a:t>mn</a:t>
            </a:r>
            <a:r>
              <a:rPr lang="en-US" sz="2400" dirty="0"/>
              <a:t>  is the field, not the field strength</a:t>
            </a:r>
            <a:endParaRPr lang="en-US" sz="2400" i="1" baseline="-25000" dirty="0">
              <a:latin typeface="Symbol" pitchFamily="2" charset="2"/>
            </a:endParaRPr>
          </a:p>
        </p:txBody>
      </p:sp>
      <p:sp>
        <p:nvSpPr>
          <p:cNvPr id="10" name="Bent-Up Arrow 9">
            <a:extLst>
              <a:ext uri="{FF2B5EF4-FFF2-40B4-BE49-F238E27FC236}">
                <a16:creationId xmlns:a16="http://schemas.microsoft.com/office/drawing/2014/main" id="{D7ACFE47-95DC-0A46-8C80-5820287F182A}"/>
              </a:ext>
            </a:extLst>
          </p:cNvPr>
          <p:cNvSpPr/>
          <p:nvPr/>
        </p:nvSpPr>
        <p:spPr>
          <a:xfrm flipH="1" flipV="1">
            <a:off x="5807018" y="4744981"/>
            <a:ext cx="6237995" cy="947057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0DB189-420B-7BB2-1A11-6419D2E259BF}"/>
              </a:ext>
            </a:extLst>
          </p:cNvPr>
          <p:cNvCxnSpPr/>
          <p:nvPr/>
        </p:nvCxnSpPr>
        <p:spPr>
          <a:xfrm>
            <a:off x="130625" y="4868091"/>
            <a:ext cx="5886994" cy="0"/>
          </a:xfrm>
          <a:prstGeom prst="line">
            <a:avLst/>
          </a:prstGeom>
          <a:ln w="257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10762</TotalTime>
  <Words>2133</Words>
  <Application>Microsoft Macintosh PowerPoint</Application>
  <PresentationFormat>Widescreen</PresentationFormat>
  <Paragraphs>355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W. (Rocky) Kolb</dc:creator>
  <cp:lastModifiedBy>Edward W. (Rocky) Kolb</cp:lastModifiedBy>
  <cp:revision>43</cp:revision>
  <dcterms:created xsi:type="dcterms:W3CDTF">2023-08-31T11:11:19Z</dcterms:created>
  <dcterms:modified xsi:type="dcterms:W3CDTF">2023-09-13T07:33:43Z</dcterms:modified>
</cp:coreProperties>
</file>