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7" r:id="rId2"/>
    <p:sldId id="303" r:id="rId3"/>
    <p:sldId id="316" r:id="rId4"/>
    <p:sldId id="299" r:id="rId5"/>
    <p:sldId id="301" r:id="rId6"/>
    <p:sldId id="300" r:id="rId7"/>
    <p:sldId id="302" r:id="rId8"/>
    <p:sldId id="304" r:id="rId9"/>
    <p:sldId id="297" r:id="rId10"/>
    <p:sldId id="305" r:id="rId11"/>
    <p:sldId id="309" r:id="rId12"/>
    <p:sldId id="312" r:id="rId13"/>
    <p:sldId id="314" r:id="rId14"/>
    <p:sldId id="317" r:id="rId15"/>
    <p:sldId id="258" r:id="rId16"/>
    <p:sldId id="259" r:id="rId17"/>
    <p:sldId id="260" r:id="rId18"/>
    <p:sldId id="262" r:id="rId19"/>
    <p:sldId id="263" r:id="rId20"/>
    <p:sldId id="264" r:id="rId21"/>
    <p:sldId id="265" r:id="rId22"/>
    <p:sldId id="318" r:id="rId23"/>
    <p:sldId id="319" r:id="rId24"/>
    <p:sldId id="315" r:id="rId25"/>
    <p:sldId id="306" r:id="rId26"/>
    <p:sldId id="308" r:id="rId27"/>
    <p:sldId id="320" r:id="rId28"/>
    <p:sldId id="321" r:id="rId29"/>
    <p:sldId id="322" r:id="rId30"/>
    <p:sldId id="324" r:id="rId31"/>
    <p:sldId id="328" r:id="rId32"/>
  </p:sldIdLst>
  <p:sldSz cx="12192000" cy="6858000"/>
  <p:notesSz cx="6858000" cy="9144000"/>
  <p:defaultTextStyle>
    <a:defPPr>
      <a:defRPr lang="en-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70"/>
    <p:restoredTop sz="96208"/>
  </p:normalViewPr>
  <p:slideViewPr>
    <p:cSldViewPr snapToGrid="0" snapToObjects="1">
      <p:cViewPr varScale="1">
        <p:scale>
          <a:sx n="84" d="100"/>
          <a:sy n="84" d="100"/>
        </p:scale>
        <p:origin x="200" y="10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B2140C-FC69-4145-8FDF-872AFF633D40}" type="datetimeFigureOut">
              <a:rPr lang="en-PL" smtClean="0"/>
              <a:t>13/09/2023</a:t>
            </a:fld>
            <a:endParaRPr lang="en-P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E34599-6ED8-7747-86B4-D5AAF32DB448}" type="slidenum">
              <a:rPr lang="en-PL" smtClean="0"/>
              <a:t>‹#›</a:t>
            </a:fld>
            <a:endParaRPr lang="en-PL"/>
          </a:p>
        </p:txBody>
      </p:sp>
    </p:spTree>
    <p:extLst>
      <p:ext uri="{BB962C8B-B14F-4D97-AF65-F5344CB8AC3E}">
        <p14:creationId xmlns:p14="http://schemas.microsoft.com/office/powerpoint/2010/main" val="3958616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en.wikipedia.org/wiki/Natural_frequency" TargetMode="External"/><Relationship Id="rId3" Type="http://schemas.openxmlformats.org/officeDocument/2006/relationships/hyperlink" Target="https://en.wikipedia.org/wiki/Amplitude" TargetMode="External"/><Relationship Id="rId7" Type="http://schemas.openxmlformats.org/officeDocument/2006/relationships/hyperlink" Target="https://en.wikipedia.org/wiki/Fourier_analysis"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en.wikipedia.org/wiki/Force" TargetMode="External"/><Relationship Id="rId5" Type="http://schemas.openxmlformats.org/officeDocument/2006/relationships/hyperlink" Target="https://en.wikipedia.org/wiki/Periodic_function" TargetMode="External"/><Relationship Id="rId4" Type="http://schemas.openxmlformats.org/officeDocument/2006/relationships/hyperlink" Target="https://en.wikipedia.org/wiki/Frequency" TargetMode="External"/><Relationship Id="rId9" Type="http://schemas.openxmlformats.org/officeDocument/2006/relationships/hyperlink" Target="https://en.wikipedia.org/wiki/Swing_(seat)"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Instability"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en.wikipedia.org/wiki/Mathieu_function#Mathieu_equation"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L" dirty="0"/>
          </a:p>
        </p:txBody>
      </p:sp>
      <p:sp>
        <p:nvSpPr>
          <p:cNvPr id="4" name="Slide Number Placeholder 3"/>
          <p:cNvSpPr>
            <a:spLocks noGrp="1"/>
          </p:cNvSpPr>
          <p:nvPr>
            <p:ph type="sldNum" sz="quarter" idx="5"/>
          </p:nvPr>
        </p:nvSpPr>
        <p:spPr/>
        <p:txBody>
          <a:bodyPr/>
          <a:lstStyle/>
          <a:p>
            <a:fld id="{E6776589-12C2-0A49-A0DE-84783AA7B5CD}" type="slidenum">
              <a:rPr lang="en-PL" smtClean="0"/>
              <a:t>1</a:t>
            </a:fld>
            <a:endParaRPr lang="en-PL"/>
          </a:p>
        </p:txBody>
      </p:sp>
    </p:spTree>
    <p:extLst>
      <p:ext uri="{BB962C8B-B14F-4D97-AF65-F5344CB8AC3E}">
        <p14:creationId xmlns:p14="http://schemas.microsoft.com/office/powerpoint/2010/main" val="3225495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when </a:t>
            </a:r>
            <a:r>
              <a:rPr lang="en-US" altLang="zh-CN" dirty="0"/>
              <a:t>you</a:t>
            </a:r>
            <a:r>
              <a:rPr lang="zh-CN" altLang="en-US" dirty="0"/>
              <a:t> </a:t>
            </a:r>
            <a:r>
              <a:rPr lang="en-US" altLang="zh-CN" dirty="0"/>
              <a:t>are</a:t>
            </a:r>
            <a:r>
              <a:rPr lang="zh-CN" altLang="en-US" dirty="0"/>
              <a:t> </a:t>
            </a:r>
            <a:r>
              <a:rPr lang="en-US" altLang="zh-CN" dirty="0"/>
              <a:t>facing</a:t>
            </a:r>
            <a:r>
              <a:rPr lang="zh-CN" altLang="en-US" dirty="0"/>
              <a:t> </a:t>
            </a:r>
            <a:r>
              <a:rPr lang="en-US" altLang="zh-CN" dirty="0"/>
              <a:t>a</a:t>
            </a:r>
            <a:r>
              <a:rPr lang="zh-CN" altLang="en-US" dirty="0"/>
              <a:t> </a:t>
            </a:r>
            <a:r>
              <a:rPr lang="en-US" altLang="zh-CN" dirty="0"/>
              <a:t>GW</a:t>
            </a:r>
            <a:r>
              <a:rPr lang="zh-CN" altLang="en-US" dirty="0"/>
              <a:t> </a:t>
            </a:r>
            <a:r>
              <a:rPr lang="en-US" altLang="zh-CN" dirty="0"/>
              <a:t>propagating</a:t>
            </a:r>
            <a:r>
              <a:rPr lang="zh-CN" altLang="en-US" dirty="0"/>
              <a:t> </a:t>
            </a:r>
            <a:r>
              <a:rPr lang="en-US" altLang="zh-CN" dirty="0"/>
              <a:t>toward</a:t>
            </a:r>
            <a:r>
              <a:rPr lang="zh-CN" altLang="en-US" dirty="0"/>
              <a:t> </a:t>
            </a:r>
            <a:r>
              <a:rPr lang="en-US" altLang="zh-CN" dirty="0"/>
              <a:t>you,</a:t>
            </a:r>
            <a:r>
              <a:rPr lang="zh-CN" altLang="en-US" dirty="0"/>
              <a:t> </a:t>
            </a:r>
            <a:r>
              <a:rPr lang="en-US" altLang="zh-CN" dirty="0"/>
              <a:t>the</a:t>
            </a:r>
            <a:r>
              <a:rPr lang="zh-CN" altLang="en-US" dirty="0"/>
              <a:t> </a:t>
            </a:r>
            <a:r>
              <a:rPr lang="en-US" altLang="zh-CN" dirty="0"/>
              <a:t>space</a:t>
            </a:r>
            <a:r>
              <a:rPr lang="zh-CN" altLang="en-US" dirty="0"/>
              <a:t> </a:t>
            </a:r>
            <a:r>
              <a:rPr lang="en-US" altLang="zh-CN" dirty="0"/>
              <a:t>is</a:t>
            </a:r>
            <a:r>
              <a:rPr lang="zh-CN" altLang="en-US" dirty="0"/>
              <a:t> </a:t>
            </a:r>
            <a:r>
              <a:rPr lang="en-US" altLang="zh-CN" dirty="0" err="1"/>
              <a:t>squized</a:t>
            </a:r>
            <a:r>
              <a:rPr lang="zh-CN" altLang="en-US" dirty="0"/>
              <a:t> </a:t>
            </a:r>
            <a:r>
              <a:rPr lang="en-US" altLang="zh-CN" dirty="0"/>
              <a:t>and</a:t>
            </a:r>
            <a:r>
              <a:rPr lang="zh-CN" altLang="en-US" dirty="0"/>
              <a:t> </a:t>
            </a:r>
            <a:r>
              <a:rPr lang="en-US" altLang="zh-CN" dirty="0" err="1"/>
              <a:t>streched</a:t>
            </a:r>
            <a:r>
              <a:rPr lang="zh-CN" altLang="en-US" dirty="0"/>
              <a:t> </a:t>
            </a:r>
            <a:r>
              <a:rPr lang="en-US" altLang="zh-CN" dirty="0"/>
              <a:t>by</a:t>
            </a:r>
            <a:r>
              <a:rPr lang="zh-CN" altLang="en-US" dirty="0"/>
              <a:t> </a:t>
            </a:r>
            <a:r>
              <a:rPr lang="en-US" altLang="zh-CN" dirty="0"/>
              <a:t>2</a:t>
            </a:r>
            <a:r>
              <a:rPr lang="zh-CN" altLang="en-US" dirty="0"/>
              <a:t> </a:t>
            </a:r>
            <a:r>
              <a:rPr lang="en-US" altLang="zh-CN" dirty="0"/>
              <a:t>different</a:t>
            </a:r>
            <a:r>
              <a:rPr lang="zh-CN" altLang="en-US" dirty="0"/>
              <a:t> </a:t>
            </a:r>
            <a:r>
              <a:rPr lang="en-US" altLang="zh-CN" dirty="0"/>
              <a:t>manners,</a:t>
            </a:r>
            <a:r>
              <a:rPr lang="zh-CN" altLang="en-US" dirty="0"/>
              <a:t> </a:t>
            </a:r>
            <a:r>
              <a:rPr lang="en-US" altLang="zh-CN" dirty="0"/>
              <a:t>which</a:t>
            </a:r>
            <a:r>
              <a:rPr lang="zh-CN" altLang="en-US" dirty="0"/>
              <a:t> </a:t>
            </a:r>
            <a:r>
              <a:rPr lang="en-US" altLang="zh-CN" dirty="0"/>
              <a:t>corresponds</a:t>
            </a:r>
            <a:r>
              <a:rPr lang="zh-CN" altLang="en-US" dirty="0"/>
              <a:t> </a:t>
            </a:r>
            <a:r>
              <a:rPr lang="en-US" altLang="zh-CN" dirty="0"/>
              <a:t>to</a:t>
            </a:r>
            <a:r>
              <a:rPr lang="zh-CN" altLang="en-US" dirty="0"/>
              <a:t> </a:t>
            </a:r>
            <a:r>
              <a:rPr lang="en-US" altLang="zh-CN" dirty="0"/>
              <a:t>2</a:t>
            </a:r>
            <a:r>
              <a:rPr lang="zh-CN" altLang="en-US" dirty="0"/>
              <a:t> </a:t>
            </a:r>
            <a:r>
              <a:rPr lang="en-US" altLang="zh-CN" dirty="0"/>
              <a:t>modes</a:t>
            </a:r>
            <a:r>
              <a:rPr lang="zh-CN" altLang="en-US" dirty="0"/>
              <a:t> </a:t>
            </a:r>
            <a:r>
              <a:rPr lang="en-US" altLang="zh-CN" dirty="0"/>
              <a:t>of</a:t>
            </a:r>
            <a:r>
              <a:rPr lang="zh-CN" altLang="en-US" dirty="0"/>
              <a:t> </a:t>
            </a:r>
            <a:r>
              <a:rPr lang="en-US" altLang="zh-CN" dirty="0"/>
              <a:t>GWs</a:t>
            </a:r>
            <a:r>
              <a:rPr lang="zh-CN" altLang="en-US" dirty="0"/>
              <a:t> </a:t>
            </a:r>
            <a:r>
              <a:rPr lang="en-US" altLang="zh-CN" dirty="0" err="1"/>
              <a:t>polarisations</a:t>
            </a:r>
            <a:r>
              <a:rPr lang="en-US" altLang="zh-CN" dirty="0"/>
              <a:t>.</a:t>
            </a:r>
            <a:r>
              <a:rPr lang="zh-CN" altLang="en-US" dirty="0"/>
              <a:t> </a:t>
            </a:r>
            <a:r>
              <a:rPr lang="en-US" altLang="zh-CN" dirty="0"/>
              <a:t>1</a:t>
            </a:r>
            <a:r>
              <a:rPr lang="zh-CN" altLang="en-US" dirty="0"/>
              <a:t> </a:t>
            </a:r>
            <a:r>
              <a:rPr lang="en-US" altLang="zh-CN" dirty="0" err="1"/>
              <a:t>SSed</a:t>
            </a:r>
            <a:r>
              <a:rPr lang="zh-CN" altLang="en-US" dirty="0"/>
              <a:t> </a:t>
            </a:r>
            <a:r>
              <a:rPr lang="en-US" altLang="zh-CN" dirty="0"/>
              <a:t>along</a:t>
            </a:r>
            <a:r>
              <a:rPr lang="zh-CN" altLang="en-US" dirty="0"/>
              <a:t> </a:t>
            </a:r>
            <a:r>
              <a:rPr lang="en-US" altLang="zh-CN" dirty="0"/>
              <a:t>the</a:t>
            </a:r>
            <a:r>
              <a:rPr lang="zh-CN" altLang="en-US" dirty="0"/>
              <a:t> </a:t>
            </a:r>
            <a:r>
              <a:rPr lang="en-US" altLang="zh-CN" dirty="0"/>
              <a:t>horizon</a:t>
            </a:r>
            <a:r>
              <a:rPr lang="zh-CN" altLang="en-US" dirty="0"/>
              <a:t> </a:t>
            </a:r>
            <a:r>
              <a:rPr lang="en-US" altLang="zh-CN" dirty="0"/>
              <a:t>and</a:t>
            </a:r>
            <a:r>
              <a:rPr lang="zh-CN" altLang="en-US" dirty="0"/>
              <a:t> </a:t>
            </a:r>
            <a:r>
              <a:rPr lang="en-US" altLang="zh-CN" dirty="0"/>
              <a:t>vertical</a:t>
            </a:r>
            <a:r>
              <a:rPr lang="zh-CN" altLang="en-US" dirty="0"/>
              <a:t> </a:t>
            </a:r>
            <a:r>
              <a:rPr lang="en-US" altLang="zh-CN" dirty="0"/>
              <a:t>direction;</a:t>
            </a:r>
            <a:r>
              <a:rPr lang="zh-CN" altLang="en-US" dirty="0"/>
              <a:t> </a:t>
            </a:r>
            <a:r>
              <a:rPr lang="en-US" altLang="zh-CN" dirty="0"/>
              <a:t>2</a:t>
            </a:r>
            <a:r>
              <a:rPr lang="zh-CN" altLang="en-US" dirty="0"/>
              <a:t> </a:t>
            </a:r>
            <a:r>
              <a:rPr lang="en-US" altLang="zh-CN" dirty="0" err="1"/>
              <a:t>SSed</a:t>
            </a:r>
            <a:r>
              <a:rPr lang="zh-CN" altLang="en-US" dirty="0"/>
              <a:t> </a:t>
            </a:r>
            <a:r>
              <a:rPr lang="en-US" altLang="zh-CN" dirty="0"/>
              <a:t>off</a:t>
            </a:r>
            <a:r>
              <a:rPr lang="zh-CN" altLang="en-US" dirty="0"/>
              <a:t> </a:t>
            </a:r>
            <a:r>
              <a:rPr lang="en-US" altLang="zh-CN" dirty="0"/>
              <a:t>the</a:t>
            </a:r>
            <a:r>
              <a:rPr lang="zh-CN" altLang="en-US" dirty="0"/>
              <a:t> </a:t>
            </a:r>
            <a:r>
              <a:rPr lang="en-US" altLang="zh-CN" dirty="0"/>
              <a:t>horizon</a:t>
            </a:r>
            <a:r>
              <a:rPr lang="zh-CN" altLang="en-US" dirty="0"/>
              <a:t> </a:t>
            </a:r>
            <a:r>
              <a:rPr lang="en-US" altLang="zh-CN" dirty="0"/>
              <a:t>and</a:t>
            </a:r>
            <a:r>
              <a:rPr lang="zh-CN" altLang="en-US" dirty="0"/>
              <a:t> </a:t>
            </a:r>
            <a:r>
              <a:rPr lang="en-US" altLang="zh-CN" dirty="0"/>
              <a:t>vertical</a:t>
            </a:r>
            <a:r>
              <a:rPr lang="zh-CN" altLang="en-US" dirty="0"/>
              <a:t> </a:t>
            </a:r>
            <a:r>
              <a:rPr lang="en-US" altLang="zh-CN" dirty="0"/>
              <a:t>direction</a:t>
            </a:r>
            <a:r>
              <a:rPr lang="zh-CN" altLang="en-US" dirty="0"/>
              <a:t> </a:t>
            </a:r>
            <a:r>
              <a:rPr lang="en-US" altLang="zh-CN" dirty="0"/>
              <a:t>by</a:t>
            </a:r>
            <a:r>
              <a:rPr lang="zh-CN" altLang="en-US" dirty="0"/>
              <a:t> </a:t>
            </a:r>
            <a:r>
              <a:rPr lang="en-US" altLang="zh-CN" dirty="0"/>
              <a:t>45</a:t>
            </a:r>
            <a:r>
              <a:rPr lang="zh-CN" altLang="en-US" dirty="0"/>
              <a:t> </a:t>
            </a:r>
            <a:r>
              <a:rPr lang="en-US" altLang="zh-CN" dirty="0"/>
              <a:t>degrees..</a:t>
            </a:r>
            <a:endParaRPr lang="en-PL" dirty="0"/>
          </a:p>
        </p:txBody>
      </p:sp>
      <p:sp>
        <p:nvSpPr>
          <p:cNvPr id="4" name="Slide Number Placeholder 3"/>
          <p:cNvSpPr>
            <a:spLocks noGrp="1"/>
          </p:cNvSpPr>
          <p:nvPr>
            <p:ph type="sldNum" sz="quarter" idx="5"/>
          </p:nvPr>
        </p:nvSpPr>
        <p:spPr/>
        <p:txBody>
          <a:bodyPr/>
          <a:lstStyle/>
          <a:p>
            <a:fld id="{58E2C669-0C7F-304D-8D42-434E77A5A14D}" type="slidenum">
              <a:rPr lang="en-PL" smtClean="0"/>
              <a:t>23</a:t>
            </a:fld>
            <a:endParaRPr lang="en-PL"/>
          </a:p>
        </p:txBody>
      </p:sp>
    </p:spTree>
    <p:extLst>
      <p:ext uri="{BB962C8B-B14F-4D97-AF65-F5344CB8AC3E}">
        <p14:creationId xmlns:p14="http://schemas.microsoft.com/office/powerpoint/2010/main" val="1928704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Resonance</a:t>
            </a:r>
            <a:r>
              <a:rPr lang="en-GB" sz="1200" b="0" i="0" kern="1200" dirty="0">
                <a:solidFill>
                  <a:schemeClr val="tx1"/>
                </a:solidFill>
                <a:effectLst/>
                <a:latin typeface="+mn-lt"/>
                <a:ea typeface="+mn-ea"/>
                <a:cs typeface="+mn-cs"/>
              </a:rPr>
              <a:t> describes the phenomenon of increased </a:t>
            </a:r>
            <a:r>
              <a:rPr lang="en-GB" sz="1200" b="0" i="0" u="none" strike="noStrike" kern="1200" dirty="0">
                <a:solidFill>
                  <a:schemeClr val="tx1"/>
                </a:solidFill>
                <a:effectLst/>
                <a:latin typeface="+mn-lt"/>
                <a:ea typeface="+mn-ea"/>
                <a:cs typeface="+mn-cs"/>
                <a:hlinkClick r:id="rId3" tooltip="Amplitude"/>
              </a:rPr>
              <a:t>amplitude</a:t>
            </a:r>
            <a:r>
              <a:rPr lang="en-GB" sz="1200" b="0" i="0" kern="1200" dirty="0">
                <a:solidFill>
                  <a:schemeClr val="tx1"/>
                </a:solidFill>
                <a:effectLst/>
                <a:latin typeface="+mn-lt"/>
                <a:ea typeface="+mn-ea"/>
                <a:cs typeface="+mn-cs"/>
              </a:rPr>
              <a:t> that occurs when the </a:t>
            </a:r>
            <a:r>
              <a:rPr lang="en-GB" sz="1200" b="0" i="0" u="none" strike="noStrike" kern="1200" dirty="0">
                <a:solidFill>
                  <a:schemeClr val="tx1"/>
                </a:solidFill>
                <a:effectLst/>
                <a:latin typeface="+mn-lt"/>
                <a:ea typeface="+mn-ea"/>
                <a:cs typeface="+mn-cs"/>
                <a:hlinkClick r:id="rId4" tooltip="Frequency"/>
              </a:rPr>
              <a:t>frequency</a:t>
            </a:r>
            <a:r>
              <a:rPr lang="en-GB" sz="1200" b="0" i="0" kern="1200" dirty="0">
                <a:solidFill>
                  <a:schemeClr val="tx1"/>
                </a:solidFill>
                <a:effectLst/>
                <a:latin typeface="+mn-lt"/>
                <a:ea typeface="+mn-ea"/>
                <a:cs typeface="+mn-cs"/>
              </a:rPr>
              <a:t> of a </a:t>
            </a:r>
            <a:r>
              <a:rPr lang="en-GB" sz="1200" b="0" i="0" u="none" strike="noStrike" kern="1200" dirty="0">
                <a:solidFill>
                  <a:schemeClr val="tx1"/>
                </a:solidFill>
                <a:effectLst/>
                <a:latin typeface="+mn-lt"/>
                <a:ea typeface="+mn-ea"/>
                <a:cs typeface="+mn-cs"/>
                <a:hlinkClick r:id="rId5" tooltip="Periodic function"/>
              </a:rPr>
              <a:t>periodically</a:t>
            </a:r>
            <a:r>
              <a:rPr lang="en-GB" sz="1200" b="0" i="0" kern="1200" dirty="0">
                <a:solidFill>
                  <a:schemeClr val="tx1"/>
                </a:solidFill>
                <a:effectLst/>
                <a:latin typeface="+mn-lt"/>
                <a:ea typeface="+mn-ea"/>
                <a:cs typeface="+mn-cs"/>
              </a:rPr>
              <a:t> applied </a:t>
            </a:r>
            <a:r>
              <a:rPr lang="en-GB" sz="1200" b="0" i="0" u="none" strike="noStrike" kern="1200" dirty="0">
                <a:solidFill>
                  <a:schemeClr val="tx1"/>
                </a:solidFill>
                <a:effectLst/>
                <a:latin typeface="+mn-lt"/>
                <a:ea typeface="+mn-ea"/>
                <a:cs typeface="+mn-cs"/>
                <a:hlinkClick r:id="rId6" tooltip="Force"/>
              </a:rPr>
              <a:t>force</a:t>
            </a:r>
            <a:r>
              <a:rPr lang="en-GB" sz="1200" b="0" i="0" kern="1200" dirty="0">
                <a:solidFill>
                  <a:schemeClr val="tx1"/>
                </a:solidFill>
                <a:effectLst/>
                <a:latin typeface="+mn-lt"/>
                <a:ea typeface="+mn-ea"/>
                <a:cs typeface="+mn-cs"/>
              </a:rPr>
              <a:t> (or a </a:t>
            </a:r>
            <a:r>
              <a:rPr lang="en-GB" sz="1200" b="0" i="0" u="none" strike="noStrike" kern="1200" dirty="0">
                <a:solidFill>
                  <a:schemeClr val="tx1"/>
                </a:solidFill>
                <a:effectLst/>
                <a:latin typeface="+mn-lt"/>
                <a:ea typeface="+mn-ea"/>
                <a:cs typeface="+mn-cs"/>
                <a:hlinkClick r:id="rId7" tooltip="Fourier analysis"/>
              </a:rPr>
              <a:t>Fourier component</a:t>
            </a:r>
            <a:r>
              <a:rPr lang="en-GB" sz="1200" b="0" i="0" kern="1200" dirty="0">
                <a:solidFill>
                  <a:schemeClr val="tx1"/>
                </a:solidFill>
                <a:effectLst/>
                <a:latin typeface="+mn-lt"/>
                <a:ea typeface="+mn-ea"/>
                <a:cs typeface="+mn-cs"/>
              </a:rPr>
              <a:t> of it) is equal or close to a </a:t>
            </a:r>
            <a:r>
              <a:rPr lang="en-GB" sz="1200" b="0" i="0" u="none" strike="noStrike" kern="1200" dirty="0">
                <a:solidFill>
                  <a:schemeClr val="tx1"/>
                </a:solidFill>
                <a:effectLst/>
                <a:latin typeface="+mn-lt"/>
                <a:ea typeface="+mn-ea"/>
                <a:cs typeface="+mn-cs"/>
                <a:hlinkClick r:id="rId8" tooltip="Natural frequency"/>
              </a:rPr>
              <a:t>natural frequency</a:t>
            </a:r>
            <a:r>
              <a:rPr lang="en-GB" sz="1200" b="0" i="0" kern="1200" dirty="0">
                <a:solidFill>
                  <a:schemeClr val="tx1"/>
                </a:solidFill>
                <a:effectLst/>
                <a:latin typeface="+mn-lt"/>
                <a:ea typeface="+mn-ea"/>
                <a:cs typeface="+mn-cs"/>
              </a:rPr>
              <a:t> of the system on which it acts. Pushing a person in a </a:t>
            </a:r>
            <a:r>
              <a:rPr lang="en-GB" sz="1200" b="0" i="0" u="none" strike="noStrike" kern="1200" dirty="0">
                <a:solidFill>
                  <a:schemeClr val="tx1"/>
                </a:solidFill>
                <a:effectLst/>
                <a:latin typeface="+mn-lt"/>
                <a:ea typeface="+mn-ea"/>
                <a:cs typeface="+mn-cs"/>
                <a:hlinkClick r:id="rId9" tooltip="Swing (seat)"/>
              </a:rPr>
              <a:t>swing</a:t>
            </a:r>
            <a:r>
              <a:rPr lang="en-GB" sz="1200" b="0" i="0" kern="1200" dirty="0">
                <a:solidFill>
                  <a:schemeClr val="tx1"/>
                </a:solidFill>
                <a:effectLst/>
                <a:latin typeface="+mn-lt"/>
                <a:ea typeface="+mn-ea"/>
                <a:cs typeface="+mn-cs"/>
              </a:rPr>
              <a:t> is a common example of resonance. </a:t>
            </a:r>
            <a:endParaRPr lang="en-PL" dirty="0"/>
          </a:p>
        </p:txBody>
      </p:sp>
      <p:sp>
        <p:nvSpPr>
          <p:cNvPr id="4" name="Slide Number Placeholder 3"/>
          <p:cNvSpPr>
            <a:spLocks noGrp="1"/>
          </p:cNvSpPr>
          <p:nvPr>
            <p:ph type="sldNum" sz="quarter" idx="5"/>
          </p:nvPr>
        </p:nvSpPr>
        <p:spPr/>
        <p:txBody>
          <a:bodyPr/>
          <a:lstStyle/>
          <a:p>
            <a:fld id="{58E2C669-0C7F-304D-8D42-434E77A5A14D}" type="slidenum">
              <a:rPr lang="en-PL" smtClean="0"/>
              <a:t>4</a:t>
            </a:fld>
            <a:endParaRPr lang="en-PL"/>
          </a:p>
        </p:txBody>
      </p:sp>
    </p:spTree>
    <p:extLst>
      <p:ext uri="{BB962C8B-B14F-4D97-AF65-F5344CB8AC3E}">
        <p14:creationId xmlns:p14="http://schemas.microsoft.com/office/powerpoint/2010/main" val="3592026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This effect is different from regular resonance because it exhibits the </a:t>
            </a:r>
            <a:r>
              <a:rPr lang="en-GB" sz="1200" b="0" i="0" u="none" strike="noStrike" kern="1200" dirty="0">
                <a:solidFill>
                  <a:schemeClr val="tx1"/>
                </a:solidFill>
                <a:effectLst/>
                <a:latin typeface="+mn-lt"/>
                <a:ea typeface="+mn-ea"/>
                <a:cs typeface="+mn-cs"/>
                <a:hlinkClick r:id="rId3" tooltip="Instability"/>
              </a:rPr>
              <a:t>instability</a:t>
            </a:r>
            <a:r>
              <a:rPr lang="en-GB" sz="1200" b="0" i="0" kern="1200" dirty="0">
                <a:solidFill>
                  <a:schemeClr val="tx1"/>
                </a:solidFill>
                <a:effectLst/>
                <a:latin typeface="+mn-lt"/>
                <a:ea typeface="+mn-ea"/>
                <a:cs typeface="+mn-cs"/>
              </a:rPr>
              <a:t> phenomenon.</a:t>
            </a:r>
          </a:p>
          <a:p>
            <a:r>
              <a:rPr lang="en-GB" sz="1200" b="0" i="0" kern="1200" dirty="0">
                <a:solidFill>
                  <a:schemeClr val="tx1"/>
                </a:solidFill>
                <a:effectLst/>
                <a:latin typeface="+mn-lt"/>
                <a:ea typeface="+mn-ea"/>
                <a:cs typeface="+mn-cs"/>
              </a:rPr>
              <a:t>Parametric resonance occurs in a mechanical system when a system is parametrically excited and oscillates at one of its resonant frequencies. Parametric resonance takes place when the external excitation frequency equals twice the natural frequency of the system. </a:t>
            </a:r>
            <a:r>
              <a:rPr lang="en-US" altLang="zh-CN" sz="1200" b="0" i="0" kern="1200" dirty="0">
                <a:solidFill>
                  <a:schemeClr val="tx1"/>
                </a:solidFill>
                <a:effectLst/>
                <a:latin typeface="+mn-lt"/>
                <a:ea typeface="+mn-ea"/>
                <a:cs typeface="+mn-cs"/>
              </a:rPr>
              <a:t>In</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a:t>
            </a:r>
            <a:r>
              <a:rPr lang="zh-CN" altLang="en-US" sz="1200" b="0" i="0"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Parametric </a:t>
            </a:r>
            <a:r>
              <a:rPr lang="en-GB" sz="1200" b="0" i="0" kern="1200" dirty="0" err="1">
                <a:solidFill>
                  <a:schemeClr val="tx1"/>
                </a:solidFill>
                <a:effectLst/>
                <a:latin typeface="+mn-lt"/>
                <a:ea typeface="+mn-ea"/>
                <a:cs typeface="+mn-cs"/>
              </a:rPr>
              <a:t>excitat</a:t>
            </a:r>
            <a:r>
              <a:rPr lang="en-US" altLang="zh-CN" sz="1200" b="0" i="0" kern="1200" dirty="0">
                <a:solidFill>
                  <a:schemeClr val="tx1"/>
                </a:solidFill>
                <a:effectLst/>
                <a:latin typeface="+mn-lt"/>
                <a:ea typeface="+mn-ea"/>
                <a:cs typeface="+mn-cs"/>
              </a:rPr>
              <a:t>ed</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system,</a:t>
            </a:r>
            <a:r>
              <a:rPr lang="zh-CN" altLang="en-US" sz="1200" b="0" i="0"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the action appears as a time varying modification on a system parameter.</a:t>
            </a:r>
          </a:p>
          <a:p>
            <a:r>
              <a:rPr lang="en-GB" sz="1200" b="0" i="0" kern="1200" dirty="0">
                <a:solidFill>
                  <a:schemeClr val="tx1"/>
                </a:solidFill>
                <a:effectLst/>
                <a:latin typeface="+mn-lt"/>
                <a:ea typeface="+mn-ea"/>
                <a:cs typeface="+mn-cs"/>
              </a:rPr>
              <a:t>For small amplitudes and by linearising, the stability of the periodic solution is given by </a:t>
            </a:r>
            <a:r>
              <a:rPr lang="en-GB" sz="1200" b="0" i="0" u="none" strike="noStrike" kern="1200" dirty="0">
                <a:solidFill>
                  <a:schemeClr val="tx1"/>
                </a:solidFill>
                <a:effectLst/>
                <a:latin typeface="+mn-lt"/>
                <a:ea typeface="+mn-ea"/>
                <a:cs typeface="+mn-cs"/>
                <a:hlinkClick r:id="rId4" tooltip="Mathieu function"/>
              </a:rPr>
              <a:t>Mathieu's equation</a:t>
            </a:r>
            <a:r>
              <a:rPr lang="en-GB" sz="1200" b="0" i="0" kern="1200" dirty="0">
                <a:solidFill>
                  <a:schemeClr val="tx1"/>
                </a:solidFill>
                <a:effectLst/>
                <a:latin typeface="+mn-lt"/>
                <a:ea typeface="+mn-ea"/>
                <a:cs typeface="+mn-cs"/>
              </a:rPr>
              <a:t>:</a:t>
            </a:r>
            <a:endParaRPr lang="en-PL" dirty="0"/>
          </a:p>
        </p:txBody>
      </p:sp>
      <p:sp>
        <p:nvSpPr>
          <p:cNvPr id="4" name="Slide Number Placeholder 3"/>
          <p:cNvSpPr>
            <a:spLocks noGrp="1"/>
          </p:cNvSpPr>
          <p:nvPr>
            <p:ph type="sldNum" sz="quarter" idx="5"/>
          </p:nvPr>
        </p:nvSpPr>
        <p:spPr/>
        <p:txBody>
          <a:bodyPr/>
          <a:lstStyle/>
          <a:p>
            <a:fld id="{58E2C669-0C7F-304D-8D42-434E77A5A14D}" type="slidenum">
              <a:rPr lang="en-PL" smtClean="0"/>
              <a:t>6</a:t>
            </a:fld>
            <a:endParaRPr lang="en-PL"/>
          </a:p>
        </p:txBody>
      </p:sp>
    </p:spTree>
    <p:extLst>
      <p:ext uri="{BB962C8B-B14F-4D97-AF65-F5344CB8AC3E}">
        <p14:creationId xmlns:p14="http://schemas.microsoft.com/office/powerpoint/2010/main" val="3210437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We know that our universe started from a big bang. </a:t>
            </a:r>
            <a:r>
              <a:rPr lang="en-US" altLang="zh-CN" dirty="0"/>
              <a:t>Our</a:t>
            </a:r>
            <a:r>
              <a:rPr lang="zh-CN" altLang="en-US" dirty="0"/>
              <a:t> </a:t>
            </a:r>
            <a:r>
              <a:rPr lang="en-US" altLang="zh-CN" dirty="0"/>
              <a:t>baby</a:t>
            </a:r>
            <a:r>
              <a:rPr lang="zh-CN" altLang="en-US" dirty="0"/>
              <a:t> </a:t>
            </a:r>
            <a:r>
              <a:rPr lang="en-US" altLang="zh-CN" dirty="0"/>
              <a:t>universe</a:t>
            </a:r>
            <a:r>
              <a:rPr lang="zh-CN" altLang="en-US" dirty="0"/>
              <a:t> </a:t>
            </a:r>
            <a:r>
              <a:rPr lang="en-US" altLang="zh-CN" dirty="0"/>
              <a:t>was</a:t>
            </a:r>
            <a:r>
              <a:rPr lang="zh-CN" altLang="en-US" dirty="0"/>
              <a:t> </a:t>
            </a:r>
            <a:r>
              <a:rPr lang="en-US" altLang="zh-CN" dirty="0"/>
              <a:t>hot</a:t>
            </a:r>
            <a:r>
              <a:rPr lang="zh-CN" altLang="en-US" dirty="0"/>
              <a:t> </a:t>
            </a:r>
            <a:r>
              <a:rPr lang="en-US" altLang="zh-CN" dirty="0"/>
              <a:t>dense</a:t>
            </a:r>
            <a:r>
              <a:rPr lang="zh-CN" altLang="en-US" dirty="0"/>
              <a:t> </a:t>
            </a:r>
            <a:r>
              <a:rPr lang="en-US" altLang="zh-CN" dirty="0"/>
              <a:t>and</a:t>
            </a:r>
            <a:r>
              <a:rPr lang="zh-CN" altLang="en-US" dirty="0"/>
              <a:t> </a:t>
            </a:r>
            <a:r>
              <a:rPr lang="en-US" altLang="zh-CN" dirty="0"/>
              <a:t>structureless.</a:t>
            </a:r>
            <a:r>
              <a:rPr lang="zh-CN" altLang="en-US" dirty="0"/>
              <a:t> </a:t>
            </a:r>
            <a:r>
              <a:rPr lang="en-US" altLang="zh-CN" dirty="0"/>
              <a:t>It</a:t>
            </a:r>
            <a:r>
              <a:rPr lang="zh-CN" altLang="en-US" dirty="0"/>
              <a:t> </a:t>
            </a:r>
            <a:r>
              <a:rPr lang="en-US" altLang="zh-CN" dirty="0"/>
              <a:t>cools</a:t>
            </a:r>
            <a:r>
              <a:rPr lang="zh-CN" altLang="en-US" dirty="0"/>
              <a:t> </a:t>
            </a:r>
            <a:r>
              <a:rPr lang="en-US" altLang="zh-CN" dirty="0"/>
              <a:t>down</a:t>
            </a:r>
            <a:r>
              <a:rPr lang="zh-CN" altLang="en-US" dirty="0"/>
              <a:t> </a:t>
            </a:r>
            <a:r>
              <a:rPr lang="en-US" altLang="zh-CN" dirty="0"/>
              <a:t>as</a:t>
            </a:r>
            <a:r>
              <a:rPr lang="zh-CN" altLang="en-US" dirty="0"/>
              <a:t> </a:t>
            </a:r>
            <a:r>
              <a:rPr lang="en-US" altLang="zh-CN" dirty="0"/>
              <a:t>the</a:t>
            </a:r>
            <a:r>
              <a:rPr lang="zh-CN" altLang="en-US" dirty="0"/>
              <a:t> </a:t>
            </a:r>
            <a:r>
              <a:rPr lang="en-US" altLang="zh-CN" dirty="0"/>
              <a:t>universe</a:t>
            </a:r>
            <a:r>
              <a:rPr lang="zh-CN" altLang="en-US" dirty="0"/>
              <a:t> </a:t>
            </a:r>
            <a:r>
              <a:rPr lang="en-US" altLang="zh-CN" dirty="0"/>
              <a:t>expands,</a:t>
            </a:r>
            <a:r>
              <a:rPr lang="zh-CN" altLang="en-US" dirty="0"/>
              <a:t> </a:t>
            </a:r>
            <a:r>
              <a:rPr lang="en-US" altLang="zh-CN" dirty="0"/>
              <a:t>and</a:t>
            </a:r>
            <a:r>
              <a:rPr lang="zh-CN" altLang="en-US" dirty="0"/>
              <a:t> </a:t>
            </a:r>
            <a:r>
              <a:rPr lang="en-US" altLang="zh-CN" dirty="0"/>
              <a:t>structure</a:t>
            </a:r>
            <a:r>
              <a:rPr lang="zh-CN" altLang="en-US" dirty="0"/>
              <a:t> </a:t>
            </a:r>
            <a:r>
              <a:rPr lang="en-US" altLang="zh-CN" dirty="0"/>
              <a:t>also</a:t>
            </a:r>
            <a:r>
              <a:rPr lang="zh-CN" altLang="en-US" dirty="0"/>
              <a:t> </a:t>
            </a:r>
            <a:r>
              <a:rPr lang="en-US" altLang="zh-CN" dirty="0"/>
              <a:t>started</a:t>
            </a:r>
            <a:r>
              <a:rPr lang="zh-CN" altLang="en-US" dirty="0"/>
              <a:t> </a:t>
            </a:r>
            <a:r>
              <a:rPr lang="en-US" altLang="zh-CN" dirty="0"/>
              <a:t>to</a:t>
            </a:r>
            <a:r>
              <a:rPr lang="zh-CN" altLang="en-US" dirty="0"/>
              <a:t> </a:t>
            </a:r>
            <a:r>
              <a:rPr lang="en-US" altLang="zh-CN" dirty="0"/>
              <a:t>grow</a:t>
            </a:r>
            <a:r>
              <a:rPr lang="zh-CN" altLang="en-US" dirty="0"/>
              <a:t> </a:t>
            </a:r>
            <a:r>
              <a:rPr lang="en-US" altLang="zh-CN" dirty="0"/>
              <a:t>at</a:t>
            </a:r>
            <a:r>
              <a:rPr lang="zh-CN" altLang="en-US" dirty="0"/>
              <a:t> </a:t>
            </a:r>
            <a:r>
              <a:rPr lang="en-US" altLang="zh-CN" dirty="0"/>
              <a:t>some</a:t>
            </a:r>
            <a:r>
              <a:rPr lang="zh-CN" altLang="en-US" dirty="0"/>
              <a:t> </a:t>
            </a:r>
            <a:r>
              <a:rPr lang="en-US" altLang="zh-CN" dirty="0"/>
              <a:t>point</a:t>
            </a:r>
            <a:r>
              <a:rPr lang="zh-CN" altLang="en-US" dirty="0"/>
              <a:t> </a:t>
            </a:r>
            <a:r>
              <a:rPr lang="en-US" altLang="zh-CN" dirty="0"/>
              <a:t>when</a:t>
            </a:r>
            <a:r>
              <a:rPr lang="zh-CN" altLang="en-US" dirty="0"/>
              <a:t> </a:t>
            </a:r>
            <a:r>
              <a:rPr lang="en-US" altLang="zh-CN" dirty="0"/>
              <a:t>the</a:t>
            </a:r>
            <a:r>
              <a:rPr lang="zh-CN" altLang="en-US" dirty="0"/>
              <a:t> </a:t>
            </a:r>
            <a:r>
              <a:rPr lang="en-US" altLang="zh-CN" dirty="0"/>
              <a:t>universe</a:t>
            </a:r>
            <a:r>
              <a:rPr lang="zh-CN" altLang="en-US" dirty="0"/>
              <a:t> </a:t>
            </a:r>
            <a:r>
              <a:rPr lang="en-US" altLang="zh-CN" dirty="0"/>
              <a:t>was</a:t>
            </a:r>
            <a:r>
              <a:rPr lang="zh-CN" altLang="en-US" dirty="0"/>
              <a:t> </a:t>
            </a:r>
            <a:r>
              <a:rPr lang="en-US" altLang="zh-CN" dirty="0"/>
              <a:t>cool</a:t>
            </a:r>
            <a:r>
              <a:rPr lang="zh-CN" altLang="en-US" dirty="0"/>
              <a:t> </a:t>
            </a:r>
            <a:r>
              <a:rPr lang="en-US" altLang="zh-CN" dirty="0"/>
              <a:t>enough.</a:t>
            </a:r>
            <a:r>
              <a:rPr lang="zh-CN" altLang="en-US" dirty="0"/>
              <a:t> </a:t>
            </a:r>
            <a:r>
              <a:rPr lang="en-PL" dirty="0"/>
              <a:t>It is believed that the beginning of the big bang is an inflation phase</a:t>
            </a:r>
            <a:r>
              <a:rPr lang="en-US" altLang="zh-CN" dirty="0"/>
              <a:t>.</a:t>
            </a:r>
            <a:endParaRPr lang="en-PL" dirty="0"/>
          </a:p>
        </p:txBody>
      </p:sp>
      <p:sp>
        <p:nvSpPr>
          <p:cNvPr id="4" name="Slide Number Placeholder 3"/>
          <p:cNvSpPr>
            <a:spLocks noGrp="1"/>
          </p:cNvSpPr>
          <p:nvPr>
            <p:ph type="sldNum" sz="quarter" idx="5"/>
          </p:nvPr>
        </p:nvSpPr>
        <p:spPr/>
        <p:txBody>
          <a:bodyPr/>
          <a:lstStyle/>
          <a:p>
            <a:fld id="{58E2C669-0C7F-304D-8D42-434E77A5A14D}" type="slidenum">
              <a:rPr lang="en-PL" smtClean="0"/>
              <a:t>9</a:t>
            </a:fld>
            <a:endParaRPr lang="en-PL"/>
          </a:p>
        </p:txBody>
      </p:sp>
    </p:spTree>
    <p:extLst>
      <p:ext uri="{BB962C8B-B14F-4D97-AF65-F5344CB8AC3E}">
        <p14:creationId xmlns:p14="http://schemas.microsoft.com/office/powerpoint/2010/main" val="2796094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The existence of GWs is a crazy idea, even Einstein has hard time to accept it. A few months after Einstein discovered the general covariant field equation of gravitation, he realised the existence of GWs solution to the Einstein equation. However, he had hard time to convince himself with his original discovery in the next few decades. From time to time he has written some papers to refute his original discovery. For instance, in 1936....</a:t>
            </a:r>
          </a:p>
        </p:txBody>
      </p:sp>
      <p:sp>
        <p:nvSpPr>
          <p:cNvPr id="4" name="Slide Number Placeholder 3"/>
          <p:cNvSpPr>
            <a:spLocks noGrp="1"/>
          </p:cNvSpPr>
          <p:nvPr>
            <p:ph type="sldNum" sz="quarter" idx="5"/>
          </p:nvPr>
        </p:nvSpPr>
        <p:spPr/>
        <p:txBody>
          <a:bodyPr/>
          <a:lstStyle/>
          <a:p>
            <a:fld id="{58E2C669-0C7F-304D-8D42-434E77A5A14D}" type="slidenum">
              <a:rPr lang="en-PL" smtClean="0"/>
              <a:t>15</a:t>
            </a:fld>
            <a:endParaRPr lang="en-PL"/>
          </a:p>
        </p:txBody>
      </p:sp>
    </p:spTree>
    <p:extLst>
      <p:ext uri="{BB962C8B-B14F-4D97-AF65-F5344CB8AC3E}">
        <p14:creationId xmlns:p14="http://schemas.microsoft.com/office/powerpoint/2010/main" val="532230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so, what are exactually the GWs? </a:t>
            </a:r>
          </a:p>
          <a:p>
            <a:r>
              <a:rPr lang="en-PL" dirty="0"/>
              <a:t>1, Einstein's revolutionary theory of gravitation, in which the gravitation is regarded as the space-time curvature, while matter moves along the geodesic line in it.This picture reveal the deep connection between gravity and geometry.  According the the famous quote by J. Wheeler, here comes the quote"...."  Whille 2 massive objects, e.g. BHs orbit around each other, the ripples on the geometrical space-time manifold are constantly generated, and propagtes to the distant. </a:t>
            </a:r>
          </a:p>
        </p:txBody>
      </p:sp>
      <p:sp>
        <p:nvSpPr>
          <p:cNvPr id="4" name="Slide Number Placeholder 3"/>
          <p:cNvSpPr>
            <a:spLocks noGrp="1"/>
          </p:cNvSpPr>
          <p:nvPr>
            <p:ph type="sldNum" sz="quarter" idx="5"/>
          </p:nvPr>
        </p:nvSpPr>
        <p:spPr/>
        <p:txBody>
          <a:bodyPr/>
          <a:lstStyle/>
          <a:p>
            <a:fld id="{58E2C669-0C7F-304D-8D42-434E77A5A14D}" type="slidenum">
              <a:rPr lang="en-PL" smtClean="0"/>
              <a:t>16</a:t>
            </a:fld>
            <a:endParaRPr lang="en-PL"/>
          </a:p>
        </p:txBody>
      </p:sp>
    </p:spTree>
    <p:extLst>
      <p:ext uri="{BB962C8B-B14F-4D97-AF65-F5344CB8AC3E}">
        <p14:creationId xmlns:p14="http://schemas.microsoft.com/office/powerpoint/2010/main" val="3593474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dirty="0"/>
              <a:t>when </a:t>
            </a:r>
            <a:r>
              <a:rPr lang="en-US" altLang="zh-CN" dirty="0"/>
              <a:t>you</a:t>
            </a:r>
            <a:r>
              <a:rPr lang="zh-CN" altLang="en-US" dirty="0"/>
              <a:t> </a:t>
            </a:r>
            <a:r>
              <a:rPr lang="en-US" altLang="zh-CN" dirty="0"/>
              <a:t>are</a:t>
            </a:r>
            <a:r>
              <a:rPr lang="zh-CN" altLang="en-US" dirty="0"/>
              <a:t> </a:t>
            </a:r>
            <a:r>
              <a:rPr lang="en-US" altLang="zh-CN" dirty="0"/>
              <a:t>facing</a:t>
            </a:r>
            <a:r>
              <a:rPr lang="zh-CN" altLang="en-US" dirty="0"/>
              <a:t> </a:t>
            </a:r>
            <a:r>
              <a:rPr lang="en-US" altLang="zh-CN" dirty="0"/>
              <a:t>a</a:t>
            </a:r>
            <a:r>
              <a:rPr lang="zh-CN" altLang="en-US" dirty="0"/>
              <a:t> </a:t>
            </a:r>
            <a:r>
              <a:rPr lang="en-US" altLang="zh-CN" dirty="0"/>
              <a:t>GW</a:t>
            </a:r>
            <a:r>
              <a:rPr lang="zh-CN" altLang="en-US" dirty="0"/>
              <a:t> </a:t>
            </a:r>
            <a:r>
              <a:rPr lang="en-US" altLang="zh-CN" dirty="0"/>
              <a:t>propagating</a:t>
            </a:r>
            <a:r>
              <a:rPr lang="zh-CN" altLang="en-US" dirty="0"/>
              <a:t> </a:t>
            </a:r>
            <a:r>
              <a:rPr lang="en-US" altLang="zh-CN" dirty="0"/>
              <a:t>toward</a:t>
            </a:r>
            <a:r>
              <a:rPr lang="zh-CN" altLang="en-US" dirty="0"/>
              <a:t> </a:t>
            </a:r>
            <a:r>
              <a:rPr lang="en-US" altLang="zh-CN" dirty="0"/>
              <a:t>you,</a:t>
            </a:r>
            <a:r>
              <a:rPr lang="zh-CN" altLang="en-US" dirty="0"/>
              <a:t> </a:t>
            </a:r>
            <a:r>
              <a:rPr lang="en-US" altLang="zh-CN" dirty="0"/>
              <a:t>the</a:t>
            </a:r>
            <a:r>
              <a:rPr lang="zh-CN" altLang="en-US" dirty="0"/>
              <a:t> </a:t>
            </a:r>
            <a:r>
              <a:rPr lang="en-US" altLang="zh-CN" dirty="0"/>
              <a:t>space</a:t>
            </a:r>
            <a:r>
              <a:rPr lang="zh-CN" altLang="en-US" dirty="0"/>
              <a:t> </a:t>
            </a:r>
            <a:r>
              <a:rPr lang="en-US" altLang="zh-CN" dirty="0"/>
              <a:t>is</a:t>
            </a:r>
            <a:r>
              <a:rPr lang="zh-CN" altLang="en-US" dirty="0"/>
              <a:t> </a:t>
            </a:r>
            <a:r>
              <a:rPr lang="en-US" altLang="zh-CN" dirty="0" err="1"/>
              <a:t>squized</a:t>
            </a:r>
            <a:r>
              <a:rPr lang="zh-CN" altLang="en-US" dirty="0"/>
              <a:t> </a:t>
            </a:r>
            <a:r>
              <a:rPr lang="en-US" altLang="zh-CN" dirty="0"/>
              <a:t>and</a:t>
            </a:r>
            <a:r>
              <a:rPr lang="zh-CN" altLang="en-US" dirty="0"/>
              <a:t> </a:t>
            </a:r>
            <a:r>
              <a:rPr lang="en-US" altLang="zh-CN" dirty="0" err="1"/>
              <a:t>streched</a:t>
            </a:r>
            <a:r>
              <a:rPr lang="zh-CN" altLang="en-US" dirty="0"/>
              <a:t> </a:t>
            </a:r>
            <a:r>
              <a:rPr lang="en-US" altLang="zh-CN" dirty="0"/>
              <a:t>by</a:t>
            </a:r>
            <a:r>
              <a:rPr lang="zh-CN" altLang="en-US" dirty="0"/>
              <a:t> </a:t>
            </a:r>
            <a:r>
              <a:rPr lang="en-US" altLang="zh-CN" dirty="0"/>
              <a:t>2</a:t>
            </a:r>
            <a:r>
              <a:rPr lang="zh-CN" altLang="en-US" dirty="0"/>
              <a:t> </a:t>
            </a:r>
            <a:r>
              <a:rPr lang="en-US" altLang="zh-CN" dirty="0"/>
              <a:t>different</a:t>
            </a:r>
            <a:r>
              <a:rPr lang="zh-CN" altLang="en-US" dirty="0"/>
              <a:t> </a:t>
            </a:r>
            <a:r>
              <a:rPr lang="en-US" altLang="zh-CN" dirty="0"/>
              <a:t>manners,</a:t>
            </a:r>
            <a:r>
              <a:rPr lang="zh-CN" altLang="en-US" dirty="0"/>
              <a:t> </a:t>
            </a:r>
            <a:r>
              <a:rPr lang="en-US" altLang="zh-CN" dirty="0"/>
              <a:t>which</a:t>
            </a:r>
            <a:r>
              <a:rPr lang="zh-CN" altLang="en-US" dirty="0"/>
              <a:t> </a:t>
            </a:r>
            <a:r>
              <a:rPr lang="en-US" altLang="zh-CN" dirty="0"/>
              <a:t>corresponds</a:t>
            </a:r>
            <a:r>
              <a:rPr lang="zh-CN" altLang="en-US" dirty="0"/>
              <a:t> </a:t>
            </a:r>
            <a:r>
              <a:rPr lang="en-US" altLang="zh-CN" dirty="0"/>
              <a:t>to</a:t>
            </a:r>
            <a:r>
              <a:rPr lang="zh-CN" altLang="en-US" dirty="0"/>
              <a:t> </a:t>
            </a:r>
            <a:r>
              <a:rPr lang="en-US" altLang="zh-CN" dirty="0"/>
              <a:t>2</a:t>
            </a:r>
            <a:r>
              <a:rPr lang="zh-CN" altLang="en-US" dirty="0"/>
              <a:t> </a:t>
            </a:r>
            <a:r>
              <a:rPr lang="en-US" altLang="zh-CN" dirty="0"/>
              <a:t>modes</a:t>
            </a:r>
            <a:r>
              <a:rPr lang="zh-CN" altLang="en-US" dirty="0"/>
              <a:t> </a:t>
            </a:r>
            <a:r>
              <a:rPr lang="en-US" altLang="zh-CN" dirty="0"/>
              <a:t>of</a:t>
            </a:r>
            <a:r>
              <a:rPr lang="zh-CN" altLang="en-US" dirty="0"/>
              <a:t> </a:t>
            </a:r>
            <a:r>
              <a:rPr lang="en-US" altLang="zh-CN" dirty="0"/>
              <a:t>GWs</a:t>
            </a:r>
            <a:r>
              <a:rPr lang="zh-CN" altLang="en-US" dirty="0"/>
              <a:t> </a:t>
            </a:r>
            <a:r>
              <a:rPr lang="en-US" altLang="zh-CN" dirty="0" err="1"/>
              <a:t>polarisations</a:t>
            </a:r>
            <a:r>
              <a:rPr lang="en-US" altLang="zh-CN" dirty="0"/>
              <a:t>.</a:t>
            </a:r>
            <a:r>
              <a:rPr lang="zh-CN" altLang="en-US" dirty="0"/>
              <a:t> </a:t>
            </a:r>
            <a:r>
              <a:rPr lang="en-US" altLang="zh-CN" dirty="0"/>
              <a:t>1</a:t>
            </a:r>
            <a:r>
              <a:rPr lang="zh-CN" altLang="en-US" dirty="0"/>
              <a:t> </a:t>
            </a:r>
            <a:r>
              <a:rPr lang="en-US" altLang="zh-CN" dirty="0" err="1"/>
              <a:t>SSed</a:t>
            </a:r>
            <a:r>
              <a:rPr lang="zh-CN" altLang="en-US" dirty="0"/>
              <a:t> </a:t>
            </a:r>
            <a:r>
              <a:rPr lang="en-US" altLang="zh-CN" dirty="0"/>
              <a:t>along</a:t>
            </a:r>
            <a:r>
              <a:rPr lang="zh-CN" altLang="en-US" dirty="0"/>
              <a:t> </a:t>
            </a:r>
            <a:r>
              <a:rPr lang="en-US" altLang="zh-CN" dirty="0"/>
              <a:t>the</a:t>
            </a:r>
            <a:r>
              <a:rPr lang="zh-CN" altLang="en-US" dirty="0"/>
              <a:t> </a:t>
            </a:r>
            <a:r>
              <a:rPr lang="en-US" altLang="zh-CN" dirty="0"/>
              <a:t>horizon</a:t>
            </a:r>
            <a:r>
              <a:rPr lang="zh-CN" altLang="en-US" dirty="0"/>
              <a:t> </a:t>
            </a:r>
            <a:r>
              <a:rPr lang="en-US" altLang="zh-CN" dirty="0"/>
              <a:t>and</a:t>
            </a:r>
            <a:r>
              <a:rPr lang="zh-CN" altLang="en-US" dirty="0"/>
              <a:t> </a:t>
            </a:r>
            <a:r>
              <a:rPr lang="en-US" altLang="zh-CN" dirty="0"/>
              <a:t>vertical</a:t>
            </a:r>
            <a:r>
              <a:rPr lang="zh-CN" altLang="en-US" dirty="0"/>
              <a:t> </a:t>
            </a:r>
            <a:r>
              <a:rPr lang="en-US" altLang="zh-CN" dirty="0"/>
              <a:t>direction;</a:t>
            </a:r>
            <a:r>
              <a:rPr lang="zh-CN" altLang="en-US" dirty="0"/>
              <a:t> </a:t>
            </a:r>
            <a:r>
              <a:rPr lang="en-US" altLang="zh-CN" dirty="0"/>
              <a:t>2</a:t>
            </a:r>
            <a:r>
              <a:rPr lang="zh-CN" altLang="en-US" dirty="0"/>
              <a:t> </a:t>
            </a:r>
            <a:r>
              <a:rPr lang="en-US" altLang="zh-CN" dirty="0" err="1"/>
              <a:t>SSed</a:t>
            </a:r>
            <a:r>
              <a:rPr lang="zh-CN" altLang="en-US" dirty="0"/>
              <a:t> </a:t>
            </a:r>
            <a:r>
              <a:rPr lang="en-US" altLang="zh-CN" dirty="0"/>
              <a:t>off</a:t>
            </a:r>
            <a:r>
              <a:rPr lang="zh-CN" altLang="en-US" dirty="0"/>
              <a:t> </a:t>
            </a:r>
            <a:r>
              <a:rPr lang="en-US" altLang="zh-CN" dirty="0"/>
              <a:t>the</a:t>
            </a:r>
            <a:r>
              <a:rPr lang="zh-CN" altLang="en-US" dirty="0"/>
              <a:t> </a:t>
            </a:r>
            <a:r>
              <a:rPr lang="en-US" altLang="zh-CN" dirty="0"/>
              <a:t>horizon</a:t>
            </a:r>
            <a:r>
              <a:rPr lang="zh-CN" altLang="en-US" dirty="0"/>
              <a:t> </a:t>
            </a:r>
            <a:r>
              <a:rPr lang="en-US" altLang="zh-CN" dirty="0"/>
              <a:t>and</a:t>
            </a:r>
            <a:r>
              <a:rPr lang="zh-CN" altLang="en-US" dirty="0"/>
              <a:t> </a:t>
            </a:r>
            <a:r>
              <a:rPr lang="en-US" altLang="zh-CN" dirty="0"/>
              <a:t>vertical</a:t>
            </a:r>
            <a:r>
              <a:rPr lang="zh-CN" altLang="en-US" dirty="0"/>
              <a:t> </a:t>
            </a:r>
            <a:r>
              <a:rPr lang="en-US" altLang="zh-CN" dirty="0"/>
              <a:t>direction</a:t>
            </a:r>
            <a:r>
              <a:rPr lang="zh-CN" altLang="en-US" dirty="0"/>
              <a:t> </a:t>
            </a:r>
            <a:r>
              <a:rPr lang="en-US" altLang="zh-CN" dirty="0"/>
              <a:t>by</a:t>
            </a:r>
            <a:r>
              <a:rPr lang="zh-CN" altLang="en-US" dirty="0"/>
              <a:t> </a:t>
            </a:r>
            <a:r>
              <a:rPr lang="en-US" altLang="zh-CN" dirty="0"/>
              <a:t>45</a:t>
            </a:r>
            <a:r>
              <a:rPr lang="zh-CN" altLang="en-US" dirty="0"/>
              <a:t> </a:t>
            </a:r>
            <a:r>
              <a:rPr lang="en-US" altLang="zh-CN" dirty="0"/>
              <a:t>degrees..</a:t>
            </a:r>
            <a:endParaRPr lang="en-PL" dirty="0"/>
          </a:p>
        </p:txBody>
      </p:sp>
      <p:sp>
        <p:nvSpPr>
          <p:cNvPr id="4" name="Slide Number Placeholder 3"/>
          <p:cNvSpPr>
            <a:spLocks noGrp="1"/>
          </p:cNvSpPr>
          <p:nvPr>
            <p:ph type="sldNum" sz="quarter" idx="5"/>
          </p:nvPr>
        </p:nvSpPr>
        <p:spPr/>
        <p:txBody>
          <a:bodyPr/>
          <a:lstStyle/>
          <a:p>
            <a:fld id="{58E2C669-0C7F-304D-8D42-434E77A5A14D}" type="slidenum">
              <a:rPr lang="en-PL" smtClean="0"/>
              <a:t>17</a:t>
            </a:fld>
            <a:endParaRPr lang="en-PL"/>
          </a:p>
        </p:txBody>
      </p:sp>
    </p:spTree>
    <p:extLst>
      <p:ext uri="{BB962C8B-B14F-4D97-AF65-F5344CB8AC3E}">
        <p14:creationId xmlns:p14="http://schemas.microsoft.com/office/powerpoint/2010/main" val="1812348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the</a:t>
            </a:r>
            <a:r>
              <a:rPr lang="zh-CN" altLang="en-US" dirty="0"/>
              <a:t> </a:t>
            </a:r>
            <a:r>
              <a:rPr lang="en-US" altLang="zh-CN" dirty="0"/>
              <a:t>earth</a:t>
            </a:r>
            <a:r>
              <a:rPr lang="zh-CN" altLang="en-US" dirty="0"/>
              <a:t> </a:t>
            </a:r>
            <a:r>
              <a:rPr lang="en-US" altLang="zh-CN" dirty="0"/>
              <a:t>is</a:t>
            </a:r>
            <a:r>
              <a:rPr lang="zh-CN" altLang="en-US" dirty="0"/>
              <a:t> </a:t>
            </a:r>
            <a:r>
              <a:rPr lang="en-US" altLang="zh-CN" dirty="0"/>
              <a:t>like</a:t>
            </a:r>
            <a:r>
              <a:rPr lang="zh-CN" altLang="en-US" dirty="0"/>
              <a:t> </a:t>
            </a:r>
            <a:r>
              <a:rPr lang="en-US" altLang="zh-CN" dirty="0"/>
              <a:t>a</a:t>
            </a:r>
            <a:r>
              <a:rPr lang="zh-CN" altLang="en-US" dirty="0"/>
              <a:t> </a:t>
            </a:r>
            <a:r>
              <a:rPr lang="en-US" altLang="zh-CN" dirty="0"/>
              <a:t>shaking</a:t>
            </a:r>
            <a:r>
              <a:rPr lang="zh-CN" altLang="en-US" dirty="0"/>
              <a:t> </a:t>
            </a:r>
            <a:r>
              <a:rPr lang="en-US" altLang="zh-CN" dirty="0"/>
              <a:t>jelly...</a:t>
            </a:r>
          </a:p>
          <a:p>
            <a:endParaRPr lang="en-PL" dirty="0"/>
          </a:p>
        </p:txBody>
      </p:sp>
      <p:sp>
        <p:nvSpPr>
          <p:cNvPr id="4" name="Slide Number Placeholder 3"/>
          <p:cNvSpPr>
            <a:spLocks noGrp="1"/>
          </p:cNvSpPr>
          <p:nvPr>
            <p:ph type="sldNum" sz="quarter" idx="5"/>
          </p:nvPr>
        </p:nvSpPr>
        <p:spPr/>
        <p:txBody>
          <a:bodyPr/>
          <a:lstStyle/>
          <a:p>
            <a:fld id="{58E2C669-0C7F-304D-8D42-434E77A5A14D}" type="slidenum">
              <a:rPr lang="en-PL" smtClean="0"/>
              <a:t>18</a:t>
            </a:fld>
            <a:endParaRPr lang="en-PL"/>
          </a:p>
        </p:txBody>
      </p:sp>
    </p:spTree>
    <p:extLst>
      <p:ext uri="{BB962C8B-B14F-4D97-AF65-F5344CB8AC3E}">
        <p14:creationId xmlns:p14="http://schemas.microsoft.com/office/powerpoint/2010/main" val="1456990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LIGO</a:t>
            </a:r>
            <a:r>
              <a:rPr lang="en-GB" sz="1200" b="0" i="0" kern="1200" dirty="0">
                <a:solidFill>
                  <a:schemeClr val="tx1"/>
                </a:solidFill>
                <a:effectLst/>
                <a:latin typeface="+mn-lt"/>
                <a:ea typeface="+mn-ea"/>
                <a:cs typeface="+mn-cs"/>
              </a:rPr>
              <a:t>The primary interferometer consists of two</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laser</a:t>
            </a:r>
            <a:r>
              <a:rPr lang="en-GB" sz="1200" b="0" i="0" kern="1200" dirty="0">
                <a:solidFill>
                  <a:schemeClr val="tx1"/>
                </a:solidFill>
                <a:effectLst/>
                <a:latin typeface="+mn-lt"/>
                <a:ea typeface="+mn-ea"/>
                <a:cs typeface="+mn-cs"/>
              </a:rPr>
              <a:t> beam</a:t>
            </a:r>
            <a:r>
              <a:rPr lang="en-US" altLang="zh-CN" sz="1200" b="0" i="0" kern="1200" dirty="0">
                <a:solidFill>
                  <a:schemeClr val="tx1"/>
                </a:solidFill>
                <a:effectLst/>
                <a:latin typeface="+mn-lt"/>
                <a:ea typeface="+mn-ea"/>
                <a:cs typeface="+mn-cs"/>
              </a:rPr>
              <a:t>s</a:t>
            </a:r>
            <a:r>
              <a:rPr lang="en-GB" sz="1200" b="0" i="0" kern="1200" dirty="0">
                <a:solidFill>
                  <a:schemeClr val="tx1"/>
                </a:solidFill>
                <a:effectLst/>
                <a:latin typeface="+mn-lt"/>
                <a:ea typeface="+mn-ea"/>
                <a:cs typeface="+mn-cs"/>
              </a:rPr>
              <a:t> of 4 km length</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 </a:t>
            </a:r>
            <a:r>
              <a:rPr lang="en-GB" altLang="zh-CN" sz="1200" b="0" i="0" kern="1200" dirty="0">
                <a:solidFill>
                  <a:schemeClr val="tx1"/>
                </a:solidFill>
                <a:effectLst/>
                <a:latin typeface="+mn-lt"/>
                <a:ea typeface="+mn-ea"/>
                <a:cs typeface="+mn-cs"/>
              </a:rPr>
              <a:t>When a gravitational wave passes through the interferometer, the spacetime in the local area is altered</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and</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thus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mirrors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are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moved</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by</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GWs,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which</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eventually</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caused</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interfering</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of</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2</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laser</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beams.</a:t>
            </a:r>
            <a:r>
              <a:rPr lang="en-GB" altLang="zh-CN" sz="1200" b="0" i="0" kern="1200" dirty="0">
                <a:solidFill>
                  <a:schemeClr val="tx1"/>
                </a:solidFill>
                <a:effectLst/>
                <a:latin typeface="+mn-lt"/>
                <a:ea typeface="+mn-ea"/>
                <a:cs typeface="+mn-cs"/>
              </a:rPr>
              <a:t> This results in a measurable signal.</a:t>
            </a:r>
            <a:br>
              <a:rPr lang="en-GB" altLang="zh-CN" sz="1200" b="0" i="0" kern="1200" dirty="0">
                <a:solidFill>
                  <a:schemeClr val="tx1"/>
                </a:solidFill>
                <a:effectLst/>
                <a:latin typeface="+mn-lt"/>
                <a:ea typeface="+mn-ea"/>
                <a:cs typeface="+mn-cs"/>
              </a:rPr>
            </a:br>
            <a:endParaRPr lang="en-GB" altLang="zh-CN" sz="1200" b="0" i="0" kern="1200" dirty="0">
              <a:solidFill>
                <a:schemeClr val="tx1"/>
              </a:solidFill>
              <a:effectLst/>
              <a:latin typeface="+mn-lt"/>
              <a:ea typeface="+mn-ea"/>
              <a:cs typeface="+mn-cs"/>
            </a:endParaRPr>
          </a:p>
          <a:p>
            <a:r>
              <a:rPr lang="en-PL" dirty="0"/>
              <a:t>LIGO is the most sensitive machine we have ever built, it can detect the vibration scale down to the sub-nuclear scale. How to screen out noise? they built 2 detectors...</a:t>
            </a:r>
          </a:p>
        </p:txBody>
      </p:sp>
      <p:sp>
        <p:nvSpPr>
          <p:cNvPr id="4" name="Slide Number Placeholder 3"/>
          <p:cNvSpPr>
            <a:spLocks noGrp="1"/>
          </p:cNvSpPr>
          <p:nvPr>
            <p:ph type="sldNum" sz="quarter" idx="5"/>
          </p:nvPr>
        </p:nvSpPr>
        <p:spPr/>
        <p:txBody>
          <a:bodyPr/>
          <a:lstStyle/>
          <a:p>
            <a:fld id="{58E2C669-0C7F-304D-8D42-434E77A5A14D}" type="slidenum">
              <a:rPr lang="en-PL" smtClean="0"/>
              <a:t>19</a:t>
            </a:fld>
            <a:endParaRPr lang="en-PL"/>
          </a:p>
        </p:txBody>
      </p:sp>
    </p:spTree>
    <p:extLst>
      <p:ext uri="{BB962C8B-B14F-4D97-AF65-F5344CB8AC3E}">
        <p14:creationId xmlns:p14="http://schemas.microsoft.com/office/powerpoint/2010/main" val="2586660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72C8C-076B-0D44-B8F6-86B5B6C3FB2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PL"/>
          </a:p>
        </p:txBody>
      </p:sp>
      <p:sp>
        <p:nvSpPr>
          <p:cNvPr id="3" name="Subtitle 2">
            <a:extLst>
              <a:ext uri="{FF2B5EF4-FFF2-40B4-BE49-F238E27FC236}">
                <a16:creationId xmlns:a16="http://schemas.microsoft.com/office/drawing/2014/main" id="{EA61D2CE-7132-0A4C-90BE-A66646E627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PL"/>
          </a:p>
        </p:txBody>
      </p:sp>
      <p:sp>
        <p:nvSpPr>
          <p:cNvPr id="4" name="Date Placeholder 3">
            <a:extLst>
              <a:ext uri="{FF2B5EF4-FFF2-40B4-BE49-F238E27FC236}">
                <a16:creationId xmlns:a16="http://schemas.microsoft.com/office/drawing/2014/main" id="{DF6C2193-FEAE-3246-8B87-431F8B4EA2AF}"/>
              </a:ext>
            </a:extLst>
          </p:cNvPr>
          <p:cNvSpPr>
            <a:spLocks noGrp="1"/>
          </p:cNvSpPr>
          <p:nvPr>
            <p:ph type="dt" sz="half" idx="10"/>
          </p:nvPr>
        </p:nvSpPr>
        <p:spPr/>
        <p:txBody>
          <a:bodyPr/>
          <a:lstStyle/>
          <a:p>
            <a:fld id="{98FF3125-7FEE-4B4E-BB20-1B6240977124}" type="datetimeFigureOut">
              <a:rPr lang="en-PL" smtClean="0"/>
              <a:t>13/09/2023</a:t>
            </a:fld>
            <a:endParaRPr lang="en-PL"/>
          </a:p>
        </p:txBody>
      </p:sp>
      <p:sp>
        <p:nvSpPr>
          <p:cNvPr id="5" name="Footer Placeholder 4">
            <a:extLst>
              <a:ext uri="{FF2B5EF4-FFF2-40B4-BE49-F238E27FC236}">
                <a16:creationId xmlns:a16="http://schemas.microsoft.com/office/drawing/2014/main" id="{E5DD893C-F19C-D943-8889-341E29A0A3EF}"/>
              </a:ext>
            </a:extLst>
          </p:cNvPr>
          <p:cNvSpPr>
            <a:spLocks noGrp="1"/>
          </p:cNvSpPr>
          <p:nvPr>
            <p:ph type="ftr" sz="quarter" idx="11"/>
          </p:nvPr>
        </p:nvSpPr>
        <p:spPr/>
        <p:txBody>
          <a:bodyPr/>
          <a:lstStyle/>
          <a:p>
            <a:endParaRPr lang="en-PL"/>
          </a:p>
        </p:txBody>
      </p:sp>
      <p:sp>
        <p:nvSpPr>
          <p:cNvPr id="6" name="Slide Number Placeholder 5">
            <a:extLst>
              <a:ext uri="{FF2B5EF4-FFF2-40B4-BE49-F238E27FC236}">
                <a16:creationId xmlns:a16="http://schemas.microsoft.com/office/drawing/2014/main" id="{C2F2C92E-9E35-DE41-A34B-1657F63FDE7F}"/>
              </a:ext>
            </a:extLst>
          </p:cNvPr>
          <p:cNvSpPr>
            <a:spLocks noGrp="1"/>
          </p:cNvSpPr>
          <p:nvPr>
            <p:ph type="sldNum" sz="quarter" idx="12"/>
          </p:nvPr>
        </p:nvSpPr>
        <p:spPr/>
        <p:txBody>
          <a:bodyPr/>
          <a:lstStyle/>
          <a:p>
            <a:fld id="{0ADEF1FA-7D86-7548-9847-8DAD7EA783F7}" type="slidenum">
              <a:rPr lang="en-PL" smtClean="0"/>
              <a:t>‹#›</a:t>
            </a:fld>
            <a:endParaRPr lang="en-PL"/>
          </a:p>
        </p:txBody>
      </p:sp>
    </p:spTree>
    <p:extLst>
      <p:ext uri="{BB962C8B-B14F-4D97-AF65-F5344CB8AC3E}">
        <p14:creationId xmlns:p14="http://schemas.microsoft.com/office/powerpoint/2010/main" val="3336032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CECB2-D7DF-9848-B622-B344F666C618}"/>
              </a:ext>
            </a:extLst>
          </p:cNvPr>
          <p:cNvSpPr>
            <a:spLocks noGrp="1"/>
          </p:cNvSpPr>
          <p:nvPr>
            <p:ph type="title"/>
          </p:nvPr>
        </p:nvSpPr>
        <p:spPr/>
        <p:txBody>
          <a:bodyPr/>
          <a:lstStyle/>
          <a:p>
            <a:r>
              <a:rPr lang="en-GB"/>
              <a:t>Click to edit Master title style</a:t>
            </a:r>
            <a:endParaRPr lang="en-PL"/>
          </a:p>
        </p:txBody>
      </p:sp>
      <p:sp>
        <p:nvSpPr>
          <p:cNvPr id="3" name="Vertical Text Placeholder 2">
            <a:extLst>
              <a:ext uri="{FF2B5EF4-FFF2-40B4-BE49-F238E27FC236}">
                <a16:creationId xmlns:a16="http://schemas.microsoft.com/office/drawing/2014/main" id="{0C3C04E1-2D10-1341-ACC4-45509735BCE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L"/>
          </a:p>
        </p:txBody>
      </p:sp>
      <p:sp>
        <p:nvSpPr>
          <p:cNvPr id="4" name="Date Placeholder 3">
            <a:extLst>
              <a:ext uri="{FF2B5EF4-FFF2-40B4-BE49-F238E27FC236}">
                <a16:creationId xmlns:a16="http://schemas.microsoft.com/office/drawing/2014/main" id="{035FE5DB-B8DE-D74B-9D05-59DE6F7FB536}"/>
              </a:ext>
            </a:extLst>
          </p:cNvPr>
          <p:cNvSpPr>
            <a:spLocks noGrp="1"/>
          </p:cNvSpPr>
          <p:nvPr>
            <p:ph type="dt" sz="half" idx="10"/>
          </p:nvPr>
        </p:nvSpPr>
        <p:spPr/>
        <p:txBody>
          <a:bodyPr/>
          <a:lstStyle/>
          <a:p>
            <a:fld id="{98FF3125-7FEE-4B4E-BB20-1B6240977124}" type="datetimeFigureOut">
              <a:rPr lang="en-PL" smtClean="0"/>
              <a:t>13/09/2023</a:t>
            </a:fld>
            <a:endParaRPr lang="en-PL"/>
          </a:p>
        </p:txBody>
      </p:sp>
      <p:sp>
        <p:nvSpPr>
          <p:cNvPr id="5" name="Footer Placeholder 4">
            <a:extLst>
              <a:ext uri="{FF2B5EF4-FFF2-40B4-BE49-F238E27FC236}">
                <a16:creationId xmlns:a16="http://schemas.microsoft.com/office/drawing/2014/main" id="{4DEE0BBE-7DD8-FD4B-83AF-15FCC1102261}"/>
              </a:ext>
            </a:extLst>
          </p:cNvPr>
          <p:cNvSpPr>
            <a:spLocks noGrp="1"/>
          </p:cNvSpPr>
          <p:nvPr>
            <p:ph type="ftr" sz="quarter" idx="11"/>
          </p:nvPr>
        </p:nvSpPr>
        <p:spPr/>
        <p:txBody>
          <a:bodyPr/>
          <a:lstStyle/>
          <a:p>
            <a:endParaRPr lang="en-PL"/>
          </a:p>
        </p:txBody>
      </p:sp>
      <p:sp>
        <p:nvSpPr>
          <p:cNvPr id="6" name="Slide Number Placeholder 5">
            <a:extLst>
              <a:ext uri="{FF2B5EF4-FFF2-40B4-BE49-F238E27FC236}">
                <a16:creationId xmlns:a16="http://schemas.microsoft.com/office/drawing/2014/main" id="{2EE78FE3-56CE-F042-B911-FEC155C1A44E}"/>
              </a:ext>
            </a:extLst>
          </p:cNvPr>
          <p:cNvSpPr>
            <a:spLocks noGrp="1"/>
          </p:cNvSpPr>
          <p:nvPr>
            <p:ph type="sldNum" sz="quarter" idx="12"/>
          </p:nvPr>
        </p:nvSpPr>
        <p:spPr/>
        <p:txBody>
          <a:bodyPr/>
          <a:lstStyle/>
          <a:p>
            <a:fld id="{0ADEF1FA-7D86-7548-9847-8DAD7EA783F7}" type="slidenum">
              <a:rPr lang="en-PL" smtClean="0"/>
              <a:t>‹#›</a:t>
            </a:fld>
            <a:endParaRPr lang="en-PL"/>
          </a:p>
        </p:txBody>
      </p:sp>
    </p:spTree>
    <p:extLst>
      <p:ext uri="{BB962C8B-B14F-4D97-AF65-F5344CB8AC3E}">
        <p14:creationId xmlns:p14="http://schemas.microsoft.com/office/powerpoint/2010/main" val="1696857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7DF3A4-B024-1845-AA5E-15E3721E219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PL"/>
          </a:p>
        </p:txBody>
      </p:sp>
      <p:sp>
        <p:nvSpPr>
          <p:cNvPr id="3" name="Vertical Text Placeholder 2">
            <a:extLst>
              <a:ext uri="{FF2B5EF4-FFF2-40B4-BE49-F238E27FC236}">
                <a16:creationId xmlns:a16="http://schemas.microsoft.com/office/drawing/2014/main" id="{6DF56391-CE58-7E49-B1FD-DBDEF107460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L"/>
          </a:p>
        </p:txBody>
      </p:sp>
      <p:sp>
        <p:nvSpPr>
          <p:cNvPr id="4" name="Date Placeholder 3">
            <a:extLst>
              <a:ext uri="{FF2B5EF4-FFF2-40B4-BE49-F238E27FC236}">
                <a16:creationId xmlns:a16="http://schemas.microsoft.com/office/drawing/2014/main" id="{F6E4A690-C79D-3548-8861-96EBCFACEDBA}"/>
              </a:ext>
            </a:extLst>
          </p:cNvPr>
          <p:cNvSpPr>
            <a:spLocks noGrp="1"/>
          </p:cNvSpPr>
          <p:nvPr>
            <p:ph type="dt" sz="half" idx="10"/>
          </p:nvPr>
        </p:nvSpPr>
        <p:spPr/>
        <p:txBody>
          <a:bodyPr/>
          <a:lstStyle/>
          <a:p>
            <a:fld id="{98FF3125-7FEE-4B4E-BB20-1B6240977124}" type="datetimeFigureOut">
              <a:rPr lang="en-PL" smtClean="0"/>
              <a:t>13/09/2023</a:t>
            </a:fld>
            <a:endParaRPr lang="en-PL"/>
          </a:p>
        </p:txBody>
      </p:sp>
      <p:sp>
        <p:nvSpPr>
          <p:cNvPr id="5" name="Footer Placeholder 4">
            <a:extLst>
              <a:ext uri="{FF2B5EF4-FFF2-40B4-BE49-F238E27FC236}">
                <a16:creationId xmlns:a16="http://schemas.microsoft.com/office/drawing/2014/main" id="{4035751D-E0C3-B64C-AB08-D4DDFE153E03}"/>
              </a:ext>
            </a:extLst>
          </p:cNvPr>
          <p:cNvSpPr>
            <a:spLocks noGrp="1"/>
          </p:cNvSpPr>
          <p:nvPr>
            <p:ph type="ftr" sz="quarter" idx="11"/>
          </p:nvPr>
        </p:nvSpPr>
        <p:spPr/>
        <p:txBody>
          <a:bodyPr/>
          <a:lstStyle/>
          <a:p>
            <a:endParaRPr lang="en-PL"/>
          </a:p>
        </p:txBody>
      </p:sp>
      <p:sp>
        <p:nvSpPr>
          <p:cNvPr id="6" name="Slide Number Placeholder 5">
            <a:extLst>
              <a:ext uri="{FF2B5EF4-FFF2-40B4-BE49-F238E27FC236}">
                <a16:creationId xmlns:a16="http://schemas.microsoft.com/office/drawing/2014/main" id="{4F7FC8D8-3026-DB42-8C4D-F2766FE084CE}"/>
              </a:ext>
            </a:extLst>
          </p:cNvPr>
          <p:cNvSpPr>
            <a:spLocks noGrp="1"/>
          </p:cNvSpPr>
          <p:nvPr>
            <p:ph type="sldNum" sz="quarter" idx="12"/>
          </p:nvPr>
        </p:nvSpPr>
        <p:spPr/>
        <p:txBody>
          <a:bodyPr/>
          <a:lstStyle/>
          <a:p>
            <a:fld id="{0ADEF1FA-7D86-7548-9847-8DAD7EA783F7}" type="slidenum">
              <a:rPr lang="en-PL" smtClean="0"/>
              <a:t>‹#›</a:t>
            </a:fld>
            <a:endParaRPr lang="en-PL"/>
          </a:p>
        </p:txBody>
      </p:sp>
    </p:spTree>
    <p:extLst>
      <p:ext uri="{BB962C8B-B14F-4D97-AF65-F5344CB8AC3E}">
        <p14:creationId xmlns:p14="http://schemas.microsoft.com/office/powerpoint/2010/main" val="2680524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31A5D-0860-9F4E-888E-852D1D7BF395}"/>
              </a:ext>
            </a:extLst>
          </p:cNvPr>
          <p:cNvSpPr>
            <a:spLocks noGrp="1"/>
          </p:cNvSpPr>
          <p:nvPr>
            <p:ph type="title"/>
          </p:nvPr>
        </p:nvSpPr>
        <p:spPr/>
        <p:txBody>
          <a:bodyPr/>
          <a:lstStyle/>
          <a:p>
            <a:r>
              <a:rPr lang="en-GB"/>
              <a:t>Click to edit Master title style</a:t>
            </a:r>
            <a:endParaRPr lang="en-PL"/>
          </a:p>
        </p:txBody>
      </p:sp>
      <p:sp>
        <p:nvSpPr>
          <p:cNvPr id="3" name="Content Placeholder 2">
            <a:extLst>
              <a:ext uri="{FF2B5EF4-FFF2-40B4-BE49-F238E27FC236}">
                <a16:creationId xmlns:a16="http://schemas.microsoft.com/office/drawing/2014/main" id="{2D31DC52-6D45-9040-AF86-F6299334608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L"/>
          </a:p>
        </p:txBody>
      </p:sp>
      <p:sp>
        <p:nvSpPr>
          <p:cNvPr id="4" name="Date Placeholder 3">
            <a:extLst>
              <a:ext uri="{FF2B5EF4-FFF2-40B4-BE49-F238E27FC236}">
                <a16:creationId xmlns:a16="http://schemas.microsoft.com/office/drawing/2014/main" id="{828A2115-6C9E-AE42-B03F-30F93C168757}"/>
              </a:ext>
            </a:extLst>
          </p:cNvPr>
          <p:cNvSpPr>
            <a:spLocks noGrp="1"/>
          </p:cNvSpPr>
          <p:nvPr>
            <p:ph type="dt" sz="half" idx="10"/>
          </p:nvPr>
        </p:nvSpPr>
        <p:spPr/>
        <p:txBody>
          <a:bodyPr/>
          <a:lstStyle/>
          <a:p>
            <a:fld id="{98FF3125-7FEE-4B4E-BB20-1B6240977124}" type="datetimeFigureOut">
              <a:rPr lang="en-PL" smtClean="0"/>
              <a:t>13/09/2023</a:t>
            </a:fld>
            <a:endParaRPr lang="en-PL"/>
          </a:p>
        </p:txBody>
      </p:sp>
      <p:sp>
        <p:nvSpPr>
          <p:cNvPr id="5" name="Footer Placeholder 4">
            <a:extLst>
              <a:ext uri="{FF2B5EF4-FFF2-40B4-BE49-F238E27FC236}">
                <a16:creationId xmlns:a16="http://schemas.microsoft.com/office/drawing/2014/main" id="{E65EBBD4-14DB-5F42-A564-CAF2B1391FBD}"/>
              </a:ext>
            </a:extLst>
          </p:cNvPr>
          <p:cNvSpPr>
            <a:spLocks noGrp="1"/>
          </p:cNvSpPr>
          <p:nvPr>
            <p:ph type="ftr" sz="quarter" idx="11"/>
          </p:nvPr>
        </p:nvSpPr>
        <p:spPr/>
        <p:txBody>
          <a:bodyPr/>
          <a:lstStyle/>
          <a:p>
            <a:endParaRPr lang="en-PL"/>
          </a:p>
        </p:txBody>
      </p:sp>
      <p:sp>
        <p:nvSpPr>
          <p:cNvPr id="6" name="Slide Number Placeholder 5">
            <a:extLst>
              <a:ext uri="{FF2B5EF4-FFF2-40B4-BE49-F238E27FC236}">
                <a16:creationId xmlns:a16="http://schemas.microsoft.com/office/drawing/2014/main" id="{211C1B69-A29F-D34D-9566-85E61EC91933}"/>
              </a:ext>
            </a:extLst>
          </p:cNvPr>
          <p:cNvSpPr>
            <a:spLocks noGrp="1"/>
          </p:cNvSpPr>
          <p:nvPr>
            <p:ph type="sldNum" sz="quarter" idx="12"/>
          </p:nvPr>
        </p:nvSpPr>
        <p:spPr/>
        <p:txBody>
          <a:bodyPr/>
          <a:lstStyle/>
          <a:p>
            <a:fld id="{0ADEF1FA-7D86-7548-9847-8DAD7EA783F7}" type="slidenum">
              <a:rPr lang="en-PL" smtClean="0"/>
              <a:t>‹#›</a:t>
            </a:fld>
            <a:endParaRPr lang="en-PL"/>
          </a:p>
        </p:txBody>
      </p:sp>
    </p:spTree>
    <p:extLst>
      <p:ext uri="{BB962C8B-B14F-4D97-AF65-F5344CB8AC3E}">
        <p14:creationId xmlns:p14="http://schemas.microsoft.com/office/powerpoint/2010/main" val="393918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B1A2F-A7F3-1240-AF32-F005ADDC84C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PL"/>
          </a:p>
        </p:txBody>
      </p:sp>
      <p:sp>
        <p:nvSpPr>
          <p:cNvPr id="3" name="Text Placeholder 2">
            <a:extLst>
              <a:ext uri="{FF2B5EF4-FFF2-40B4-BE49-F238E27FC236}">
                <a16:creationId xmlns:a16="http://schemas.microsoft.com/office/drawing/2014/main" id="{7C4BC213-A954-2849-8BDC-90BF90BCAE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B82E991-601E-6542-A4FA-4EDCA03B5BFD}"/>
              </a:ext>
            </a:extLst>
          </p:cNvPr>
          <p:cNvSpPr>
            <a:spLocks noGrp="1"/>
          </p:cNvSpPr>
          <p:nvPr>
            <p:ph type="dt" sz="half" idx="10"/>
          </p:nvPr>
        </p:nvSpPr>
        <p:spPr/>
        <p:txBody>
          <a:bodyPr/>
          <a:lstStyle/>
          <a:p>
            <a:fld id="{98FF3125-7FEE-4B4E-BB20-1B6240977124}" type="datetimeFigureOut">
              <a:rPr lang="en-PL" smtClean="0"/>
              <a:t>13/09/2023</a:t>
            </a:fld>
            <a:endParaRPr lang="en-PL"/>
          </a:p>
        </p:txBody>
      </p:sp>
      <p:sp>
        <p:nvSpPr>
          <p:cNvPr id="5" name="Footer Placeholder 4">
            <a:extLst>
              <a:ext uri="{FF2B5EF4-FFF2-40B4-BE49-F238E27FC236}">
                <a16:creationId xmlns:a16="http://schemas.microsoft.com/office/drawing/2014/main" id="{6073D3E7-49D2-8244-838B-EA77A0BB0296}"/>
              </a:ext>
            </a:extLst>
          </p:cNvPr>
          <p:cNvSpPr>
            <a:spLocks noGrp="1"/>
          </p:cNvSpPr>
          <p:nvPr>
            <p:ph type="ftr" sz="quarter" idx="11"/>
          </p:nvPr>
        </p:nvSpPr>
        <p:spPr/>
        <p:txBody>
          <a:bodyPr/>
          <a:lstStyle/>
          <a:p>
            <a:endParaRPr lang="en-PL"/>
          </a:p>
        </p:txBody>
      </p:sp>
      <p:sp>
        <p:nvSpPr>
          <p:cNvPr id="6" name="Slide Number Placeholder 5">
            <a:extLst>
              <a:ext uri="{FF2B5EF4-FFF2-40B4-BE49-F238E27FC236}">
                <a16:creationId xmlns:a16="http://schemas.microsoft.com/office/drawing/2014/main" id="{888DD7A1-81EF-AF44-93A6-EEE8C8212AA0}"/>
              </a:ext>
            </a:extLst>
          </p:cNvPr>
          <p:cNvSpPr>
            <a:spLocks noGrp="1"/>
          </p:cNvSpPr>
          <p:nvPr>
            <p:ph type="sldNum" sz="quarter" idx="12"/>
          </p:nvPr>
        </p:nvSpPr>
        <p:spPr/>
        <p:txBody>
          <a:bodyPr/>
          <a:lstStyle/>
          <a:p>
            <a:fld id="{0ADEF1FA-7D86-7548-9847-8DAD7EA783F7}" type="slidenum">
              <a:rPr lang="en-PL" smtClean="0"/>
              <a:t>‹#›</a:t>
            </a:fld>
            <a:endParaRPr lang="en-PL"/>
          </a:p>
        </p:txBody>
      </p:sp>
    </p:spTree>
    <p:extLst>
      <p:ext uri="{BB962C8B-B14F-4D97-AF65-F5344CB8AC3E}">
        <p14:creationId xmlns:p14="http://schemas.microsoft.com/office/powerpoint/2010/main" val="2339739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427A4-045D-DD4D-B9AC-E6B331B6D422}"/>
              </a:ext>
            </a:extLst>
          </p:cNvPr>
          <p:cNvSpPr>
            <a:spLocks noGrp="1"/>
          </p:cNvSpPr>
          <p:nvPr>
            <p:ph type="title"/>
          </p:nvPr>
        </p:nvSpPr>
        <p:spPr/>
        <p:txBody>
          <a:bodyPr/>
          <a:lstStyle/>
          <a:p>
            <a:r>
              <a:rPr lang="en-GB"/>
              <a:t>Click to edit Master title style</a:t>
            </a:r>
            <a:endParaRPr lang="en-PL"/>
          </a:p>
        </p:txBody>
      </p:sp>
      <p:sp>
        <p:nvSpPr>
          <p:cNvPr id="3" name="Content Placeholder 2">
            <a:extLst>
              <a:ext uri="{FF2B5EF4-FFF2-40B4-BE49-F238E27FC236}">
                <a16:creationId xmlns:a16="http://schemas.microsoft.com/office/drawing/2014/main" id="{69810FDF-EE26-4447-9BEA-27D76BCB2EA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L"/>
          </a:p>
        </p:txBody>
      </p:sp>
      <p:sp>
        <p:nvSpPr>
          <p:cNvPr id="4" name="Content Placeholder 3">
            <a:extLst>
              <a:ext uri="{FF2B5EF4-FFF2-40B4-BE49-F238E27FC236}">
                <a16:creationId xmlns:a16="http://schemas.microsoft.com/office/drawing/2014/main" id="{A9F9A7A7-95B8-9442-8A8A-E9BB2FB20A3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L"/>
          </a:p>
        </p:txBody>
      </p:sp>
      <p:sp>
        <p:nvSpPr>
          <p:cNvPr id="5" name="Date Placeholder 4">
            <a:extLst>
              <a:ext uri="{FF2B5EF4-FFF2-40B4-BE49-F238E27FC236}">
                <a16:creationId xmlns:a16="http://schemas.microsoft.com/office/drawing/2014/main" id="{500A211C-CDFB-924E-BA06-647EED1CA19B}"/>
              </a:ext>
            </a:extLst>
          </p:cNvPr>
          <p:cNvSpPr>
            <a:spLocks noGrp="1"/>
          </p:cNvSpPr>
          <p:nvPr>
            <p:ph type="dt" sz="half" idx="10"/>
          </p:nvPr>
        </p:nvSpPr>
        <p:spPr/>
        <p:txBody>
          <a:bodyPr/>
          <a:lstStyle/>
          <a:p>
            <a:fld id="{98FF3125-7FEE-4B4E-BB20-1B6240977124}" type="datetimeFigureOut">
              <a:rPr lang="en-PL" smtClean="0"/>
              <a:t>13/09/2023</a:t>
            </a:fld>
            <a:endParaRPr lang="en-PL"/>
          </a:p>
        </p:txBody>
      </p:sp>
      <p:sp>
        <p:nvSpPr>
          <p:cNvPr id="6" name="Footer Placeholder 5">
            <a:extLst>
              <a:ext uri="{FF2B5EF4-FFF2-40B4-BE49-F238E27FC236}">
                <a16:creationId xmlns:a16="http://schemas.microsoft.com/office/drawing/2014/main" id="{A2D3E7B4-2E7E-EE4B-B008-C622E7B97F63}"/>
              </a:ext>
            </a:extLst>
          </p:cNvPr>
          <p:cNvSpPr>
            <a:spLocks noGrp="1"/>
          </p:cNvSpPr>
          <p:nvPr>
            <p:ph type="ftr" sz="quarter" idx="11"/>
          </p:nvPr>
        </p:nvSpPr>
        <p:spPr/>
        <p:txBody>
          <a:bodyPr/>
          <a:lstStyle/>
          <a:p>
            <a:endParaRPr lang="en-PL"/>
          </a:p>
        </p:txBody>
      </p:sp>
      <p:sp>
        <p:nvSpPr>
          <p:cNvPr id="7" name="Slide Number Placeholder 6">
            <a:extLst>
              <a:ext uri="{FF2B5EF4-FFF2-40B4-BE49-F238E27FC236}">
                <a16:creationId xmlns:a16="http://schemas.microsoft.com/office/drawing/2014/main" id="{47F578D1-6A20-5B4C-B800-566E22E7840E}"/>
              </a:ext>
            </a:extLst>
          </p:cNvPr>
          <p:cNvSpPr>
            <a:spLocks noGrp="1"/>
          </p:cNvSpPr>
          <p:nvPr>
            <p:ph type="sldNum" sz="quarter" idx="12"/>
          </p:nvPr>
        </p:nvSpPr>
        <p:spPr/>
        <p:txBody>
          <a:bodyPr/>
          <a:lstStyle/>
          <a:p>
            <a:fld id="{0ADEF1FA-7D86-7548-9847-8DAD7EA783F7}" type="slidenum">
              <a:rPr lang="en-PL" smtClean="0"/>
              <a:t>‹#›</a:t>
            </a:fld>
            <a:endParaRPr lang="en-PL"/>
          </a:p>
        </p:txBody>
      </p:sp>
    </p:spTree>
    <p:extLst>
      <p:ext uri="{BB962C8B-B14F-4D97-AF65-F5344CB8AC3E}">
        <p14:creationId xmlns:p14="http://schemas.microsoft.com/office/powerpoint/2010/main" val="2546993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2FB77-C072-4A4C-AAC6-3BA25EAB9325}"/>
              </a:ext>
            </a:extLst>
          </p:cNvPr>
          <p:cNvSpPr>
            <a:spLocks noGrp="1"/>
          </p:cNvSpPr>
          <p:nvPr>
            <p:ph type="title"/>
          </p:nvPr>
        </p:nvSpPr>
        <p:spPr>
          <a:xfrm>
            <a:off x="839788" y="365125"/>
            <a:ext cx="10515600" cy="1325563"/>
          </a:xfrm>
        </p:spPr>
        <p:txBody>
          <a:bodyPr/>
          <a:lstStyle/>
          <a:p>
            <a:r>
              <a:rPr lang="en-GB"/>
              <a:t>Click to edit Master title style</a:t>
            </a:r>
            <a:endParaRPr lang="en-PL"/>
          </a:p>
        </p:txBody>
      </p:sp>
      <p:sp>
        <p:nvSpPr>
          <p:cNvPr id="3" name="Text Placeholder 2">
            <a:extLst>
              <a:ext uri="{FF2B5EF4-FFF2-40B4-BE49-F238E27FC236}">
                <a16:creationId xmlns:a16="http://schemas.microsoft.com/office/drawing/2014/main" id="{0980A005-5233-CE4D-BA89-62F627669B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8E252B1-04D2-874D-9D00-E2FBBCE74B9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L"/>
          </a:p>
        </p:txBody>
      </p:sp>
      <p:sp>
        <p:nvSpPr>
          <p:cNvPr id="5" name="Text Placeholder 4">
            <a:extLst>
              <a:ext uri="{FF2B5EF4-FFF2-40B4-BE49-F238E27FC236}">
                <a16:creationId xmlns:a16="http://schemas.microsoft.com/office/drawing/2014/main" id="{2ABA6D50-A126-4B4E-BA37-C6B7352ACD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EB493DC-7F2B-0741-9F01-C133A7222CC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L"/>
          </a:p>
        </p:txBody>
      </p:sp>
      <p:sp>
        <p:nvSpPr>
          <p:cNvPr id="7" name="Date Placeholder 6">
            <a:extLst>
              <a:ext uri="{FF2B5EF4-FFF2-40B4-BE49-F238E27FC236}">
                <a16:creationId xmlns:a16="http://schemas.microsoft.com/office/drawing/2014/main" id="{BCEB05E4-C933-9040-8E2C-C51125584841}"/>
              </a:ext>
            </a:extLst>
          </p:cNvPr>
          <p:cNvSpPr>
            <a:spLocks noGrp="1"/>
          </p:cNvSpPr>
          <p:nvPr>
            <p:ph type="dt" sz="half" idx="10"/>
          </p:nvPr>
        </p:nvSpPr>
        <p:spPr/>
        <p:txBody>
          <a:bodyPr/>
          <a:lstStyle/>
          <a:p>
            <a:fld id="{98FF3125-7FEE-4B4E-BB20-1B6240977124}" type="datetimeFigureOut">
              <a:rPr lang="en-PL" smtClean="0"/>
              <a:t>13/09/2023</a:t>
            </a:fld>
            <a:endParaRPr lang="en-PL"/>
          </a:p>
        </p:txBody>
      </p:sp>
      <p:sp>
        <p:nvSpPr>
          <p:cNvPr id="8" name="Footer Placeholder 7">
            <a:extLst>
              <a:ext uri="{FF2B5EF4-FFF2-40B4-BE49-F238E27FC236}">
                <a16:creationId xmlns:a16="http://schemas.microsoft.com/office/drawing/2014/main" id="{60B99685-52A3-FA44-9C37-4AC77FDC2827}"/>
              </a:ext>
            </a:extLst>
          </p:cNvPr>
          <p:cNvSpPr>
            <a:spLocks noGrp="1"/>
          </p:cNvSpPr>
          <p:nvPr>
            <p:ph type="ftr" sz="quarter" idx="11"/>
          </p:nvPr>
        </p:nvSpPr>
        <p:spPr/>
        <p:txBody>
          <a:bodyPr/>
          <a:lstStyle/>
          <a:p>
            <a:endParaRPr lang="en-PL"/>
          </a:p>
        </p:txBody>
      </p:sp>
      <p:sp>
        <p:nvSpPr>
          <p:cNvPr id="9" name="Slide Number Placeholder 8">
            <a:extLst>
              <a:ext uri="{FF2B5EF4-FFF2-40B4-BE49-F238E27FC236}">
                <a16:creationId xmlns:a16="http://schemas.microsoft.com/office/drawing/2014/main" id="{EB424732-0911-DA44-9981-D75EE6A6F1E8}"/>
              </a:ext>
            </a:extLst>
          </p:cNvPr>
          <p:cNvSpPr>
            <a:spLocks noGrp="1"/>
          </p:cNvSpPr>
          <p:nvPr>
            <p:ph type="sldNum" sz="quarter" idx="12"/>
          </p:nvPr>
        </p:nvSpPr>
        <p:spPr/>
        <p:txBody>
          <a:bodyPr/>
          <a:lstStyle/>
          <a:p>
            <a:fld id="{0ADEF1FA-7D86-7548-9847-8DAD7EA783F7}" type="slidenum">
              <a:rPr lang="en-PL" smtClean="0"/>
              <a:t>‹#›</a:t>
            </a:fld>
            <a:endParaRPr lang="en-PL"/>
          </a:p>
        </p:txBody>
      </p:sp>
    </p:spTree>
    <p:extLst>
      <p:ext uri="{BB962C8B-B14F-4D97-AF65-F5344CB8AC3E}">
        <p14:creationId xmlns:p14="http://schemas.microsoft.com/office/powerpoint/2010/main" val="4011025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856A-E707-5A44-BF24-61C900BB507A}"/>
              </a:ext>
            </a:extLst>
          </p:cNvPr>
          <p:cNvSpPr>
            <a:spLocks noGrp="1"/>
          </p:cNvSpPr>
          <p:nvPr>
            <p:ph type="title"/>
          </p:nvPr>
        </p:nvSpPr>
        <p:spPr/>
        <p:txBody>
          <a:bodyPr/>
          <a:lstStyle/>
          <a:p>
            <a:r>
              <a:rPr lang="en-GB"/>
              <a:t>Click to edit Master title style</a:t>
            </a:r>
            <a:endParaRPr lang="en-PL"/>
          </a:p>
        </p:txBody>
      </p:sp>
      <p:sp>
        <p:nvSpPr>
          <p:cNvPr id="3" name="Date Placeholder 2">
            <a:extLst>
              <a:ext uri="{FF2B5EF4-FFF2-40B4-BE49-F238E27FC236}">
                <a16:creationId xmlns:a16="http://schemas.microsoft.com/office/drawing/2014/main" id="{539B0BE2-C2A8-F640-ABA4-DB18920CC064}"/>
              </a:ext>
            </a:extLst>
          </p:cNvPr>
          <p:cNvSpPr>
            <a:spLocks noGrp="1"/>
          </p:cNvSpPr>
          <p:nvPr>
            <p:ph type="dt" sz="half" idx="10"/>
          </p:nvPr>
        </p:nvSpPr>
        <p:spPr/>
        <p:txBody>
          <a:bodyPr/>
          <a:lstStyle/>
          <a:p>
            <a:fld id="{98FF3125-7FEE-4B4E-BB20-1B6240977124}" type="datetimeFigureOut">
              <a:rPr lang="en-PL" smtClean="0"/>
              <a:t>13/09/2023</a:t>
            </a:fld>
            <a:endParaRPr lang="en-PL"/>
          </a:p>
        </p:txBody>
      </p:sp>
      <p:sp>
        <p:nvSpPr>
          <p:cNvPr id="4" name="Footer Placeholder 3">
            <a:extLst>
              <a:ext uri="{FF2B5EF4-FFF2-40B4-BE49-F238E27FC236}">
                <a16:creationId xmlns:a16="http://schemas.microsoft.com/office/drawing/2014/main" id="{1C5F5C84-E060-5A49-9362-DE9770195622}"/>
              </a:ext>
            </a:extLst>
          </p:cNvPr>
          <p:cNvSpPr>
            <a:spLocks noGrp="1"/>
          </p:cNvSpPr>
          <p:nvPr>
            <p:ph type="ftr" sz="quarter" idx="11"/>
          </p:nvPr>
        </p:nvSpPr>
        <p:spPr/>
        <p:txBody>
          <a:bodyPr/>
          <a:lstStyle/>
          <a:p>
            <a:endParaRPr lang="en-PL"/>
          </a:p>
        </p:txBody>
      </p:sp>
      <p:sp>
        <p:nvSpPr>
          <p:cNvPr id="5" name="Slide Number Placeholder 4">
            <a:extLst>
              <a:ext uri="{FF2B5EF4-FFF2-40B4-BE49-F238E27FC236}">
                <a16:creationId xmlns:a16="http://schemas.microsoft.com/office/drawing/2014/main" id="{40739D04-C3E1-7841-8209-22DE1D6A4C4C}"/>
              </a:ext>
            </a:extLst>
          </p:cNvPr>
          <p:cNvSpPr>
            <a:spLocks noGrp="1"/>
          </p:cNvSpPr>
          <p:nvPr>
            <p:ph type="sldNum" sz="quarter" idx="12"/>
          </p:nvPr>
        </p:nvSpPr>
        <p:spPr/>
        <p:txBody>
          <a:bodyPr/>
          <a:lstStyle/>
          <a:p>
            <a:fld id="{0ADEF1FA-7D86-7548-9847-8DAD7EA783F7}" type="slidenum">
              <a:rPr lang="en-PL" smtClean="0"/>
              <a:t>‹#›</a:t>
            </a:fld>
            <a:endParaRPr lang="en-PL"/>
          </a:p>
        </p:txBody>
      </p:sp>
    </p:spTree>
    <p:extLst>
      <p:ext uri="{BB962C8B-B14F-4D97-AF65-F5344CB8AC3E}">
        <p14:creationId xmlns:p14="http://schemas.microsoft.com/office/powerpoint/2010/main" val="89507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5DD30C-AC64-8E41-B4C8-7FB64F6F8B85}"/>
              </a:ext>
            </a:extLst>
          </p:cNvPr>
          <p:cNvSpPr>
            <a:spLocks noGrp="1"/>
          </p:cNvSpPr>
          <p:nvPr>
            <p:ph type="dt" sz="half" idx="10"/>
          </p:nvPr>
        </p:nvSpPr>
        <p:spPr/>
        <p:txBody>
          <a:bodyPr/>
          <a:lstStyle/>
          <a:p>
            <a:fld id="{98FF3125-7FEE-4B4E-BB20-1B6240977124}" type="datetimeFigureOut">
              <a:rPr lang="en-PL" smtClean="0"/>
              <a:t>13/09/2023</a:t>
            </a:fld>
            <a:endParaRPr lang="en-PL"/>
          </a:p>
        </p:txBody>
      </p:sp>
      <p:sp>
        <p:nvSpPr>
          <p:cNvPr id="3" name="Footer Placeholder 2">
            <a:extLst>
              <a:ext uri="{FF2B5EF4-FFF2-40B4-BE49-F238E27FC236}">
                <a16:creationId xmlns:a16="http://schemas.microsoft.com/office/drawing/2014/main" id="{01EFAEAC-3B8B-3344-ACF3-450CF00ED66F}"/>
              </a:ext>
            </a:extLst>
          </p:cNvPr>
          <p:cNvSpPr>
            <a:spLocks noGrp="1"/>
          </p:cNvSpPr>
          <p:nvPr>
            <p:ph type="ftr" sz="quarter" idx="11"/>
          </p:nvPr>
        </p:nvSpPr>
        <p:spPr/>
        <p:txBody>
          <a:bodyPr/>
          <a:lstStyle/>
          <a:p>
            <a:endParaRPr lang="en-PL"/>
          </a:p>
        </p:txBody>
      </p:sp>
      <p:sp>
        <p:nvSpPr>
          <p:cNvPr id="4" name="Slide Number Placeholder 3">
            <a:extLst>
              <a:ext uri="{FF2B5EF4-FFF2-40B4-BE49-F238E27FC236}">
                <a16:creationId xmlns:a16="http://schemas.microsoft.com/office/drawing/2014/main" id="{9D3E41CF-D1C4-094A-BC6E-6AC9F1AF07E4}"/>
              </a:ext>
            </a:extLst>
          </p:cNvPr>
          <p:cNvSpPr>
            <a:spLocks noGrp="1"/>
          </p:cNvSpPr>
          <p:nvPr>
            <p:ph type="sldNum" sz="quarter" idx="12"/>
          </p:nvPr>
        </p:nvSpPr>
        <p:spPr/>
        <p:txBody>
          <a:bodyPr/>
          <a:lstStyle/>
          <a:p>
            <a:fld id="{0ADEF1FA-7D86-7548-9847-8DAD7EA783F7}" type="slidenum">
              <a:rPr lang="en-PL" smtClean="0"/>
              <a:t>‹#›</a:t>
            </a:fld>
            <a:endParaRPr lang="en-PL"/>
          </a:p>
        </p:txBody>
      </p:sp>
    </p:spTree>
    <p:extLst>
      <p:ext uri="{BB962C8B-B14F-4D97-AF65-F5344CB8AC3E}">
        <p14:creationId xmlns:p14="http://schemas.microsoft.com/office/powerpoint/2010/main" val="2645981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71B5F-DF3B-7F43-BB3F-C40EE3B7CFB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PL"/>
          </a:p>
        </p:txBody>
      </p:sp>
      <p:sp>
        <p:nvSpPr>
          <p:cNvPr id="3" name="Content Placeholder 2">
            <a:extLst>
              <a:ext uri="{FF2B5EF4-FFF2-40B4-BE49-F238E27FC236}">
                <a16:creationId xmlns:a16="http://schemas.microsoft.com/office/drawing/2014/main" id="{988E6C34-AF29-554E-91C9-F612E08788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L"/>
          </a:p>
        </p:txBody>
      </p:sp>
      <p:sp>
        <p:nvSpPr>
          <p:cNvPr id="4" name="Text Placeholder 3">
            <a:extLst>
              <a:ext uri="{FF2B5EF4-FFF2-40B4-BE49-F238E27FC236}">
                <a16:creationId xmlns:a16="http://schemas.microsoft.com/office/drawing/2014/main" id="{73B9C6BE-629A-294A-8CB5-D4F3198A8B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A23BD03-BE33-9E4D-A02C-4BBA291D31E6}"/>
              </a:ext>
            </a:extLst>
          </p:cNvPr>
          <p:cNvSpPr>
            <a:spLocks noGrp="1"/>
          </p:cNvSpPr>
          <p:nvPr>
            <p:ph type="dt" sz="half" idx="10"/>
          </p:nvPr>
        </p:nvSpPr>
        <p:spPr/>
        <p:txBody>
          <a:bodyPr/>
          <a:lstStyle/>
          <a:p>
            <a:fld id="{98FF3125-7FEE-4B4E-BB20-1B6240977124}" type="datetimeFigureOut">
              <a:rPr lang="en-PL" smtClean="0"/>
              <a:t>13/09/2023</a:t>
            </a:fld>
            <a:endParaRPr lang="en-PL"/>
          </a:p>
        </p:txBody>
      </p:sp>
      <p:sp>
        <p:nvSpPr>
          <p:cNvPr id="6" name="Footer Placeholder 5">
            <a:extLst>
              <a:ext uri="{FF2B5EF4-FFF2-40B4-BE49-F238E27FC236}">
                <a16:creationId xmlns:a16="http://schemas.microsoft.com/office/drawing/2014/main" id="{FCEC5A9B-8DD3-B344-8FFA-2BD7DCAF3DA4}"/>
              </a:ext>
            </a:extLst>
          </p:cNvPr>
          <p:cNvSpPr>
            <a:spLocks noGrp="1"/>
          </p:cNvSpPr>
          <p:nvPr>
            <p:ph type="ftr" sz="quarter" idx="11"/>
          </p:nvPr>
        </p:nvSpPr>
        <p:spPr/>
        <p:txBody>
          <a:bodyPr/>
          <a:lstStyle/>
          <a:p>
            <a:endParaRPr lang="en-PL"/>
          </a:p>
        </p:txBody>
      </p:sp>
      <p:sp>
        <p:nvSpPr>
          <p:cNvPr id="7" name="Slide Number Placeholder 6">
            <a:extLst>
              <a:ext uri="{FF2B5EF4-FFF2-40B4-BE49-F238E27FC236}">
                <a16:creationId xmlns:a16="http://schemas.microsoft.com/office/drawing/2014/main" id="{7390DCAD-A25E-664D-8264-0CFA260C5864}"/>
              </a:ext>
            </a:extLst>
          </p:cNvPr>
          <p:cNvSpPr>
            <a:spLocks noGrp="1"/>
          </p:cNvSpPr>
          <p:nvPr>
            <p:ph type="sldNum" sz="quarter" idx="12"/>
          </p:nvPr>
        </p:nvSpPr>
        <p:spPr/>
        <p:txBody>
          <a:bodyPr/>
          <a:lstStyle/>
          <a:p>
            <a:fld id="{0ADEF1FA-7D86-7548-9847-8DAD7EA783F7}" type="slidenum">
              <a:rPr lang="en-PL" smtClean="0"/>
              <a:t>‹#›</a:t>
            </a:fld>
            <a:endParaRPr lang="en-PL"/>
          </a:p>
        </p:txBody>
      </p:sp>
    </p:spTree>
    <p:extLst>
      <p:ext uri="{BB962C8B-B14F-4D97-AF65-F5344CB8AC3E}">
        <p14:creationId xmlns:p14="http://schemas.microsoft.com/office/powerpoint/2010/main" val="2610091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B0F99-D731-CC46-BF2D-D6C80A3CE18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PL"/>
          </a:p>
        </p:txBody>
      </p:sp>
      <p:sp>
        <p:nvSpPr>
          <p:cNvPr id="3" name="Picture Placeholder 2">
            <a:extLst>
              <a:ext uri="{FF2B5EF4-FFF2-40B4-BE49-F238E27FC236}">
                <a16:creationId xmlns:a16="http://schemas.microsoft.com/office/drawing/2014/main" id="{B0A3E0E3-566A-C64D-9D25-AE19BB058A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L"/>
          </a:p>
        </p:txBody>
      </p:sp>
      <p:sp>
        <p:nvSpPr>
          <p:cNvPr id="4" name="Text Placeholder 3">
            <a:extLst>
              <a:ext uri="{FF2B5EF4-FFF2-40B4-BE49-F238E27FC236}">
                <a16:creationId xmlns:a16="http://schemas.microsoft.com/office/drawing/2014/main" id="{267D23C1-193E-EA48-8976-157ADD20A3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C713EBF-5D1E-B14D-AE19-92C69850189D}"/>
              </a:ext>
            </a:extLst>
          </p:cNvPr>
          <p:cNvSpPr>
            <a:spLocks noGrp="1"/>
          </p:cNvSpPr>
          <p:nvPr>
            <p:ph type="dt" sz="half" idx="10"/>
          </p:nvPr>
        </p:nvSpPr>
        <p:spPr/>
        <p:txBody>
          <a:bodyPr/>
          <a:lstStyle/>
          <a:p>
            <a:fld id="{98FF3125-7FEE-4B4E-BB20-1B6240977124}" type="datetimeFigureOut">
              <a:rPr lang="en-PL" smtClean="0"/>
              <a:t>13/09/2023</a:t>
            </a:fld>
            <a:endParaRPr lang="en-PL"/>
          </a:p>
        </p:txBody>
      </p:sp>
      <p:sp>
        <p:nvSpPr>
          <p:cNvPr id="6" name="Footer Placeholder 5">
            <a:extLst>
              <a:ext uri="{FF2B5EF4-FFF2-40B4-BE49-F238E27FC236}">
                <a16:creationId xmlns:a16="http://schemas.microsoft.com/office/drawing/2014/main" id="{2CD6227B-8F67-394C-813C-2B21FF17F0C2}"/>
              </a:ext>
            </a:extLst>
          </p:cNvPr>
          <p:cNvSpPr>
            <a:spLocks noGrp="1"/>
          </p:cNvSpPr>
          <p:nvPr>
            <p:ph type="ftr" sz="quarter" idx="11"/>
          </p:nvPr>
        </p:nvSpPr>
        <p:spPr/>
        <p:txBody>
          <a:bodyPr/>
          <a:lstStyle/>
          <a:p>
            <a:endParaRPr lang="en-PL"/>
          </a:p>
        </p:txBody>
      </p:sp>
      <p:sp>
        <p:nvSpPr>
          <p:cNvPr id="7" name="Slide Number Placeholder 6">
            <a:extLst>
              <a:ext uri="{FF2B5EF4-FFF2-40B4-BE49-F238E27FC236}">
                <a16:creationId xmlns:a16="http://schemas.microsoft.com/office/drawing/2014/main" id="{6C1537C0-405A-E649-8A17-D2A9A463EDAE}"/>
              </a:ext>
            </a:extLst>
          </p:cNvPr>
          <p:cNvSpPr>
            <a:spLocks noGrp="1"/>
          </p:cNvSpPr>
          <p:nvPr>
            <p:ph type="sldNum" sz="quarter" idx="12"/>
          </p:nvPr>
        </p:nvSpPr>
        <p:spPr/>
        <p:txBody>
          <a:bodyPr/>
          <a:lstStyle/>
          <a:p>
            <a:fld id="{0ADEF1FA-7D86-7548-9847-8DAD7EA783F7}" type="slidenum">
              <a:rPr lang="en-PL" smtClean="0"/>
              <a:t>‹#›</a:t>
            </a:fld>
            <a:endParaRPr lang="en-PL"/>
          </a:p>
        </p:txBody>
      </p:sp>
    </p:spTree>
    <p:extLst>
      <p:ext uri="{BB962C8B-B14F-4D97-AF65-F5344CB8AC3E}">
        <p14:creationId xmlns:p14="http://schemas.microsoft.com/office/powerpoint/2010/main" val="3129373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622897-1650-AB4C-A923-838C3F7EB9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PL"/>
          </a:p>
        </p:txBody>
      </p:sp>
      <p:sp>
        <p:nvSpPr>
          <p:cNvPr id="3" name="Text Placeholder 2">
            <a:extLst>
              <a:ext uri="{FF2B5EF4-FFF2-40B4-BE49-F238E27FC236}">
                <a16:creationId xmlns:a16="http://schemas.microsoft.com/office/drawing/2014/main" id="{74E61165-6442-6E41-91FC-C69CE379FB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L"/>
          </a:p>
        </p:txBody>
      </p:sp>
      <p:sp>
        <p:nvSpPr>
          <p:cNvPr id="4" name="Date Placeholder 3">
            <a:extLst>
              <a:ext uri="{FF2B5EF4-FFF2-40B4-BE49-F238E27FC236}">
                <a16:creationId xmlns:a16="http://schemas.microsoft.com/office/drawing/2014/main" id="{3CD4B8C1-BCD2-3245-8439-3611F782D3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FF3125-7FEE-4B4E-BB20-1B6240977124}" type="datetimeFigureOut">
              <a:rPr lang="en-PL" smtClean="0"/>
              <a:t>13/09/2023</a:t>
            </a:fld>
            <a:endParaRPr lang="en-PL"/>
          </a:p>
        </p:txBody>
      </p:sp>
      <p:sp>
        <p:nvSpPr>
          <p:cNvPr id="5" name="Footer Placeholder 4">
            <a:extLst>
              <a:ext uri="{FF2B5EF4-FFF2-40B4-BE49-F238E27FC236}">
                <a16:creationId xmlns:a16="http://schemas.microsoft.com/office/drawing/2014/main" id="{44617482-ACE0-B841-85F2-0847943F21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L"/>
          </a:p>
        </p:txBody>
      </p:sp>
      <p:sp>
        <p:nvSpPr>
          <p:cNvPr id="6" name="Slide Number Placeholder 5">
            <a:extLst>
              <a:ext uri="{FF2B5EF4-FFF2-40B4-BE49-F238E27FC236}">
                <a16:creationId xmlns:a16="http://schemas.microsoft.com/office/drawing/2014/main" id="{E6784D8E-637C-CA4D-8EEC-3DC46667F7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DEF1FA-7D86-7548-9847-8DAD7EA783F7}" type="slidenum">
              <a:rPr lang="en-PL" smtClean="0"/>
              <a:t>‹#›</a:t>
            </a:fld>
            <a:endParaRPr lang="en-PL"/>
          </a:p>
        </p:txBody>
      </p:sp>
    </p:spTree>
    <p:extLst>
      <p:ext uri="{BB962C8B-B14F-4D97-AF65-F5344CB8AC3E}">
        <p14:creationId xmlns:p14="http://schemas.microsoft.com/office/powerpoint/2010/main" val="2693329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0.png"/><Relationship Id="rId7"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gif"/></Relationships>
</file>

<file path=ppt/slides/_rels/slide18.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gif"/><Relationship Id="rId4" Type="http://schemas.openxmlformats.org/officeDocument/2006/relationships/image" Target="../media/image39.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gif"/></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60.png"/><Relationship Id="rId10" Type="http://schemas.openxmlformats.org/officeDocument/2006/relationships/image" Target="../media/image58.png"/><Relationship Id="rId4" Type="http://schemas.openxmlformats.org/officeDocument/2006/relationships/image" Target="../media/image5.png"/><Relationship Id="rId9" Type="http://schemas.openxmlformats.org/officeDocument/2006/relationships/image" Target="../media/image57.png"/></Relationships>
</file>

<file path=ppt/slides/_rels/slide26.xml.rels><?xml version="1.0" encoding="UTF-8" standalone="yes"?>
<Relationships xmlns="http://schemas.openxmlformats.org/package/2006/relationships"><Relationship Id="rId8" Type="http://schemas.openxmlformats.org/officeDocument/2006/relationships/image" Target="../media/image650.pn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74.png"/><Relationship Id="rId9" Type="http://schemas.openxmlformats.org/officeDocument/2006/relationships/image" Target="../media/image66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13" Type="http://schemas.openxmlformats.org/officeDocument/2006/relationships/image" Target="../media/image75.png"/><Relationship Id="rId18" Type="http://schemas.openxmlformats.org/officeDocument/2006/relationships/image" Target="../media/image80.png"/><Relationship Id="rId12" Type="http://schemas.openxmlformats.org/officeDocument/2006/relationships/image" Target="../media/image73.png"/><Relationship Id="rId17" Type="http://schemas.openxmlformats.org/officeDocument/2006/relationships/image" Target="../media/image79.png"/><Relationship Id="rId2" Type="http://schemas.openxmlformats.org/officeDocument/2006/relationships/image" Target="../media/image69.png"/><Relationship Id="rId16"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2.png"/><Relationship Id="rId5" Type="http://schemas.openxmlformats.org/officeDocument/2006/relationships/image" Target="../media/image70.png"/><Relationship Id="rId15" Type="http://schemas.openxmlformats.org/officeDocument/2006/relationships/image" Target="../media/image77.png"/><Relationship Id="rId10" Type="http://schemas.openxmlformats.org/officeDocument/2006/relationships/image" Target="../media/image82.png"/><Relationship Id="rId19" Type="http://schemas.openxmlformats.org/officeDocument/2006/relationships/image" Target="../media/image81.png"/><Relationship Id="rId4" Type="http://schemas.openxmlformats.org/officeDocument/2006/relationships/image" Target="../media/image720.png"/><Relationship Id="rId14" Type="http://schemas.openxmlformats.org/officeDocument/2006/relationships/image" Target="../media/image7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25AD8-AB1E-C6BD-399E-0C25F7CF5010}"/>
              </a:ext>
            </a:extLst>
          </p:cNvPr>
          <p:cNvSpPr>
            <a:spLocks noGrp="1"/>
          </p:cNvSpPr>
          <p:nvPr>
            <p:ph type="ctrTitle"/>
          </p:nvPr>
        </p:nvSpPr>
        <p:spPr/>
        <p:txBody>
          <a:bodyPr>
            <a:normAutofit/>
          </a:bodyPr>
          <a:lstStyle/>
          <a:p>
            <a:r>
              <a:rPr lang="en-GB" sz="4400" dirty="0">
                <a:solidFill>
                  <a:srgbClr val="000000"/>
                </a:solidFill>
                <a:latin typeface="Bodoni 72 Book" pitchFamily="2" charset="0"/>
              </a:rPr>
              <a:t>Scalar-graviton interconversion via p</a:t>
            </a:r>
            <a:r>
              <a:rPr lang="en-GB" sz="4400" b="0" i="0" dirty="0">
                <a:solidFill>
                  <a:srgbClr val="000000"/>
                </a:solidFill>
                <a:effectLst/>
                <a:latin typeface="Bodoni 72 Book" pitchFamily="2" charset="0"/>
              </a:rPr>
              <a:t>arametric </a:t>
            </a:r>
            <a:r>
              <a:rPr lang="en-GB" sz="4400" dirty="0">
                <a:solidFill>
                  <a:srgbClr val="000000"/>
                </a:solidFill>
                <a:latin typeface="Bodoni 72 Book" pitchFamily="2" charset="0"/>
              </a:rPr>
              <a:t>r</a:t>
            </a:r>
            <a:r>
              <a:rPr lang="en-GB" sz="4400" b="0" i="0" dirty="0">
                <a:solidFill>
                  <a:srgbClr val="000000"/>
                </a:solidFill>
                <a:effectLst/>
                <a:latin typeface="Bodoni 72 Book" pitchFamily="2" charset="0"/>
              </a:rPr>
              <a:t>esonance</a:t>
            </a:r>
            <a:endParaRPr lang="en-PL" sz="4400" dirty="0">
              <a:latin typeface="Bodoni 72 Book" pitchFamily="2" charset="0"/>
            </a:endParaRPr>
          </a:p>
        </p:txBody>
      </p:sp>
      <p:pic>
        <p:nvPicPr>
          <p:cNvPr id="6" name="Picture 5" descr="A picture containing antenna&#10;&#10;Description automatically generated">
            <a:extLst>
              <a:ext uri="{FF2B5EF4-FFF2-40B4-BE49-F238E27FC236}">
                <a16:creationId xmlns:a16="http://schemas.microsoft.com/office/drawing/2014/main" id="{A3ADD9C1-4DA0-494E-F5AC-402678A2F657}"/>
              </a:ext>
            </a:extLst>
          </p:cNvPr>
          <p:cNvPicPr>
            <a:picLocks noChangeAspect="1"/>
          </p:cNvPicPr>
          <p:nvPr/>
        </p:nvPicPr>
        <p:blipFill>
          <a:blip r:embed="rId3">
            <a:alphaModFix amt="35000"/>
          </a:blip>
          <a:stretch>
            <a:fillRect/>
          </a:stretch>
        </p:blipFill>
        <p:spPr>
          <a:xfrm>
            <a:off x="7719681" y="3011251"/>
            <a:ext cx="4239989" cy="2547594"/>
          </a:xfrm>
          <a:prstGeom prst="rect">
            <a:avLst/>
          </a:prstGeom>
        </p:spPr>
      </p:pic>
      <p:sp>
        <p:nvSpPr>
          <p:cNvPr id="3" name="Subtitle 2">
            <a:extLst>
              <a:ext uri="{FF2B5EF4-FFF2-40B4-BE49-F238E27FC236}">
                <a16:creationId xmlns:a16="http://schemas.microsoft.com/office/drawing/2014/main" id="{CE046852-0F96-9F8F-9F87-5535FC4D47E3}"/>
              </a:ext>
            </a:extLst>
          </p:cNvPr>
          <p:cNvSpPr>
            <a:spLocks noGrp="1"/>
          </p:cNvSpPr>
          <p:nvPr>
            <p:ph type="subTitle" idx="1"/>
          </p:nvPr>
        </p:nvSpPr>
        <p:spPr>
          <a:xfrm>
            <a:off x="1524000" y="4285048"/>
            <a:ext cx="9144000" cy="2387600"/>
          </a:xfrm>
        </p:spPr>
        <p:txBody>
          <a:bodyPr/>
          <a:lstStyle/>
          <a:p>
            <a:r>
              <a:rPr lang="en-PL" dirty="0">
                <a:latin typeface="Bodoni 72 Book" pitchFamily="2" charset="0"/>
              </a:rPr>
              <a:t>Chunshan Lin</a:t>
            </a:r>
          </a:p>
          <a:p>
            <a:r>
              <a:rPr lang="en-PL" dirty="0">
                <a:latin typeface="Bodoni 72 Book" pitchFamily="2" charset="0"/>
              </a:rPr>
              <a:t>Jagiellonian University</a:t>
            </a:r>
          </a:p>
          <a:p>
            <a:endParaRPr lang="en-PL" dirty="0">
              <a:latin typeface="Bodoni 72 Book" pitchFamily="2" charset="0"/>
            </a:endParaRPr>
          </a:p>
          <a:p>
            <a:r>
              <a:rPr lang="en-GB" dirty="0">
                <a:latin typeface="Bodoni 72 Book" pitchFamily="2" charset="0"/>
              </a:rPr>
              <a:t>Scalar, 2023</a:t>
            </a:r>
          </a:p>
          <a:p>
            <a:r>
              <a:rPr lang="en-GB" dirty="0">
                <a:latin typeface="Bodoni 72 Book" pitchFamily="2" charset="0"/>
              </a:rPr>
              <a:t>University of Warsaw</a:t>
            </a:r>
            <a:endParaRPr lang="en-PL" dirty="0">
              <a:latin typeface="Bodoni 72 Book" pitchFamily="2" charset="0"/>
            </a:endParaRPr>
          </a:p>
        </p:txBody>
      </p:sp>
    </p:spTree>
    <p:extLst>
      <p:ext uri="{BB962C8B-B14F-4D97-AF65-F5344CB8AC3E}">
        <p14:creationId xmlns:p14="http://schemas.microsoft.com/office/powerpoint/2010/main" val="1692343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445812-EC5C-A117-0301-F90FE034ED9C}"/>
              </a:ext>
            </a:extLst>
          </p:cNvPr>
          <p:cNvPicPr>
            <a:picLocks noChangeAspect="1"/>
          </p:cNvPicPr>
          <p:nvPr/>
        </p:nvPicPr>
        <p:blipFill>
          <a:blip r:embed="rId2"/>
          <a:stretch>
            <a:fillRect/>
          </a:stretch>
        </p:blipFill>
        <p:spPr>
          <a:xfrm>
            <a:off x="1234440" y="923182"/>
            <a:ext cx="7772400" cy="3998384"/>
          </a:xfrm>
          <a:prstGeom prst="rect">
            <a:avLst/>
          </a:prstGeom>
        </p:spPr>
      </p:pic>
      <p:sp>
        <p:nvSpPr>
          <p:cNvPr id="3" name="TextBox 2">
            <a:extLst>
              <a:ext uri="{FF2B5EF4-FFF2-40B4-BE49-F238E27FC236}">
                <a16:creationId xmlns:a16="http://schemas.microsoft.com/office/drawing/2014/main" id="{D2B434A5-4C0C-D4D5-1A84-EDD3E05CA7A6}"/>
              </a:ext>
            </a:extLst>
          </p:cNvPr>
          <p:cNvSpPr txBox="1"/>
          <p:nvPr/>
        </p:nvSpPr>
        <p:spPr>
          <a:xfrm>
            <a:off x="2781094" y="5597612"/>
            <a:ext cx="4903907" cy="461665"/>
          </a:xfrm>
          <a:prstGeom prst="rect">
            <a:avLst/>
          </a:prstGeom>
          <a:noFill/>
        </p:spPr>
        <p:txBody>
          <a:bodyPr wrap="none" rtlCol="0">
            <a:spAutoFit/>
          </a:bodyPr>
          <a:lstStyle/>
          <a:p>
            <a:r>
              <a:rPr lang="en-GB" sz="2400" dirty="0">
                <a:latin typeface="Bodoni 72 Book" pitchFamily="2" charset="0"/>
              </a:rPr>
              <a:t>T</a:t>
            </a:r>
            <a:r>
              <a:rPr lang="en-PL" sz="2400" dirty="0">
                <a:latin typeface="Bodoni 72 Book" pitchFamily="2" charset="0"/>
              </a:rPr>
              <a:t>he horizon problem of the hot big bang</a:t>
            </a:r>
          </a:p>
        </p:txBody>
      </p:sp>
      <p:cxnSp>
        <p:nvCxnSpPr>
          <p:cNvPr id="5" name="Curved Connector 4">
            <a:extLst>
              <a:ext uri="{FF2B5EF4-FFF2-40B4-BE49-F238E27FC236}">
                <a16:creationId xmlns:a16="http://schemas.microsoft.com/office/drawing/2014/main" id="{03663D15-9A1F-4748-BD23-E54F497DF6FB}"/>
              </a:ext>
            </a:extLst>
          </p:cNvPr>
          <p:cNvCxnSpPr/>
          <p:nvPr/>
        </p:nvCxnSpPr>
        <p:spPr>
          <a:xfrm flipV="1">
            <a:off x="8046720" y="2427074"/>
            <a:ext cx="1661160" cy="838200"/>
          </a:xfrm>
          <a:prstGeom prst="curvedConnector3">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a:extLst>
              <a:ext uri="{FF2B5EF4-FFF2-40B4-BE49-F238E27FC236}">
                <a16:creationId xmlns:a16="http://schemas.microsoft.com/office/drawing/2014/main" id="{EC1D91E8-0F3C-114E-A865-370828D4A4E2}"/>
              </a:ext>
            </a:extLst>
          </p:cNvPr>
          <p:cNvSpPr/>
          <p:nvPr/>
        </p:nvSpPr>
        <p:spPr>
          <a:xfrm>
            <a:off x="9707880" y="2124231"/>
            <a:ext cx="1981200" cy="605686"/>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Bodoni 72 Book" pitchFamily="2" charset="0"/>
              </a:rPr>
              <a:t>T</a:t>
            </a:r>
            <a:r>
              <a:rPr lang="en-PL" dirty="0">
                <a:solidFill>
                  <a:schemeClr val="tx1"/>
                </a:solidFill>
                <a:latin typeface="Bodoni 72 Book" pitchFamily="2" charset="0"/>
              </a:rPr>
              <a:t>he moment when CMB formed</a:t>
            </a:r>
          </a:p>
        </p:txBody>
      </p:sp>
      <p:cxnSp>
        <p:nvCxnSpPr>
          <p:cNvPr id="10" name="Straight Arrow Connector 9">
            <a:extLst>
              <a:ext uri="{FF2B5EF4-FFF2-40B4-BE49-F238E27FC236}">
                <a16:creationId xmlns:a16="http://schemas.microsoft.com/office/drawing/2014/main" id="{47DC2405-C9B2-6946-B785-CA5F28CDDDDD}"/>
              </a:ext>
            </a:extLst>
          </p:cNvPr>
          <p:cNvCxnSpPr/>
          <p:nvPr/>
        </p:nvCxnSpPr>
        <p:spPr>
          <a:xfrm flipV="1">
            <a:off x="1021080" y="1014622"/>
            <a:ext cx="0" cy="4563218"/>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1C21AD9-D9EC-C245-B6FE-4C75837423F5}"/>
              </a:ext>
            </a:extLst>
          </p:cNvPr>
          <p:cNvSpPr txBox="1"/>
          <p:nvPr/>
        </p:nvSpPr>
        <p:spPr>
          <a:xfrm>
            <a:off x="761302" y="564027"/>
            <a:ext cx="611065" cy="440121"/>
          </a:xfrm>
          <a:prstGeom prst="rect">
            <a:avLst/>
          </a:prstGeom>
          <a:noFill/>
        </p:spPr>
        <p:txBody>
          <a:bodyPr wrap="none" rtlCol="0">
            <a:spAutoFit/>
          </a:bodyPr>
          <a:lstStyle/>
          <a:p>
            <a:r>
              <a:rPr lang="en-PL" sz="2000" dirty="0">
                <a:latin typeface="Bodoni 72 Book" pitchFamily="2" charset="0"/>
              </a:rPr>
              <a:t>time</a:t>
            </a:r>
          </a:p>
        </p:txBody>
      </p:sp>
      <p:sp>
        <p:nvSpPr>
          <p:cNvPr id="12" name="TextBox 11">
            <a:extLst>
              <a:ext uri="{FF2B5EF4-FFF2-40B4-BE49-F238E27FC236}">
                <a16:creationId xmlns:a16="http://schemas.microsoft.com/office/drawing/2014/main" id="{E26140B7-5841-8045-AAC5-79A473F018DD}"/>
              </a:ext>
            </a:extLst>
          </p:cNvPr>
          <p:cNvSpPr txBox="1"/>
          <p:nvPr/>
        </p:nvSpPr>
        <p:spPr>
          <a:xfrm>
            <a:off x="8046720" y="4233809"/>
            <a:ext cx="3578224" cy="400110"/>
          </a:xfrm>
          <a:prstGeom prst="rect">
            <a:avLst/>
          </a:prstGeom>
          <a:noFill/>
        </p:spPr>
        <p:txBody>
          <a:bodyPr wrap="none" rtlCol="0">
            <a:spAutoFit/>
          </a:bodyPr>
          <a:lstStyle/>
          <a:p>
            <a:r>
              <a:rPr lang="en-GB" sz="2000" dirty="0">
                <a:latin typeface="Bodoni 72 Book" pitchFamily="2" charset="0"/>
              </a:rPr>
              <a:t>W</a:t>
            </a:r>
            <a:r>
              <a:rPr lang="en-PL" sz="2000" dirty="0">
                <a:latin typeface="Bodoni 72 Book" pitchFamily="2" charset="0"/>
              </a:rPr>
              <a:t>hy is the CMB so homogeneous? </a:t>
            </a:r>
          </a:p>
        </p:txBody>
      </p:sp>
    </p:spTree>
    <p:extLst>
      <p:ext uri="{BB962C8B-B14F-4D97-AF65-F5344CB8AC3E}">
        <p14:creationId xmlns:p14="http://schemas.microsoft.com/office/powerpoint/2010/main" val="1115867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4B3DA6-226B-0325-B78B-04365A94001D}"/>
              </a:ext>
            </a:extLst>
          </p:cNvPr>
          <p:cNvPicPr>
            <a:picLocks noChangeAspect="1"/>
          </p:cNvPicPr>
          <p:nvPr/>
        </p:nvPicPr>
        <p:blipFill>
          <a:blip r:embed="rId2"/>
          <a:stretch>
            <a:fillRect/>
          </a:stretch>
        </p:blipFill>
        <p:spPr>
          <a:xfrm>
            <a:off x="1802027" y="200817"/>
            <a:ext cx="7772400" cy="3910874"/>
          </a:xfrm>
          <a:prstGeom prst="rect">
            <a:avLst/>
          </a:prstGeom>
        </p:spPr>
      </p:pic>
      <p:sp>
        <p:nvSpPr>
          <p:cNvPr id="3" name="TextBox 2">
            <a:extLst>
              <a:ext uri="{FF2B5EF4-FFF2-40B4-BE49-F238E27FC236}">
                <a16:creationId xmlns:a16="http://schemas.microsoft.com/office/drawing/2014/main" id="{5EC61A17-7416-CE6E-1CF4-00885B8F05EB}"/>
              </a:ext>
            </a:extLst>
          </p:cNvPr>
          <p:cNvSpPr txBox="1"/>
          <p:nvPr/>
        </p:nvSpPr>
        <p:spPr>
          <a:xfrm>
            <a:off x="1940011" y="4534930"/>
            <a:ext cx="1170513" cy="461665"/>
          </a:xfrm>
          <a:prstGeom prst="rect">
            <a:avLst/>
          </a:prstGeom>
          <a:noFill/>
        </p:spPr>
        <p:txBody>
          <a:bodyPr wrap="none" rtlCol="0">
            <a:spAutoFit/>
          </a:bodyPr>
          <a:lstStyle/>
          <a:p>
            <a:r>
              <a:rPr lang="en-PL" sz="2400" dirty="0">
                <a:latin typeface="Bodoni 72 Book" pitchFamily="2" charset="0"/>
              </a:rPr>
              <a:t>Inflation</a:t>
            </a:r>
            <a:endParaRPr lang="en-PL" dirty="0">
              <a:latin typeface="Bodoni 72 Book" pitchFamily="2" charset="0"/>
            </a:endParaRPr>
          </a:p>
        </p:txBody>
      </p:sp>
      <p:sp>
        <p:nvSpPr>
          <p:cNvPr id="4" name="Rounded Rectangle 3">
            <a:extLst>
              <a:ext uri="{FF2B5EF4-FFF2-40B4-BE49-F238E27FC236}">
                <a16:creationId xmlns:a16="http://schemas.microsoft.com/office/drawing/2014/main" id="{EBFD1DC2-523F-88D1-9A1C-D2E0195CDA03}"/>
              </a:ext>
            </a:extLst>
          </p:cNvPr>
          <p:cNvSpPr/>
          <p:nvPr/>
        </p:nvSpPr>
        <p:spPr>
          <a:xfrm>
            <a:off x="617838" y="4460789"/>
            <a:ext cx="3768811" cy="219639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F3677EF-11A2-8EC9-CA57-3F8035391D27}"/>
                  </a:ext>
                </a:extLst>
              </p:cNvPr>
              <p:cNvSpPr txBox="1"/>
              <p:nvPr/>
            </p:nvSpPr>
            <p:spPr>
              <a:xfrm>
                <a:off x="679398" y="5011297"/>
                <a:ext cx="3864329" cy="1569660"/>
              </a:xfrm>
              <a:prstGeom prst="rect">
                <a:avLst/>
              </a:prstGeom>
              <a:noFill/>
            </p:spPr>
            <p:txBody>
              <a:bodyPr wrap="square" rtlCol="0">
                <a:spAutoFit/>
              </a:bodyPr>
              <a:lstStyle/>
              <a:p>
                <a:r>
                  <a:rPr lang="en-GB" sz="2400" dirty="0">
                    <a:latin typeface="Bodoni 72 Book" pitchFamily="2" charset="0"/>
                  </a:rPr>
                  <a:t>Dominated by vacuum energy</a:t>
                </a:r>
              </a:p>
              <a:p>
                <a:r>
                  <a:rPr lang="en-GB" sz="2400" dirty="0">
                    <a:latin typeface="Bodoni 72 Book" pitchFamily="2" charset="0"/>
                  </a:rPr>
                  <a:t>E</a:t>
                </a:r>
                <a:r>
                  <a:rPr lang="en-PL" sz="2400" dirty="0">
                    <a:latin typeface="Bodoni 72 Book" pitchFamily="2" charset="0"/>
                  </a:rPr>
                  <a:t>nergy scale </a:t>
                </a:r>
                <a14:m>
                  <m:oMath xmlns:m="http://schemas.openxmlformats.org/officeDocument/2006/math">
                    <m:sSup>
                      <m:sSupPr>
                        <m:ctrlPr>
                          <a:rPr lang="en-PL" sz="2400" i="1">
                            <a:latin typeface="Cambria Math" panose="02040503050406030204" pitchFamily="18" charset="0"/>
                          </a:rPr>
                        </m:ctrlPr>
                      </m:sSupPr>
                      <m:e>
                        <m:r>
                          <a:rPr lang="en-US" sz="2400" i="1">
                            <a:latin typeface="Cambria Math" panose="02040503050406030204" pitchFamily="18" charset="0"/>
                          </a:rPr>
                          <m:t>10</m:t>
                        </m:r>
                      </m:e>
                      <m:sup>
                        <m:r>
                          <a:rPr lang="en-US" sz="2400" b="0" i="1" smtClean="0">
                            <a:latin typeface="Cambria Math" panose="02040503050406030204" pitchFamily="18" charset="0"/>
                          </a:rPr>
                          <m:t>1</m:t>
                        </m:r>
                        <m:r>
                          <a:rPr lang="en-US" sz="2400" i="1">
                            <a:latin typeface="Cambria Math" panose="02040503050406030204" pitchFamily="18" charset="0"/>
                          </a:rPr>
                          <m:t>6</m:t>
                        </m:r>
                      </m:sup>
                    </m:sSup>
                  </m:oMath>
                </a14:m>
                <a:r>
                  <a:rPr lang="en-PL" sz="2400" dirty="0">
                    <a:latin typeface="Bodoni 72 Book" pitchFamily="2" charset="0"/>
                  </a:rPr>
                  <a:t> GeV</a:t>
                </a:r>
              </a:p>
              <a:p>
                <a:r>
                  <a:rPr lang="en-PL" sz="2400" dirty="0">
                    <a:latin typeface="Bodoni 72 Book" pitchFamily="2" charset="0"/>
                  </a:rPr>
                  <a:t>Supercooled</a:t>
                </a:r>
              </a:p>
              <a:p>
                <a:r>
                  <a:rPr lang="en-GB" sz="2400" dirty="0">
                    <a:latin typeface="Bodoni 72 Book" pitchFamily="2" charset="0"/>
                  </a:rPr>
                  <a:t>A</a:t>
                </a:r>
                <a:r>
                  <a:rPr lang="en-PL" sz="2400" dirty="0">
                    <a:latin typeface="Bodoni 72 Book" pitchFamily="2" charset="0"/>
                  </a:rPr>
                  <a:t>ge of universe </a:t>
                </a:r>
                <a14:m>
                  <m:oMath xmlns:m="http://schemas.openxmlformats.org/officeDocument/2006/math">
                    <m:sSup>
                      <m:sSupPr>
                        <m:ctrlPr>
                          <a:rPr lang="en-PL" sz="2400" i="1" smtClean="0">
                            <a:latin typeface="Cambria Math" panose="02040503050406030204" pitchFamily="18" charset="0"/>
                          </a:rPr>
                        </m:ctrlPr>
                      </m:sSupPr>
                      <m:e>
                        <m:r>
                          <a:rPr lang="en-US" sz="2400" b="0" i="1" smtClean="0">
                            <a:latin typeface="Cambria Math" panose="02040503050406030204" pitchFamily="18" charset="0"/>
                          </a:rPr>
                          <m:t>10</m:t>
                        </m:r>
                      </m:e>
                      <m:sup>
                        <m:r>
                          <a:rPr lang="en-US" sz="2400" b="0" i="1" smtClean="0">
                            <a:latin typeface="Cambria Math" panose="02040503050406030204" pitchFamily="18" charset="0"/>
                          </a:rPr>
                          <m:t>−36</m:t>
                        </m:r>
                      </m:sup>
                    </m:sSup>
                  </m:oMath>
                </a14:m>
                <a:r>
                  <a:rPr lang="en-PL" sz="2400" dirty="0">
                    <a:latin typeface="Bodoni 72 Book" pitchFamily="2" charset="0"/>
                  </a:rPr>
                  <a:t>s</a:t>
                </a:r>
              </a:p>
            </p:txBody>
          </p:sp>
        </mc:Choice>
        <mc:Fallback xmlns="">
          <p:sp>
            <p:nvSpPr>
              <p:cNvPr id="5" name="TextBox 4">
                <a:extLst>
                  <a:ext uri="{FF2B5EF4-FFF2-40B4-BE49-F238E27FC236}">
                    <a16:creationId xmlns:a16="http://schemas.microsoft.com/office/drawing/2014/main" id="{1F3677EF-11A2-8EC9-CA57-3F8035391D27}"/>
                  </a:ext>
                </a:extLst>
              </p:cNvPr>
              <p:cNvSpPr txBox="1">
                <a:spLocks noRot="1" noChangeAspect="1" noMove="1" noResize="1" noEditPoints="1" noAdjustHandles="1" noChangeArrowheads="1" noChangeShapeType="1" noTextEdit="1"/>
              </p:cNvSpPr>
              <p:nvPr/>
            </p:nvSpPr>
            <p:spPr>
              <a:xfrm>
                <a:off x="679398" y="5011297"/>
                <a:ext cx="3864329" cy="1569660"/>
              </a:xfrm>
              <a:prstGeom prst="rect">
                <a:avLst/>
              </a:prstGeom>
              <a:blipFill>
                <a:blip r:embed="rId3"/>
                <a:stretch>
                  <a:fillRect l="-2303" t="-3226" b="-8065"/>
                </a:stretch>
              </a:blipFill>
            </p:spPr>
            <p:txBody>
              <a:bodyPr/>
              <a:lstStyle/>
              <a:p>
                <a:r>
                  <a:rPr lang="en-PL">
                    <a:noFill/>
                  </a:rPr>
                  <a:t> </a:t>
                </a:r>
              </a:p>
            </p:txBody>
          </p:sp>
        </mc:Fallback>
      </mc:AlternateContent>
      <p:sp>
        <p:nvSpPr>
          <p:cNvPr id="6" name="Rounded Rectangle 5">
            <a:extLst>
              <a:ext uri="{FF2B5EF4-FFF2-40B4-BE49-F238E27FC236}">
                <a16:creationId xmlns:a16="http://schemas.microsoft.com/office/drawing/2014/main" id="{22CFE9A5-C879-A202-81FB-2D83EBCD3BBF}"/>
              </a:ext>
            </a:extLst>
          </p:cNvPr>
          <p:cNvSpPr/>
          <p:nvPr/>
        </p:nvSpPr>
        <p:spPr>
          <a:xfrm>
            <a:off x="7805351" y="4460789"/>
            <a:ext cx="3768811" cy="219639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7" name="TextBox 6">
            <a:extLst>
              <a:ext uri="{FF2B5EF4-FFF2-40B4-BE49-F238E27FC236}">
                <a16:creationId xmlns:a16="http://schemas.microsoft.com/office/drawing/2014/main" id="{2EA135EB-D156-108E-270A-804DCCA6B41A}"/>
              </a:ext>
            </a:extLst>
          </p:cNvPr>
          <p:cNvSpPr txBox="1"/>
          <p:nvPr/>
        </p:nvSpPr>
        <p:spPr>
          <a:xfrm>
            <a:off x="8095938" y="4534392"/>
            <a:ext cx="3127779" cy="461665"/>
          </a:xfrm>
          <a:prstGeom prst="rect">
            <a:avLst/>
          </a:prstGeom>
          <a:noFill/>
        </p:spPr>
        <p:txBody>
          <a:bodyPr wrap="none" rtlCol="0">
            <a:spAutoFit/>
          </a:bodyPr>
          <a:lstStyle/>
          <a:p>
            <a:pPr algn="ctr"/>
            <a:r>
              <a:rPr lang="en-GB" sz="2400" dirty="0">
                <a:latin typeface="Bodoni 72 Book" pitchFamily="2" charset="0"/>
              </a:rPr>
              <a:t>Big Bang nucleosynthesis</a:t>
            </a:r>
          </a:p>
        </p:txBody>
      </p:sp>
      <p:sp>
        <p:nvSpPr>
          <p:cNvPr id="8" name="TextBox 7">
            <a:extLst>
              <a:ext uri="{FF2B5EF4-FFF2-40B4-BE49-F238E27FC236}">
                <a16:creationId xmlns:a16="http://schemas.microsoft.com/office/drawing/2014/main" id="{F02FEC52-54DD-29D8-6212-7C54852655CF}"/>
              </a:ext>
            </a:extLst>
          </p:cNvPr>
          <p:cNvSpPr txBox="1"/>
          <p:nvPr/>
        </p:nvSpPr>
        <p:spPr>
          <a:xfrm>
            <a:off x="7969573" y="5083092"/>
            <a:ext cx="3445174" cy="1569660"/>
          </a:xfrm>
          <a:prstGeom prst="rect">
            <a:avLst/>
          </a:prstGeom>
          <a:noFill/>
        </p:spPr>
        <p:txBody>
          <a:bodyPr wrap="none" rtlCol="0">
            <a:spAutoFit/>
          </a:bodyPr>
          <a:lstStyle/>
          <a:p>
            <a:r>
              <a:rPr lang="en-PL" sz="2400" dirty="0">
                <a:latin typeface="Bodoni 72 Book" pitchFamily="2" charset="0"/>
              </a:rPr>
              <a:t>Populated with SM elements</a:t>
            </a:r>
          </a:p>
          <a:p>
            <a:r>
              <a:rPr lang="en-PL" sz="2400" dirty="0">
                <a:latin typeface="Bodoni 72 Book" pitchFamily="2" charset="0"/>
              </a:rPr>
              <a:t>Temperature -- few MeV</a:t>
            </a:r>
          </a:p>
          <a:p>
            <a:r>
              <a:rPr lang="en-GB" sz="2400" dirty="0">
                <a:latin typeface="Bodoni 72 Book" pitchFamily="2" charset="0"/>
              </a:rPr>
              <a:t>H</a:t>
            </a:r>
            <a:r>
              <a:rPr lang="en-PL" sz="2400" dirty="0">
                <a:latin typeface="Bodoni 72 Book" pitchFamily="2" charset="0"/>
              </a:rPr>
              <a:t>ot, dense</a:t>
            </a:r>
          </a:p>
          <a:p>
            <a:r>
              <a:rPr lang="en-GB" sz="2400" dirty="0">
                <a:latin typeface="Bodoni 72 Book" pitchFamily="2" charset="0"/>
              </a:rPr>
              <a:t>A</a:t>
            </a:r>
            <a:r>
              <a:rPr lang="en-PL" sz="2400" dirty="0">
                <a:latin typeface="Bodoni 72 Book" pitchFamily="2" charset="0"/>
              </a:rPr>
              <a:t>ge of universe 1 s</a:t>
            </a:r>
          </a:p>
        </p:txBody>
      </p:sp>
      <p:sp>
        <p:nvSpPr>
          <p:cNvPr id="9" name="Right Arrow 8">
            <a:extLst>
              <a:ext uri="{FF2B5EF4-FFF2-40B4-BE49-F238E27FC236}">
                <a16:creationId xmlns:a16="http://schemas.microsoft.com/office/drawing/2014/main" id="{16103E27-CE03-C5BF-2843-3E6D75F8119D}"/>
              </a:ext>
            </a:extLst>
          </p:cNvPr>
          <p:cNvSpPr/>
          <p:nvPr/>
        </p:nvSpPr>
        <p:spPr>
          <a:xfrm>
            <a:off x="4700805" y="5244538"/>
            <a:ext cx="2745384" cy="5515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10" name="TextBox 9">
            <a:extLst>
              <a:ext uri="{FF2B5EF4-FFF2-40B4-BE49-F238E27FC236}">
                <a16:creationId xmlns:a16="http://schemas.microsoft.com/office/drawing/2014/main" id="{D3B77D5B-BE6F-DFA8-DB7D-72010F188786}"/>
              </a:ext>
            </a:extLst>
          </p:cNvPr>
          <p:cNvSpPr txBox="1"/>
          <p:nvPr/>
        </p:nvSpPr>
        <p:spPr>
          <a:xfrm>
            <a:off x="5870578" y="4609879"/>
            <a:ext cx="346615" cy="707886"/>
          </a:xfrm>
          <a:prstGeom prst="rect">
            <a:avLst/>
          </a:prstGeom>
          <a:noFill/>
        </p:spPr>
        <p:txBody>
          <a:bodyPr wrap="square" rtlCol="0">
            <a:spAutoFit/>
          </a:bodyPr>
          <a:lstStyle/>
          <a:p>
            <a:r>
              <a:rPr lang="en-PL" sz="4000" b="1" dirty="0">
                <a:solidFill>
                  <a:srgbClr val="FF0000"/>
                </a:solidFill>
                <a:latin typeface="BODONI 72 BOOK" pitchFamily="2" charset="0"/>
              </a:rPr>
              <a:t>?</a:t>
            </a:r>
            <a:endParaRPr lang="en-PL" b="1" dirty="0">
              <a:solidFill>
                <a:srgbClr val="FF0000"/>
              </a:solidFill>
              <a:latin typeface="BODONI 72 BOOK" pitchFamily="2"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CCF1F5E-2A4F-114F-97B7-8EE5100EBB2D}"/>
                  </a:ext>
                </a:extLst>
              </p:cNvPr>
              <p:cNvSpPr txBox="1"/>
              <p:nvPr/>
            </p:nvSpPr>
            <p:spPr>
              <a:xfrm>
                <a:off x="996098" y="838422"/>
                <a:ext cx="104490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𝑀</m:t>
                      </m:r>
                      <m:r>
                        <a:rPr lang="en-US" sz="2000" b="0" i="1" smtClean="0">
                          <a:latin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𝜌</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𝑉</m:t>
                      </m:r>
                    </m:oMath>
                  </m:oMathPara>
                </a14:m>
                <a:endParaRPr lang="en-PL" sz="2000" dirty="0"/>
              </a:p>
            </p:txBody>
          </p:sp>
        </mc:Choice>
        <mc:Fallback xmlns="">
          <p:sp>
            <p:nvSpPr>
              <p:cNvPr id="11" name="TextBox 10">
                <a:extLst>
                  <a:ext uri="{FF2B5EF4-FFF2-40B4-BE49-F238E27FC236}">
                    <a16:creationId xmlns:a16="http://schemas.microsoft.com/office/drawing/2014/main" id="{7CCF1F5E-2A4F-114F-97B7-8EE5100EBB2D}"/>
                  </a:ext>
                </a:extLst>
              </p:cNvPr>
              <p:cNvSpPr txBox="1">
                <a:spLocks noRot="1" noChangeAspect="1" noMove="1" noResize="1" noEditPoints="1" noAdjustHandles="1" noChangeArrowheads="1" noChangeShapeType="1" noTextEdit="1"/>
              </p:cNvSpPr>
              <p:nvPr/>
            </p:nvSpPr>
            <p:spPr>
              <a:xfrm>
                <a:off x="996098" y="838422"/>
                <a:ext cx="1044901" cy="307777"/>
              </a:xfrm>
              <a:prstGeom prst="rect">
                <a:avLst/>
              </a:prstGeom>
              <a:blipFill>
                <a:blip r:embed="rId4"/>
                <a:stretch>
                  <a:fillRect l="-4878" t="-8333" r="-4878" b="-37500"/>
                </a:stretch>
              </a:blipFill>
            </p:spPr>
            <p:txBody>
              <a:bodyPr/>
              <a:lstStyle/>
              <a:p>
                <a:r>
                  <a:rPr lang="en-PL">
                    <a:noFill/>
                  </a:rPr>
                  <a:t> </a:t>
                </a:r>
              </a:p>
            </p:txBody>
          </p:sp>
        </mc:Fallback>
      </mc:AlternateContent>
      <p:sp>
        <p:nvSpPr>
          <p:cNvPr id="12" name="TextBox 11">
            <a:extLst>
              <a:ext uri="{FF2B5EF4-FFF2-40B4-BE49-F238E27FC236}">
                <a16:creationId xmlns:a16="http://schemas.microsoft.com/office/drawing/2014/main" id="{3D28F514-4CB1-0741-8409-ADFEE2990E30}"/>
              </a:ext>
            </a:extLst>
          </p:cNvPr>
          <p:cNvSpPr txBox="1"/>
          <p:nvPr/>
        </p:nvSpPr>
        <p:spPr>
          <a:xfrm>
            <a:off x="362559" y="259241"/>
            <a:ext cx="2805576" cy="461665"/>
          </a:xfrm>
          <a:prstGeom prst="rect">
            <a:avLst/>
          </a:prstGeom>
          <a:noFill/>
        </p:spPr>
        <p:txBody>
          <a:bodyPr wrap="none" rtlCol="0">
            <a:spAutoFit/>
          </a:bodyPr>
          <a:lstStyle/>
          <a:p>
            <a:r>
              <a:rPr lang="en-GB" sz="2400" dirty="0">
                <a:latin typeface="Bodoni 72 Book" pitchFamily="2" charset="0"/>
              </a:rPr>
              <a:t>T</a:t>
            </a:r>
            <a:r>
              <a:rPr lang="en-PL" sz="2400" dirty="0">
                <a:latin typeface="Bodoni 72 Book" pitchFamily="2" charset="0"/>
              </a:rPr>
              <a:t>he largest free lunch </a:t>
            </a:r>
            <a:r>
              <a:rPr lang="en-PL" sz="2000" dirty="0"/>
              <a:t> </a:t>
            </a:r>
          </a:p>
        </p:txBody>
      </p:sp>
    </p:spTree>
    <p:extLst>
      <p:ext uri="{BB962C8B-B14F-4D97-AF65-F5344CB8AC3E}">
        <p14:creationId xmlns:p14="http://schemas.microsoft.com/office/powerpoint/2010/main" val="1678695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394BE7-4E3A-A369-86D8-05D148A1E6C5}"/>
              </a:ext>
            </a:extLst>
          </p:cNvPr>
          <p:cNvPicPr>
            <a:picLocks noChangeAspect="1"/>
          </p:cNvPicPr>
          <p:nvPr/>
        </p:nvPicPr>
        <p:blipFill>
          <a:blip r:embed="rId2"/>
          <a:stretch>
            <a:fillRect/>
          </a:stretch>
        </p:blipFill>
        <p:spPr>
          <a:xfrm>
            <a:off x="2393950" y="326079"/>
            <a:ext cx="7404100" cy="1930400"/>
          </a:xfrm>
          <a:prstGeom prst="rect">
            <a:avLst/>
          </a:prstGeom>
        </p:spPr>
      </p:pic>
      <p:pic>
        <p:nvPicPr>
          <p:cNvPr id="3" name="Picture 2">
            <a:extLst>
              <a:ext uri="{FF2B5EF4-FFF2-40B4-BE49-F238E27FC236}">
                <a16:creationId xmlns:a16="http://schemas.microsoft.com/office/drawing/2014/main" id="{A90F56A0-3C3D-4631-7C98-8B14BAEB440A}"/>
              </a:ext>
            </a:extLst>
          </p:cNvPr>
          <p:cNvPicPr>
            <a:picLocks noChangeAspect="1"/>
          </p:cNvPicPr>
          <p:nvPr/>
        </p:nvPicPr>
        <p:blipFill>
          <a:blip r:embed="rId3"/>
          <a:stretch>
            <a:fillRect/>
          </a:stretch>
        </p:blipFill>
        <p:spPr>
          <a:xfrm>
            <a:off x="7804150" y="2533390"/>
            <a:ext cx="3987800" cy="685800"/>
          </a:xfrm>
          <a:prstGeom prst="rect">
            <a:avLst/>
          </a:prstGeom>
        </p:spPr>
      </p:pic>
      <p:pic>
        <p:nvPicPr>
          <p:cNvPr id="5" name="Picture 4">
            <a:extLst>
              <a:ext uri="{FF2B5EF4-FFF2-40B4-BE49-F238E27FC236}">
                <a16:creationId xmlns:a16="http://schemas.microsoft.com/office/drawing/2014/main" id="{1DC724AE-6051-FFC5-790C-C720C837C020}"/>
              </a:ext>
            </a:extLst>
          </p:cNvPr>
          <p:cNvPicPr>
            <a:picLocks noChangeAspect="1"/>
          </p:cNvPicPr>
          <p:nvPr/>
        </p:nvPicPr>
        <p:blipFill>
          <a:blip r:embed="rId4"/>
          <a:stretch>
            <a:fillRect/>
          </a:stretch>
        </p:blipFill>
        <p:spPr>
          <a:xfrm>
            <a:off x="1339163" y="2566084"/>
            <a:ext cx="2222500" cy="647700"/>
          </a:xfrm>
          <a:prstGeom prst="rect">
            <a:avLst/>
          </a:prstGeom>
        </p:spPr>
      </p:pic>
      <p:pic>
        <p:nvPicPr>
          <p:cNvPr id="6" name="Picture 5">
            <a:extLst>
              <a:ext uri="{FF2B5EF4-FFF2-40B4-BE49-F238E27FC236}">
                <a16:creationId xmlns:a16="http://schemas.microsoft.com/office/drawing/2014/main" id="{3556EB02-925F-FC7C-AAC8-31AE5620EC53}"/>
              </a:ext>
            </a:extLst>
          </p:cNvPr>
          <p:cNvPicPr>
            <a:picLocks noChangeAspect="1"/>
          </p:cNvPicPr>
          <p:nvPr/>
        </p:nvPicPr>
        <p:blipFill>
          <a:blip r:embed="rId5"/>
          <a:stretch>
            <a:fillRect/>
          </a:stretch>
        </p:blipFill>
        <p:spPr>
          <a:xfrm>
            <a:off x="4037142" y="3990956"/>
            <a:ext cx="4316026" cy="667022"/>
          </a:xfrm>
          <a:prstGeom prst="rect">
            <a:avLst/>
          </a:prstGeom>
        </p:spPr>
      </p:pic>
      <p:sp>
        <p:nvSpPr>
          <p:cNvPr id="7" name="Rounded Rectangle 6">
            <a:extLst>
              <a:ext uri="{FF2B5EF4-FFF2-40B4-BE49-F238E27FC236}">
                <a16:creationId xmlns:a16="http://schemas.microsoft.com/office/drawing/2014/main" id="{2BB7EEE5-22F5-D747-241E-E59AAC4978FE}"/>
              </a:ext>
            </a:extLst>
          </p:cNvPr>
          <p:cNvSpPr/>
          <p:nvPr/>
        </p:nvSpPr>
        <p:spPr>
          <a:xfrm>
            <a:off x="1213880" y="2476326"/>
            <a:ext cx="2360140" cy="79426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dirty="0"/>
          </a:p>
        </p:txBody>
      </p:sp>
      <p:sp>
        <p:nvSpPr>
          <p:cNvPr id="17" name="Bent Arrow 16">
            <a:extLst>
              <a:ext uri="{FF2B5EF4-FFF2-40B4-BE49-F238E27FC236}">
                <a16:creationId xmlns:a16="http://schemas.microsoft.com/office/drawing/2014/main" id="{962CDFE6-B9C1-98D5-2002-CCA968408818}"/>
              </a:ext>
            </a:extLst>
          </p:cNvPr>
          <p:cNvSpPr/>
          <p:nvPr/>
        </p:nvSpPr>
        <p:spPr>
          <a:xfrm rot="10800000">
            <a:off x="3699301" y="2152047"/>
            <a:ext cx="2096017" cy="794264"/>
          </a:xfrm>
          <a:prstGeom prst="bentArrow">
            <a:avLst>
              <a:gd name="adj1" fmla="val 9615"/>
              <a:gd name="adj2" fmla="val 10256"/>
              <a:gd name="adj3" fmla="val 17308"/>
              <a:gd name="adj4" fmla="val 4375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dirty="0">
              <a:solidFill>
                <a:schemeClr val="tx1"/>
              </a:solidFill>
            </a:endParaRPr>
          </a:p>
        </p:txBody>
      </p:sp>
      <p:sp>
        <p:nvSpPr>
          <p:cNvPr id="18" name="Bent Arrow 17">
            <a:extLst>
              <a:ext uri="{FF2B5EF4-FFF2-40B4-BE49-F238E27FC236}">
                <a16:creationId xmlns:a16="http://schemas.microsoft.com/office/drawing/2014/main" id="{1591DED4-B592-2562-344D-5C0AD72984D7}"/>
              </a:ext>
            </a:extLst>
          </p:cNvPr>
          <p:cNvSpPr/>
          <p:nvPr/>
        </p:nvSpPr>
        <p:spPr>
          <a:xfrm rot="10800000" flipH="1">
            <a:off x="6030100" y="2168952"/>
            <a:ext cx="1544592" cy="794264"/>
          </a:xfrm>
          <a:prstGeom prst="bentArrow">
            <a:avLst>
              <a:gd name="adj1" fmla="val 9615"/>
              <a:gd name="adj2" fmla="val 10256"/>
              <a:gd name="adj3" fmla="val 17308"/>
              <a:gd name="adj4" fmla="val 4375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dirty="0">
              <a:solidFill>
                <a:schemeClr val="tx1"/>
              </a:solidFill>
            </a:endParaRPr>
          </a:p>
        </p:txBody>
      </p:sp>
      <p:sp>
        <p:nvSpPr>
          <p:cNvPr id="19" name="Rounded Rectangle 18">
            <a:extLst>
              <a:ext uri="{FF2B5EF4-FFF2-40B4-BE49-F238E27FC236}">
                <a16:creationId xmlns:a16="http://schemas.microsoft.com/office/drawing/2014/main" id="{6D9B4AA1-7FB6-0BC8-2583-0D211AA0947D}"/>
              </a:ext>
            </a:extLst>
          </p:cNvPr>
          <p:cNvSpPr/>
          <p:nvPr/>
        </p:nvSpPr>
        <p:spPr>
          <a:xfrm>
            <a:off x="7682989" y="2476326"/>
            <a:ext cx="4111368" cy="7374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dirty="0"/>
          </a:p>
        </p:txBody>
      </p:sp>
      <p:sp>
        <p:nvSpPr>
          <p:cNvPr id="26" name="Down Arrow 25">
            <a:extLst>
              <a:ext uri="{FF2B5EF4-FFF2-40B4-BE49-F238E27FC236}">
                <a16:creationId xmlns:a16="http://schemas.microsoft.com/office/drawing/2014/main" id="{778EBC2F-43F5-7A69-670D-BDF789F495B1}"/>
              </a:ext>
            </a:extLst>
          </p:cNvPr>
          <p:cNvSpPr/>
          <p:nvPr/>
        </p:nvSpPr>
        <p:spPr>
          <a:xfrm>
            <a:off x="5799434" y="4843158"/>
            <a:ext cx="296563" cy="358863"/>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dirty="0"/>
          </a:p>
        </p:txBody>
      </p:sp>
      <p:pic>
        <p:nvPicPr>
          <p:cNvPr id="27" name="Picture 26" descr="Text&#10;&#10;Description automatically generated">
            <a:extLst>
              <a:ext uri="{FF2B5EF4-FFF2-40B4-BE49-F238E27FC236}">
                <a16:creationId xmlns:a16="http://schemas.microsoft.com/office/drawing/2014/main" id="{002D80F6-A5B4-7E9D-04A8-B5485151D50A}"/>
              </a:ext>
            </a:extLst>
          </p:cNvPr>
          <p:cNvPicPr>
            <a:picLocks noChangeAspect="1"/>
          </p:cNvPicPr>
          <p:nvPr/>
        </p:nvPicPr>
        <p:blipFill rotWithShape="1">
          <a:blip r:embed="rId6"/>
          <a:srcRect r="4611"/>
          <a:stretch/>
        </p:blipFill>
        <p:spPr>
          <a:xfrm>
            <a:off x="4263747" y="5239092"/>
            <a:ext cx="3589831" cy="647700"/>
          </a:xfrm>
          <a:prstGeom prst="rect">
            <a:avLst/>
          </a:prstGeom>
        </p:spPr>
      </p:pic>
      <p:sp>
        <p:nvSpPr>
          <p:cNvPr id="28" name="Bent Arrow 27">
            <a:extLst>
              <a:ext uri="{FF2B5EF4-FFF2-40B4-BE49-F238E27FC236}">
                <a16:creationId xmlns:a16="http://schemas.microsoft.com/office/drawing/2014/main" id="{54695FF2-F1DB-4C73-5427-954456528B31}"/>
              </a:ext>
            </a:extLst>
          </p:cNvPr>
          <p:cNvSpPr/>
          <p:nvPr/>
        </p:nvSpPr>
        <p:spPr>
          <a:xfrm rot="16200000" flipH="1" flipV="1">
            <a:off x="4433330" y="2398177"/>
            <a:ext cx="737459" cy="2161255"/>
          </a:xfrm>
          <a:prstGeom prst="bentArrow">
            <a:avLst>
              <a:gd name="adj1" fmla="val 9615"/>
              <a:gd name="adj2" fmla="val 10256"/>
              <a:gd name="adj3" fmla="val 17308"/>
              <a:gd name="adj4" fmla="val 4375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dirty="0">
              <a:solidFill>
                <a:schemeClr val="tx1"/>
              </a:solidFill>
            </a:endParaRPr>
          </a:p>
        </p:txBody>
      </p:sp>
      <p:sp>
        <p:nvSpPr>
          <p:cNvPr id="29" name="Bent Arrow 28">
            <a:extLst>
              <a:ext uri="{FF2B5EF4-FFF2-40B4-BE49-F238E27FC236}">
                <a16:creationId xmlns:a16="http://schemas.microsoft.com/office/drawing/2014/main" id="{0EEA4416-C29E-659D-AC7A-1F6463E6230D}"/>
              </a:ext>
            </a:extLst>
          </p:cNvPr>
          <p:cNvSpPr/>
          <p:nvPr/>
        </p:nvSpPr>
        <p:spPr>
          <a:xfrm rot="16200000" flipH="1">
            <a:off x="6392475" y="2665318"/>
            <a:ext cx="737459" cy="1626974"/>
          </a:xfrm>
          <a:prstGeom prst="bentArrow">
            <a:avLst>
              <a:gd name="adj1" fmla="val 9615"/>
              <a:gd name="adj2" fmla="val 10256"/>
              <a:gd name="adj3" fmla="val 17308"/>
              <a:gd name="adj4" fmla="val 4375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dirty="0">
              <a:solidFill>
                <a:schemeClr val="tx1"/>
              </a:solidFill>
            </a:endParaRPr>
          </a:p>
        </p:txBody>
      </p:sp>
      <p:pic>
        <p:nvPicPr>
          <p:cNvPr id="30" name="Picture 29" descr="A picture containing antenna&#10;&#10;Description automatically generated">
            <a:extLst>
              <a:ext uri="{FF2B5EF4-FFF2-40B4-BE49-F238E27FC236}">
                <a16:creationId xmlns:a16="http://schemas.microsoft.com/office/drawing/2014/main" id="{468F18D1-50E7-B9E0-A309-5645B2A3119C}"/>
              </a:ext>
            </a:extLst>
          </p:cNvPr>
          <p:cNvPicPr>
            <a:picLocks noChangeAspect="1"/>
          </p:cNvPicPr>
          <p:nvPr/>
        </p:nvPicPr>
        <p:blipFill>
          <a:blip r:embed="rId7"/>
          <a:stretch>
            <a:fillRect/>
          </a:stretch>
        </p:blipFill>
        <p:spPr>
          <a:xfrm>
            <a:off x="430342" y="3944804"/>
            <a:ext cx="2990282" cy="1796708"/>
          </a:xfrm>
          <a:prstGeom prst="rect">
            <a:avLst/>
          </a:prstGeom>
        </p:spPr>
      </p:pic>
      <p:pic>
        <p:nvPicPr>
          <p:cNvPr id="31" name="Picture 30" descr="A picture containing antenna&#10;&#10;Description automatically generated">
            <a:extLst>
              <a:ext uri="{FF2B5EF4-FFF2-40B4-BE49-F238E27FC236}">
                <a16:creationId xmlns:a16="http://schemas.microsoft.com/office/drawing/2014/main" id="{C1EE677F-CF7B-27CA-CF02-BE1A44C5CD7B}"/>
              </a:ext>
            </a:extLst>
          </p:cNvPr>
          <p:cNvPicPr>
            <a:picLocks noChangeAspect="1"/>
          </p:cNvPicPr>
          <p:nvPr/>
        </p:nvPicPr>
        <p:blipFill>
          <a:blip r:embed="rId8"/>
          <a:stretch>
            <a:fillRect/>
          </a:stretch>
        </p:blipFill>
        <p:spPr>
          <a:xfrm>
            <a:off x="8401737" y="3847534"/>
            <a:ext cx="3493672" cy="2039258"/>
          </a:xfrm>
          <a:prstGeom prst="rect">
            <a:avLst/>
          </a:prstGeom>
        </p:spPr>
      </p:pic>
      <p:pic>
        <p:nvPicPr>
          <p:cNvPr id="36" name="Picture 35">
            <a:extLst>
              <a:ext uri="{FF2B5EF4-FFF2-40B4-BE49-F238E27FC236}">
                <a16:creationId xmlns:a16="http://schemas.microsoft.com/office/drawing/2014/main" id="{86C8035E-9E21-A6F6-F4BB-905C39D58356}"/>
              </a:ext>
            </a:extLst>
          </p:cNvPr>
          <p:cNvPicPr>
            <a:picLocks noChangeAspect="1"/>
          </p:cNvPicPr>
          <p:nvPr/>
        </p:nvPicPr>
        <p:blipFill>
          <a:blip r:embed="rId9"/>
          <a:stretch>
            <a:fillRect/>
          </a:stretch>
        </p:blipFill>
        <p:spPr>
          <a:xfrm>
            <a:off x="885378" y="6064814"/>
            <a:ext cx="1508570" cy="530793"/>
          </a:xfrm>
          <a:prstGeom prst="rect">
            <a:avLst/>
          </a:prstGeom>
        </p:spPr>
      </p:pic>
      <p:sp>
        <p:nvSpPr>
          <p:cNvPr id="38" name="Bent Arrow 37">
            <a:extLst>
              <a:ext uri="{FF2B5EF4-FFF2-40B4-BE49-F238E27FC236}">
                <a16:creationId xmlns:a16="http://schemas.microsoft.com/office/drawing/2014/main" id="{30F0856B-FAC9-A0F4-712B-9EFBBA99EC5C}"/>
              </a:ext>
            </a:extLst>
          </p:cNvPr>
          <p:cNvSpPr/>
          <p:nvPr/>
        </p:nvSpPr>
        <p:spPr>
          <a:xfrm rot="10800000">
            <a:off x="2393949" y="5884932"/>
            <a:ext cx="3636147" cy="530792"/>
          </a:xfrm>
          <a:prstGeom prst="bentArrow">
            <a:avLst>
              <a:gd name="adj1" fmla="val 9615"/>
              <a:gd name="adj2" fmla="val 10256"/>
              <a:gd name="adj3" fmla="val 17308"/>
              <a:gd name="adj4" fmla="val 4375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dirty="0">
              <a:solidFill>
                <a:schemeClr val="tx1"/>
              </a:solidFill>
            </a:endParaRPr>
          </a:p>
        </p:txBody>
      </p:sp>
      <p:sp>
        <p:nvSpPr>
          <p:cNvPr id="39" name="Rounded Rectangle 38">
            <a:extLst>
              <a:ext uri="{FF2B5EF4-FFF2-40B4-BE49-F238E27FC236}">
                <a16:creationId xmlns:a16="http://schemas.microsoft.com/office/drawing/2014/main" id="{C4591A68-399D-4C5E-9AFA-74F26F02A8EC}"/>
              </a:ext>
            </a:extLst>
          </p:cNvPr>
          <p:cNvSpPr/>
          <p:nvPr/>
        </p:nvSpPr>
        <p:spPr>
          <a:xfrm>
            <a:off x="885378" y="6062081"/>
            <a:ext cx="1508570" cy="53079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spTree>
    <p:extLst>
      <p:ext uri="{BB962C8B-B14F-4D97-AF65-F5344CB8AC3E}">
        <p14:creationId xmlns:p14="http://schemas.microsoft.com/office/powerpoint/2010/main" val="386268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dissolve">
                                      <p:cBhvr>
                                        <p:cTn id="18" dur="500"/>
                                        <p:tgtEl>
                                          <p:spTgt spid="18"/>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dissolve">
                                      <p:cBhvr>
                                        <p:cTn id="21" dur="500"/>
                                        <p:tgtEl>
                                          <p:spTgt spid="19"/>
                                        </p:tgtEl>
                                      </p:cBhvr>
                                    </p:animEffect>
                                  </p:childTnLst>
                                </p:cTn>
                              </p:par>
                              <p:par>
                                <p:cTn id="22" presetID="9"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dissolv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dissolve">
                                      <p:cBhvr>
                                        <p:cTn id="29" dur="500"/>
                                        <p:tgtEl>
                                          <p:spTgt spid="28"/>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dissolve">
                                      <p:cBhvr>
                                        <p:cTn id="32" dur="500"/>
                                        <p:tgtEl>
                                          <p:spTgt spid="29"/>
                                        </p:tgtEl>
                                      </p:cBhvr>
                                    </p:animEffect>
                                  </p:childTnLst>
                                </p:cTn>
                              </p:par>
                              <p:par>
                                <p:cTn id="33" presetID="9"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dissolv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dissolve">
                                      <p:cBhvr>
                                        <p:cTn id="40" dur="500"/>
                                        <p:tgtEl>
                                          <p:spTgt spid="26"/>
                                        </p:tgtEl>
                                      </p:cBhvr>
                                    </p:animEffect>
                                  </p:childTnLst>
                                </p:cTn>
                              </p:par>
                              <p:par>
                                <p:cTn id="41" presetID="9"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dissolve">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dissolve">
                                      <p:cBhvr>
                                        <p:cTn id="48" dur="500"/>
                                        <p:tgtEl>
                                          <p:spTgt spid="30"/>
                                        </p:tgtEl>
                                      </p:cBhvr>
                                    </p:animEffect>
                                  </p:childTnLst>
                                </p:cTn>
                              </p:par>
                              <p:par>
                                <p:cTn id="49" presetID="9"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dissolve">
                                      <p:cBhvr>
                                        <p:cTn id="51" dur="500"/>
                                        <p:tgtEl>
                                          <p:spTgt spid="31"/>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dissolve">
                                      <p:cBhvr>
                                        <p:cTn id="54" dur="500"/>
                                        <p:tgtEl>
                                          <p:spTgt spid="38"/>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dissolve">
                                      <p:cBhvr>
                                        <p:cTn id="57" dur="500"/>
                                        <p:tgtEl>
                                          <p:spTgt spid="39"/>
                                        </p:tgtEl>
                                      </p:cBhvr>
                                    </p:animEffect>
                                  </p:childTnLst>
                                </p:cTn>
                              </p:par>
                              <p:par>
                                <p:cTn id="58" presetID="9" presetClass="entr" presetSubtype="0" fill="hold" nodeType="with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dissolve">
                                      <p:cBhvr>
                                        <p:cTn id="6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18" grpId="0" animBg="1"/>
      <p:bldP spid="19" grpId="0" animBg="1"/>
      <p:bldP spid="26" grpId="0" animBg="1"/>
      <p:bldP spid="28" grpId="0" animBg="1"/>
      <p:bldP spid="29" grpId="0" animBg="1"/>
      <p:bldP spid="38" grpId="0" animBg="1"/>
      <p:bldP spid="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4E54FA-660F-0848-A7BE-88C7048A4E12}"/>
              </a:ext>
            </a:extLst>
          </p:cNvPr>
          <p:cNvPicPr>
            <a:picLocks noChangeAspect="1"/>
          </p:cNvPicPr>
          <p:nvPr/>
        </p:nvPicPr>
        <p:blipFill>
          <a:blip r:embed="rId2"/>
          <a:stretch>
            <a:fillRect/>
          </a:stretch>
        </p:blipFill>
        <p:spPr>
          <a:xfrm>
            <a:off x="2190427" y="0"/>
            <a:ext cx="7811146" cy="6858000"/>
          </a:xfrm>
          <a:prstGeom prst="rect">
            <a:avLst/>
          </a:prstGeom>
        </p:spPr>
      </p:pic>
    </p:spTree>
    <p:extLst>
      <p:ext uri="{BB962C8B-B14F-4D97-AF65-F5344CB8AC3E}">
        <p14:creationId xmlns:p14="http://schemas.microsoft.com/office/powerpoint/2010/main" val="720152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7081C2-BC18-4267-3267-87EC57D62CB0}"/>
              </a:ext>
            </a:extLst>
          </p:cNvPr>
          <p:cNvSpPr txBox="1"/>
          <p:nvPr/>
        </p:nvSpPr>
        <p:spPr>
          <a:xfrm>
            <a:off x="1756814" y="2459504"/>
            <a:ext cx="9380878" cy="1323439"/>
          </a:xfrm>
          <a:prstGeom prst="rect">
            <a:avLst/>
          </a:prstGeom>
          <a:noFill/>
        </p:spPr>
        <p:txBody>
          <a:bodyPr wrap="square" rtlCol="0">
            <a:spAutoFit/>
          </a:bodyPr>
          <a:lstStyle/>
          <a:p>
            <a:pPr algn="ctr"/>
            <a:r>
              <a:rPr lang="en-US" sz="4000" dirty="0">
                <a:latin typeface="Bodoni 72 Book" pitchFamily="2" charset="0"/>
              </a:rPr>
              <a:t>Part II: </a:t>
            </a:r>
          </a:p>
          <a:p>
            <a:pPr algn="ctr"/>
            <a:r>
              <a:rPr lang="en-US" sz="4000" dirty="0">
                <a:latin typeface="Bodoni 72 Book" pitchFamily="2" charset="0"/>
              </a:rPr>
              <a:t>Gravitational waves</a:t>
            </a:r>
            <a:endParaRPr lang="en-PL" sz="4000" dirty="0">
              <a:latin typeface="Bodoni 72 Book" pitchFamily="2" charset="0"/>
            </a:endParaRPr>
          </a:p>
        </p:txBody>
      </p:sp>
    </p:spTree>
    <p:extLst>
      <p:ext uri="{BB962C8B-B14F-4D97-AF65-F5344CB8AC3E}">
        <p14:creationId xmlns:p14="http://schemas.microsoft.com/office/powerpoint/2010/main" val="226648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person, primate&#10;&#10;Description automatically generated">
            <a:extLst>
              <a:ext uri="{FF2B5EF4-FFF2-40B4-BE49-F238E27FC236}">
                <a16:creationId xmlns:a16="http://schemas.microsoft.com/office/drawing/2014/main" id="{09BB2BA2-B36B-D04F-95B3-A9ADFB2B796B}"/>
              </a:ext>
            </a:extLst>
          </p:cNvPr>
          <p:cNvPicPr>
            <a:picLocks noGrp="1" noChangeAspect="1"/>
          </p:cNvPicPr>
          <p:nvPr>
            <p:ph idx="1"/>
          </p:nvPr>
        </p:nvPicPr>
        <p:blipFill>
          <a:blip r:embed="rId3"/>
          <a:stretch>
            <a:fillRect/>
          </a:stretch>
        </p:blipFill>
        <p:spPr>
          <a:xfrm>
            <a:off x="1535113" y="968427"/>
            <a:ext cx="4964293" cy="4898973"/>
          </a:xfrm>
        </p:spPr>
      </p:pic>
      <p:sp>
        <p:nvSpPr>
          <p:cNvPr id="4" name="Text Placeholder 3">
            <a:extLst>
              <a:ext uri="{FF2B5EF4-FFF2-40B4-BE49-F238E27FC236}">
                <a16:creationId xmlns:a16="http://schemas.microsoft.com/office/drawing/2014/main" id="{437D450C-B05E-E64D-BBD2-0CFDB104CE6C}"/>
              </a:ext>
            </a:extLst>
          </p:cNvPr>
          <p:cNvSpPr>
            <a:spLocks noGrp="1"/>
          </p:cNvSpPr>
          <p:nvPr>
            <p:ph type="body" sz="half" idx="2"/>
          </p:nvPr>
        </p:nvSpPr>
        <p:spPr>
          <a:xfrm>
            <a:off x="6640512" y="968426"/>
            <a:ext cx="4840288" cy="4898973"/>
          </a:xfrm>
        </p:spPr>
        <p:txBody>
          <a:bodyPr>
            <a:normAutofit/>
          </a:bodyPr>
          <a:lstStyle/>
          <a:p>
            <a:pPr marL="285750" indent="-285750">
              <a:buFont typeface="Arial" panose="020B0604020202020204" pitchFamily="34" charset="0"/>
              <a:buChar char="•"/>
            </a:pPr>
            <a:r>
              <a:rPr lang="en-PL" altLang="zh-CN" sz="2800" dirty="0"/>
              <a:t>General relativity </a:t>
            </a:r>
            <a:r>
              <a:rPr lang="en-US" altLang="zh-CN" sz="2800" dirty="0"/>
              <a:t>1915;</a:t>
            </a:r>
          </a:p>
          <a:p>
            <a:pPr marL="285750" indent="-285750">
              <a:buFont typeface="Arial" panose="020B0604020202020204" pitchFamily="34" charset="0"/>
              <a:buChar char="•"/>
            </a:pPr>
            <a:r>
              <a:rPr lang="en-US" altLang="zh-CN" sz="2800" dirty="0"/>
              <a:t>Gravitational</a:t>
            </a:r>
            <a:r>
              <a:rPr lang="zh-CN" altLang="en-US" sz="2800" dirty="0"/>
              <a:t> </a:t>
            </a:r>
            <a:r>
              <a:rPr lang="en-US" altLang="zh-CN" sz="2800" dirty="0"/>
              <a:t>waves</a:t>
            </a:r>
            <a:r>
              <a:rPr lang="zh-CN" altLang="en-US" sz="2800" dirty="0"/>
              <a:t> </a:t>
            </a:r>
            <a:r>
              <a:rPr lang="en-US" altLang="zh-CN" sz="2800" dirty="0"/>
              <a:t>1916;</a:t>
            </a:r>
            <a:endParaRPr lang="en-PL" sz="2000" dirty="0"/>
          </a:p>
        </p:txBody>
      </p:sp>
      <p:sp>
        <p:nvSpPr>
          <p:cNvPr id="7" name="TextBox 6">
            <a:extLst>
              <a:ext uri="{FF2B5EF4-FFF2-40B4-BE49-F238E27FC236}">
                <a16:creationId xmlns:a16="http://schemas.microsoft.com/office/drawing/2014/main" id="{1283A8D5-0126-554E-8F45-A9F56F1D0EC0}"/>
              </a:ext>
            </a:extLst>
          </p:cNvPr>
          <p:cNvSpPr txBox="1"/>
          <p:nvPr/>
        </p:nvSpPr>
        <p:spPr>
          <a:xfrm>
            <a:off x="6793706" y="2736502"/>
            <a:ext cx="4992688" cy="1631216"/>
          </a:xfrm>
          <a:prstGeom prst="rect">
            <a:avLst/>
          </a:prstGeom>
          <a:noFill/>
        </p:spPr>
        <p:txBody>
          <a:bodyPr wrap="square" rtlCol="0">
            <a:spAutoFit/>
          </a:bodyPr>
          <a:lstStyle/>
          <a:p>
            <a:pPr algn="just"/>
            <a:r>
              <a:rPr lang="en-GB" sz="2000" dirty="0"/>
              <a:t>Together with a young collaborator, I arrived at the interesting result that gravitational waves do not exist… </a:t>
            </a:r>
          </a:p>
          <a:p>
            <a:pPr algn="just"/>
            <a:endParaRPr lang="en-GB" sz="2000" dirty="0"/>
          </a:p>
          <a:p>
            <a:pPr algn="r"/>
            <a:r>
              <a:rPr lang="en-GB" sz="2000" dirty="0"/>
              <a:t>----1936, A. Einstein to M. Born</a:t>
            </a:r>
            <a:endParaRPr lang="en-PL" sz="2000" dirty="0"/>
          </a:p>
        </p:txBody>
      </p:sp>
      <p:sp>
        <p:nvSpPr>
          <p:cNvPr id="8" name="Rectangle 7">
            <a:extLst>
              <a:ext uri="{FF2B5EF4-FFF2-40B4-BE49-F238E27FC236}">
                <a16:creationId xmlns:a16="http://schemas.microsoft.com/office/drawing/2014/main" id="{7EBD95F3-796E-6145-A1C3-BF3070ABD824}"/>
              </a:ext>
            </a:extLst>
          </p:cNvPr>
          <p:cNvSpPr/>
          <p:nvPr/>
        </p:nvSpPr>
        <p:spPr>
          <a:xfrm>
            <a:off x="7123112" y="5036402"/>
            <a:ext cx="4016376" cy="830997"/>
          </a:xfrm>
          <a:prstGeom prst="rect">
            <a:avLst/>
          </a:prstGeom>
          <a:noFill/>
        </p:spPr>
        <p:txBody>
          <a:bodyPr wrap="square" lIns="91440" tIns="45720" rIns="91440" bIns="45720">
            <a:spAutoFit/>
          </a:bodyPr>
          <a:lstStyle/>
          <a:p>
            <a:pPr algn="ctr"/>
            <a:r>
              <a:rPr lang="en-GB" sz="2400" b="0" cap="none" spc="0" dirty="0">
                <a:ln w="0"/>
                <a:solidFill>
                  <a:schemeClr val="tx1"/>
                </a:solidFill>
                <a:effectLst>
                  <a:outerShdw blurRad="38100" dist="19050" dir="2700000" algn="tl" rotWithShape="0">
                    <a:schemeClr val="dk1">
                      <a:alpha val="40000"/>
                    </a:schemeClr>
                  </a:outerShdw>
                </a:effectLst>
              </a:rPr>
              <a:t>Even Einstein himself had hard time to accept it</a:t>
            </a:r>
          </a:p>
        </p:txBody>
      </p:sp>
      <p:sp>
        <p:nvSpPr>
          <p:cNvPr id="9" name="Rounded Rectangle 8">
            <a:extLst>
              <a:ext uri="{FF2B5EF4-FFF2-40B4-BE49-F238E27FC236}">
                <a16:creationId xmlns:a16="http://schemas.microsoft.com/office/drawing/2014/main" id="{9BC4D550-004C-FF43-95D6-0E592FEBCD96}"/>
              </a:ext>
            </a:extLst>
          </p:cNvPr>
          <p:cNvSpPr/>
          <p:nvPr/>
        </p:nvSpPr>
        <p:spPr>
          <a:xfrm>
            <a:off x="6743700" y="2485850"/>
            <a:ext cx="5092700" cy="20734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dirty="0"/>
          </a:p>
        </p:txBody>
      </p:sp>
    </p:spTree>
    <p:extLst>
      <p:ext uri="{BB962C8B-B14F-4D97-AF65-F5344CB8AC3E}">
        <p14:creationId xmlns:p14="http://schemas.microsoft.com/office/powerpoint/2010/main" val="1265926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8F1ED-A311-A34C-8BF9-9187A7F73673}"/>
              </a:ext>
            </a:extLst>
          </p:cNvPr>
          <p:cNvSpPr>
            <a:spLocks noGrp="1"/>
          </p:cNvSpPr>
          <p:nvPr>
            <p:ph type="title"/>
          </p:nvPr>
        </p:nvSpPr>
        <p:spPr>
          <a:xfrm>
            <a:off x="2592925" y="624110"/>
            <a:ext cx="8911687" cy="772890"/>
          </a:xfrm>
        </p:spPr>
        <p:txBody>
          <a:bodyPr>
            <a:normAutofit/>
          </a:bodyPr>
          <a:lstStyle/>
          <a:p>
            <a:pPr algn="ctr"/>
            <a:r>
              <a:rPr lang="en-GB" sz="3200" dirty="0"/>
              <a:t>W</a:t>
            </a:r>
            <a:r>
              <a:rPr lang="en-PL" sz="3200" dirty="0"/>
              <a:t>hat are the gravitational waves ?</a:t>
            </a:r>
          </a:p>
        </p:txBody>
      </p:sp>
      <p:pic>
        <p:nvPicPr>
          <p:cNvPr id="5" name="Content Placeholder 4" descr="A person writing on a chalkboard&#10;&#10;Description automatically generated">
            <a:extLst>
              <a:ext uri="{FF2B5EF4-FFF2-40B4-BE49-F238E27FC236}">
                <a16:creationId xmlns:a16="http://schemas.microsoft.com/office/drawing/2014/main" id="{A4BFF5BA-74C6-8E4B-A00B-5FD938D1362D}"/>
              </a:ext>
            </a:extLst>
          </p:cNvPr>
          <p:cNvPicPr>
            <a:picLocks noGrp="1" noChangeAspect="1"/>
          </p:cNvPicPr>
          <p:nvPr>
            <p:ph idx="1"/>
          </p:nvPr>
        </p:nvPicPr>
        <p:blipFill>
          <a:blip r:embed="rId3"/>
          <a:stretch>
            <a:fillRect/>
          </a:stretch>
        </p:blipFill>
        <p:spPr>
          <a:xfrm>
            <a:off x="1998142" y="1387482"/>
            <a:ext cx="3613145" cy="2709859"/>
          </a:xfrm>
        </p:spPr>
      </p:pic>
      <p:pic>
        <p:nvPicPr>
          <p:cNvPr id="9" name="Picture 8">
            <a:extLst>
              <a:ext uri="{FF2B5EF4-FFF2-40B4-BE49-F238E27FC236}">
                <a16:creationId xmlns:a16="http://schemas.microsoft.com/office/drawing/2014/main" id="{6717772F-C3EA-1F4B-AAE6-80BB6352E8FB}"/>
              </a:ext>
            </a:extLst>
          </p:cNvPr>
          <p:cNvPicPr>
            <a:picLocks noChangeAspect="1"/>
          </p:cNvPicPr>
          <p:nvPr/>
        </p:nvPicPr>
        <p:blipFill>
          <a:blip r:embed="rId4"/>
          <a:stretch>
            <a:fillRect/>
          </a:stretch>
        </p:blipFill>
        <p:spPr>
          <a:xfrm>
            <a:off x="5820835" y="1397000"/>
            <a:ext cx="4910666" cy="2626635"/>
          </a:xfrm>
          <a:prstGeom prst="rect">
            <a:avLst/>
          </a:prstGeom>
        </p:spPr>
      </p:pic>
      <p:pic>
        <p:nvPicPr>
          <p:cNvPr id="11" name="Picture 10" descr="Shape&#10;&#10;Description automatically generated">
            <a:extLst>
              <a:ext uri="{FF2B5EF4-FFF2-40B4-BE49-F238E27FC236}">
                <a16:creationId xmlns:a16="http://schemas.microsoft.com/office/drawing/2014/main" id="{9462AD71-4DD7-304C-80C2-1CFA83A1E156}"/>
              </a:ext>
            </a:extLst>
          </p:cNvPr>
          <p:cNvPicPr>
            <a:picLocks noChangeAspect="1"/>
          </p:cNvPicPr>
          <p:nvPr/>
        </p:nvPicPr>
        <p:blipFill>
          <a:blip r:embed="rId5"/>
          <a:stretch>
            <a:fillRect/>
          </a:stretch>
        </p:blipFill>
        <p:spPr>
          <a:xfrm>
            <a:off x="1998141" y="4022718"/>
            <a:ext cx="3613145" cy="2709859"/>
          </a:xfrm>
          <a:prstGeom prst="rect">
            <a:avLst/>
          </a:prstGeom>
        </p:spPr>
      </p:pic>
      <p:pic>
        <p:nvPicPr>
          <p:cNvPr id="15" name="Picture 14" descr="A picture containing logo&#10;&#10;Description automatically generated">
            <a:extLst>
              <a:ext uri="{FF2B5EF4-FFF2-40B4-BE49-F238E27FC236}">
                <a16:creationId xmlns:a16="http://schemas.microsoft.com/office/drawing/2014/main" id="{9D33CF35-63D4-914F-B3E3-60491AB80C32}"/>
              </a:ext>
            </a:extLst>
          </p:cNvPr>
          <p:cNvPicPr>
            <a:picLocks noChangeAspect="1"/>
          </p:cNvPicPr>
          <p:nvPr/>
        </p:nvPicPr>
        <p:blipFill>
          <a:blip r:embed="rId6"/>
          <a:stretch>
            <a:fillRect/>
          </a:stretch>
        </p:blipFill>
        <p:spPr>
          <a:xfrm>
            <a:off x="7048768" y="4394437"/>
            <a:ext cx="2862863" cy="804175"/>
          </a:xfrm>
          <a:prstGeom prst="rect">
            <a:avLst/>
          </a:prstGeom>
          <a:solidFill>
            <a:srgbClr val="000000">
              <a:alpha val="10000"/>
            </a:srgbClr>
          </a:solidFill>
        </p:spPr>
      </p:pic>
      <p:sp>
        <p:nvSpPr>
          <p:cNvPr id="16" name="TextBox 15">
            <a:extLst>
              <a:ext uri="{FF2B5EF4-FFF2-40B4-BE49-F238E27FC236}">
                <a16:creationId xmlns:a16="http://schemas.microsoft.com/office/drawing/2014/main" id="{631EE731-F572-BD43-8AB3-32D1C3E9AF4B}"/>
              </a:ext>
            </a:extLst>
          </p:cNvPr>
          <p:cNvSpPr txBox="1"/>
          <p:nvPr/>
        </p:nvSpPr>
        <p:spPr>
          <a:xfrm>
            <a:off x="6210300" y="5351012"/>
            <a:ext cx="4910666" cy="1200329"/>
          </a:xfrm>
          <a:prstGeom prst="rect">
            <a:avLst/>
          </a:prstGeom>
          <a:noFill/>
        </p:spPr>
        <p:txBody>
          <a:bodyPr wrap="square" rtlCol="0">
            <a:spAutoFit/>
          </a:bodyPr>
          <a:lstStyle/>
          <a:p>
            <a:r>
              <a:rPr lang="en-GB" dirty="0"/>
              <a:t>Space-time tells matter how to move; matter tells space-time how to curve.</a:t>
            </a:r>
          </a:p>
          <a:p>
            <a:endParaRPr lang="en-GB" dirty="0"/>
          </a:p>
          <a:p>
            <a:pPr algn="r"/>
            <a:r>
              <a:rPr lang="en-GB" dirty="0"/>
              <a:t>------  John Wheeler</a:t>
            </a:r>
            <a:endParaRPr lang="en-PL" dirty="0"/>
          </a:p>
        </p:txBody>
      </p:sp>
    </p:spTree>
    <p:extLst>
      <p:ext uri="{BB962C8B-B14F-4D97-AF65-F5344CB8AC3E}">
        <p14:creationId xmlns:p14="http://schemas.microsoft.com/office/powerpoint/2010/main" val="422401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6" descr="gravitywave.gif">
            <a:extLst>
              <a:ext uri="{FF2B5EF4-FFF2-40B4-BE49-F238E27FC236}">
                <a16:creationId xmlns:a16="http://schemas.microsoft.com/office/drawing/2014/main" id="{DEB79795-4AD6-E44B-8620-64D282A02E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66200" y="2006600"/>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gravwavecross.gif">
            <a:extLst>
              <a:ext uri="{FF2B5EF4-FFF2-40B4-BE49-F238E27FC236}">
                <a16:creationId xmlns:a16="http://schemas.microsoft.com/office/drawing/2014/main" id="{59638AE3-DDA4-5A48-B0AD-F1DDD5AD891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66200" y="4102100"/>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rings.gif">
            <a:extLst>
              <a:ext uri="{FF2B5EF4-FFF2-40B4-BE49-F238E27FC236}">
                <a16:creationId xmlns:a16="http://schemas.microsoft.com/office/drawing/2014/main" id="{44B0600D-A85A-6846-97CF-409D3668726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35100" y="2006600"/>
            <a:ext cx="6705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tle 1">
            <a:extLst>
              <a:ext uri="{FF2B5EF4-FFF2-40B4-BE49-F238E27FC236}">
                <a16:creationId xmlns:a16="http://schemas.microsoft.com/office/drawing/2014/main" id="{53A958BC-18D3-BD49-80E8-64F0D8BCB016}"/>
              </a:ext>
            </a:extLst>
          </p:cNvPr>
          <p:cNvSpPr txBox="1">
            <a:spLocks/>
          </p:cNvSpPr>
          <p:nvPr/>
        </p:nvSpPr>
        <p:spPr>
          <a:xfrm>
            <a:off x="1959513" y="751110"/>
            <a:ext cx="8911687" cy="772890"/>
          </a:xfrm>
          <a:prstGeom prst="rect">
            <a:avLst/>
          </a:prstGeom>
        </p:spPr>
        <p:txBody>
          <a:bodyPr>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3200" dirty="0"/>
              <a:t>W</a:t>
            </a:r>
            <a:r>
              <a:rPr lang="en-PL" sz="3200" dirty="0"/>
              <a:t>hat are the gravitational waves ?</a:t>
            </a:r>
          </a:p>
        </p:txBody>
      </p:sp>
    </p:spTree>
    <p:extLst>
      <p:ext uri="{BB962C8B-B14F-4D97-AF65-F5344CB8AC3E}">
        <p14:creationId xmlns:p14="http://schemas.microsoft.com/office/powerpoint/2010/main" val="24913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9E1749-446C-3B4E-A282-80B3CF9A889E}"/>
              </a:ext>
            </a:extLst>
          </p:cNvPr>
          <p:cNvPicPr>
            <a:picLocks noChangeAspect="1"/>
          </p:cNvPicPr>
          <p:nvPr/>
        </p:nvPicPr>
        <p:blipFill>
          <a:blip r:embed="rId3"/>
          <a:stretch>
            <a:fillRect/>
          </a:stretch>
        </p:blipFill>
        <p:spPr>
          <a:xfrm>
            <a:off x="745761" y="1427898"/>
            <a:ext cx="6239655" cy="3503806"/>
          </a:xfrm>
          <a:prstGeom prst="rect">
            <a:avLst/>
          </a:prstGeom>
        </p:spPr>
      </p:pic>
      <p:sp>
        <p:nvSpPr>
          <p:cNvPr id="5" name="Title 1">
            <a:extLst>
              <a:ext uri="{FF2B5EF4-FFF2-40B4-BE49-F238E27FC236}">
                <a16:creationId xmlns:a16="http://schemas.microsoft.com/office/drawing/2014/main" id="{3B5D62AD-4FF8-1542-9E5E-FB66A36FAADF}"/>
              </a:ext>
            </a:extLst>
          </p:cNvPr>
          <p:cNvSpPr txBox="1">
            <a:spLocks/>
          </p:cNvSpPr>
          <p:nvPr/>
        </p:nvSpPr>
        <p:spPr>
          <a:xfrm>
            <a:off x="640829" y="5300782"/>
            <a:ext cx="6449517" cy="772890"/>
          </a:xfrm>
          <a:prstGeom prst="rect">
            <a:avLst/>
          </a:prstGeom>
        </p:spPr>
        <p:txBody>
          <a:bodyPr>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altLang="zh-CN" sz="2400" dirty="0">
                <a:latin typeface="Bodoni 72 Book" pitchFamily="2" charset="0"/>
              </a:rPr>
              <a:t>When</a:t>
            </a:r>
            <a:r>
              <a:rPr lang="zh-CN" altLang="en-US" sz="2400" dirty="0">
                <a:latin typeface="Bodoni 72 Book" pitchFamily="2" charset="0"/>
              </a:rPr>
              <a:t> </a:t>
            </a:r>
            <a:r>
              <a:rPr lang="en-US" altLang="zh-CN" sz="2400" dirty="0">
                <a:latin typeface="Bodoni 72 Book" pitchFamily="2" charset="0"/>
              </a:rPr>
              <a:t>gravitational</a:t>
            </a:r>
            <a:r>
              <a:rPr lang="zh-CN" altLang="en-US" sz="2400" dirty="0">
                <a:latin typeface="Bodoni 72 Book" pitchFamily="2" charset="0"/>
              </a:rPr>
              <a:t> </a:t>
            </a:r>
            <a:r>
              <a:rPr lang="en-US" altLang="zh-CN" sz="2400" dirty="0">
                <a:latin typeface="Bodoni 72 Book" pitchFamily="2" charset="0"/>
              </a:rPr>
              <a:t>waves</a:t>
            </a:r>
            <a:r>
              <a:rPr lang="zh-CN" altLang="en-US" sz="2400" dirty="0">
                <a:latin typeface="Bodoni 72 Book" pitchFamily="2" charset="0"/>
              </a:rPr>
              <a:t> </a:t>
            </a:r>
            <a:r>
              <a:rPr lang="en-US" altLang="zh-CN" sz="2400" dirty="0">
                <a:latin typeface="Bodoni 72 Book" pitchFamily="2" charset="0"/>
              </a:rPr>
              <a:t>pass</a:t>
            </a:r>
            <a:r>
              <a:rPr lang="zh-CN" altLang="en-US" sz="2400" dirty="0">
                <a:latin typeface="Bodoni 72 Book" pitchFamily="2" charset="0"/>
              </a:rPr>
              <a:t> </a:t>
            </a:r>
            <a:r>
              <a:rPr lang="en-US" altLang="zh-CN" sz="2400" dirty="0">
                <a:latin typeface="Bodoni 72 Book" pitchFamily="2" charset="0"/>
              </a:rPr>
              <a:t>by</a:t>
            </a:r>
            <a:r>
              <a:rPr lang="zh-CN" altLang="en-US" sz="2400" dirty="0">
                <a:latin typeface="Bodoni 72 Book" pitchFamily="2" charset="0"/>
              </a:rPr>
              <a:t> </a:t>
            </a:r>
            <a:r>
              <a:rPr lang="en-US" altLang="zh-CN" sz="2400" dirty="0">
                <a:latin typeface="Bodoni 72 Book" pitchFamily="2" charset="0"/>
              </a:rPr>
              <a:t>the</a:t>
            </a:r>
            <a:r>
              <a:rPr lang="zh-CN" altLang="en-US" sz="2400" dirty="0">
                <a:latin typeface="Bodoni 72 Book" pitchFamily="2" charset="0"/>
              </a:rPr>
              <a:t> </a:t>
            </a:r>
            <a:r>
              <a:rPr lang="en-US" altLang="zh-CN" sz="2400" dirty="0">
                <a:latin typeface="Bodoni 72 Book" pitchFamily="2" charset="0"/>
              </a:rPr>
              <a:t>earth…</a:t>
            </a:r>
            <a:endParaRPr lang="en-PL" sz="2400" dirty="0">
              <a:latin typeface="Bodoni 72 Book" pitchFamily="2" charset="0"/>
            </a:endParaRPr>
          </a:p>
        </p:txBody>
      </p:sp>
      <p:pic>
        <p:nvPicPr>
          <p:cNvPr id="2" name="Picture 1">
            <a:extLst>
              <a:ext uri="{FF2B5EF4-FFF2-40B4-BE49-F238E27FC236}">
                <a16:creationId xmlns:a16="http://schemas.microsoft.com/office/drawing/2014/main" id="{56DCA5FA-107C-9642-9CDC-3F18D54D558E}"/>
              </a:ext>
            </a:extLst>
          </p:cNvPr>
          <p:cNvPicPr>
            <a:picLocks noChangeAspect="1"/>
          </p:cNvPicPr>
          <p:nvPr/>
        </p:nvPicPr>
        <p:blipFill>
          <a:blip r:embed="rId4"/>
          <a:stretch>
            <a:fillRect/>
          </a:stretch>
        </p:blipFill>
        <p:spPr>
          <a:xfrm>
            <a:off x="8320166" y="1482267"/>
            <a:ext cx="2292871" cy="2182561"/>
          </a:xfrm>
          <a:prstGeom prst="rect">
            <a:avLst/>
          </a:prstGeom>
        </p:spPr>
      </p:pic>
      <p:pic>
        <p:nvPicPr>
          <p:cNvPr id="3" name="Picture 2">
            <a:extLst>
              <a:ext uri="{FF2B5EF4-FFF2-40B4-BE49-F238E27FC236}">
                <a16:creationId xmlns:a16="http://schemas.microsoft.com/office/drawing/2014/main" id="{624D56FF-271B-764B-B644-55B855564919}"/>
              </a:ext>
            </a:extLst>
          </p:cNvPr>
          <p:cNvPicPr>
            <a:picLocks noChangeAspect="1"/>
          </p:cNvPicPr>
          <p:nvPr/>
        </p:nvPicPr>
        <p:blipFill>
          <a:blip r:embed="rId5"/>
          <a:stretch>
            <a:fillRect/>
          </a:stretch>
        </p:blipFill>
        <p:spPr>
          <a:xfrm>
            <a:off x="8275196" y="3768147"/>
            <a:ext cx="2960038" cy="1163557"/>
          </a:xfrm>
          <a:prstGeom prst="rect">
            <a:avLst/>
          </a:prstGeom>
        </p:spPr>
      </p:pic>
      <p:sp>
        <p:nvSpPr>
          <p:cNvPr id="7" name="TextBox 6">
            <a:extLst>
              <a:ext uri="{FF2B5EF4-FFF2-40B4-BE49-F238E27FC236}">
                <a16:creationId xmlns:a16="http://schemas.microsoft.com/office/drawing/2014/main" id="{BA29F18E-64DE-684F-899E-94F201D2FDAD}"/>
              </a:ext>
            </a:extLst>
          </p:cNvPr>
          <p:cNvSpPr txBox="1"/>
          <p:nvPr/>
        </p:nvSpPr>
        <p:spPr>
          <a:xfrm>
            <a:off x="7435487" y="5133229"/>
            <a:ext cx="4115684" cy="1107996"/>
          </a:xfrm>
          <a:prstGeom prst="rect">
            <a:avLst/>
          </a:prstGeom>
          <a:noFill/>
        </p:spPr>
        <p:txBody>
          <a:bodyPr wrap="square" rtlCol="0">
            <a:spAutoFit/>
          </a:bodyPr>
          <a:lstStyle/>
          <a:p>
            <a:pPr algn="r"/>
            <a:r>
              <a:rPr lang="en-GB" sz="2400" dirty="0">
                <a:latin typeface="Bodoni 72 Book" pitchFamily="2" charset="0"/>
              </a:rPr>
              <a:t>International warning symbol for gravitational radiation.</a:t>
            </a:r>
          </a:p>
          <a:p>
            <a:pPr algn="r"/>
            <a:r>
              <a:rPr lang="en-GB" sz="1600" dirty="0">
                <a:latin typeface="Bodoni 72 Book" pitchFamily="2" charset="0"/>
              </a:rPr>
              <a:t>-- -- credit: T. Moore</a:t>
            </a:r>
            <a:endParaRPr lang="en-PL" sz="1600" dirty="0">
              <a:latin typeface="Bodoni 72 Book" pitchFamily="2" charset="0"/>
            </a:endParaRPr>
          </a:p>
        </p:txBody>
      </p:sp>
    </p:spTree>
    <p:extLst>
      <p:ext uri="{BB962C8B-B14F-4D97-AF65-F5344CB8AC3E}">
        <p14:creationId xmlns:p14="http://schemas.microsoft.com/office/powerpoint/2010/main" val="1316977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6C21F4-5C10-6B4A-B6DD-C2A378AB6CB3}"/>
              </a:ext>
            </a:extLst>
          </p:cNvPr>
          <p:cNvPicPr>
            <a:picLocks noChangeAspect="1"/>
          </p:cNvPicPr>
          <p:nvPr/>
        </p:nvPicPr>
        <p:blipFill>
          <a:blip r:embed="rId3"/>
          <a:stretch>
            <a:fillRect/>
          </a:stretch>
        </p:blipFill>
        <p:spPr>
          <a:xfrm>
            <a:off x="5626099" y="1621790"/>
            <a:ext cx="5283200" cy="2966720"/>
          </a:xfrm>
          <a:prstGeom prst="rect">
            <a:avLst/>
          </a:prstGeom>
        </p:spPr>
      </p:pic>
      <p:sp>
        <p:nvSpPr>
          <p:cNvPr id="3" name="Title 1">
            <a:extLst>
              <a:ext uri="{FF2B5EF4-FFF2-40B4-BE49-F238E27FC236}">
                <a16:creationId xmlns:a16="http://schemas.microsoft.com/office/drawing/2014/main" id="{B0917D4E-BC4C-B74F-ADB9-9D65600FCFB3}"/>
              </a:ext>
            </a:extLst>
          </p:cNvPr>
          <p:cNvSpPr txBox="1">
            <a:spLocks/>
          </p:cNvSpPr>
          <p:nvPr/>
        </p:nvSpPr>
        <p:spPr>
          <a:xfrm>
            <a:off x="1959513" y="573310"/>
            <a:ext cx="8911687" cy="772890"/>
          </a:xfrm>
          <a:prstGeom prst="rect">
            <a:avLst/>
          </a:prstGeom>
        </p:spPr>
        <p:txBody>
          <a:bodyPr>
            <a:normAutofit fontScale="85000" lnSpcReduction="2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a:t>First detection of gravitational waves </a:t>
            </a:r>
          </a:p>
          <a:p>
            <a:pPr algn="ctr"/>
            <a:r>
              <a:rPr lang="en-US" sz="3200" dirty="0"/>
              <a:t>----  GW20150914</a:t>
            </a:r>
            <a:endParaRPr lang="en-PL" sz="3200" dirty="0"/>
          </a:p>
        </p:txBody>
      </p:sp>
      <p:pic>
        <p:nvPicPr>
          <p:cNvPr id="5" name="Picture 4">
            <a:extLst>
              <a:ext uri="{FF2B5EF4-FFF2-40B4-BE49-F238E27FC236}">
                <a16:creationId xmlns:a16="http://schemas.microsoft.com/office/drawing/2014/main" id="{B1152695-A213-7945-9B25-0D6E2FD7C8A5}"/>
              </a:ext>
            </a:extLst>
          </p:cNvPr>
          <p:cNvPicPr>
            <a:picLocks noChangeAspect="1"/>
          </p:cNvPicPr>
          <p:nvPr/>
        </p:nvPicPr>
        <p:blipFill>
          <a:blip r:embed="rId4"/>
          <a:stretch>
            <a:fillRect/>
          </a:stretch>
        </p:blipFill>
        <p:spPr>
          <a:xfrm>
            <a:off x="755649" y="1621790"/>
            <a:ext cx="4455438" cy="2501900"/>
          </a:xfrm>
          <a:prstGeom prst="rect">
            <a:avLst/>
          </a:prstGeom>
        </p:spPr>
      </p:pic>
      <p:pic>
        <p:nvPicPr>
          <p:cNvPr id="7" name="Picture 6">
            <a:extLst>
              <a:ext uri="{FF2B5EF4-FFF2-40B4-BE49-F238E27FC236}">
                <a16:creationId xmlns:a16="http://schemas.microsoft.com/office/drawing/2014/main" id="{3B8B63AA-1D58-D740-90EB-54B31BCC484A}"/>
              </a:ext>
            </a:extLst>
          </p:cNvPr>
          <p:cNvPicPr>
            <a:picLocks noChangeAspect="1"/>
          </p:cNvPicPr>
          <p:nvPr/>
        </p:nvPicPr>
        <p:blipFill>
          <a:blip r:embed="rId5"/>
          <a:stretch>
            <a:fillRect/>
          </a:stretch>
        </p:blipFill>
        <p:spPr>
          <a:xfrm>
            <a:off x="755649" y="4123690"/>
            <a:ext cx="4455438" cy="2501900"/>
          </a:xfrm>
          <a:prstGeom prst="rect">
            <a:avLst/>
          </a:prstGeom>
        </p:spPr>
      </p:pic>
      <p:pic>
        <p:nvPicPr>
          <p:cNvPr id="9" name="Picture 8" descr="A screen shot of a fire&#10;&#10;Description automatically generated with low confidence">
            <a:extLst>
              <a:ext uri="{FF2B5EF4-FFF2-40B4-BE49-F238E27FC236}">
                <a16:creationId xmlns:a16="http://schemas.microsoft.com/office/drawing/2014/main" id="{4269D341-D03C-2D41-B279-B97830399417}"/>
              </a:ext>
            </a:extLst>
          </p:cNvPr>
          <p:cNvPicPr>
            <a:picLocks noChangeAspect="1"/>
          </p:cNvPicPr>
          <p:nvPr/>
        </p:nvPicPr>
        <p:blipFill rotWithShape="1">
          <a:blip r:embed="rId6"/>
          <a:srcRect l="1987"/>
          <a:stretch/>
        </p:blipFill>
        <p:spPr>
          <a:xfrm>
            <a:off x="5613399" y="4571279"/>
            <a:ext cx="3619501" cy="2054311"/>
          </a:xfrm>
          <a:prstGeom prst="rect">
            <a:avLst/>
          </a:prstGeom>
        </p:spPr>
      </p:pic>
      <p:sp>
        <p:nvSpPr>
          <p:cNvPr id="10" name="Rectangle 9">
            <a:extLst>
              <a:ext uri="{FF2B5EF4-FFF2-40B4-BE49-F238E27FC236}">
                <a16:creationId xmlns:a16="http://schemas.microsoft.com/office/drawing/2014/main" id="{1A38F7D2-87B6-F846-B28E-6E8CCC6373FE}"/>
              </a:ext>
            </a:extLst>
          </p:cNvPr>
          <p:cNvSpPr/>
          <p:nvPr/>
        </p:nvSpPr>
        <p:spPr>
          <a:xfrm>
            <a:off x="8933051" y="5804544"/>
            <a:ext cx="2852550" cy="830997"/>
          </a:xfrm>
          <a:prstGeom prst="rect">
            <a:avLst/>
          </a:prstGeom>
          <a:noFill/>
        </p:spPr>
        <p:txBody>
          <a:bodyPr wrap="square" lIns="91440" tIns="45720" rIns="91440" bIns="45720">
            <a:spAutoFit/>
          </a:bodyPr>
          <a:lstStyle/>
          <a:p>
            <a:pPr algn="ctr"/>
            <a:r>
              <a:rPr lang="en-GB" sz="2400" b="0" cap="none" spc="0" dirty="0">
                <a:ln w="0"/>
                <a:solidFill>
                  <a:schemeClr val="tx1"/>
                </a:solidFill>
                <a:effectLst>
                  <a:outerShdw blurRad="38100" dist="19050" dir="2700000" algn="tl" rotWithShape="0">
                    <a:schemeClr val="dk1">
                      <a:alpha val="40000"/>
                    </a:schemeClr>
                  </a:outerShdw>
                </a:effectLst>
              </a:rPr>
              <a:t>LIGO</a:t>
            </a:r>
          </a:p>
          <a:p>
            <a:pPr algn="ctr"/>
            <a:r>
              <a:rPr lang="en-GB" sz="2400" dirty="0">
                <a:ln w="0"/>
                <a:effectLst>
                  <a:outerShdw blurRad="38100" dist="19050" dir="2700000" algn="tl" rotWithShape="0">
                    <a:schemeClr val="dk1">
                      <a:alpha val="40000"/>
                    </a:schemeClr>
                  </a:outerShdw>
                </a:effectLst>
              </a:rPr>
              <a:t>collaboration</a:t>
            </a:r>
            <a:endParaRPr lang="en-GB" sz="2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704002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7081C2-BC18-4267-3267-87EC57D62CB0}"/>
              </a:ext>
            </a:extLst>
          </p:cNvPr>
          <p:cNvSpPr txBox="1"/>
          <p:nvPr/>
        </p:nvSpPr>
        <p:spPr>
          <a:xfrm>
            <a:off x="3188043" y="3075057"/>
            <a:ext cx="5578771" cy="707886"/>
          </a:xfrm>
          <a:prstGeom prst="rect">
            <a:avLst/>
          </a:prstGeom>
          <a:noFill/>
        </p:spPr>
        <p:txBody>
          <a:bodyPr wrap="none" rtlCol="0">
            <a:spAutoFit/>
          </a:bodyPr>
          <a:lstStyle/>
          <a:p>
            <a:r>
              <a:rPr lang="en-US" sz="4000" dirty="0">
                <a:latin typeface="Bodoni 72 Book" pitchFamily="2" charset="0"/>
              </a:rPr>
              <a:t>Part I: parametric resonance</a:t>
            </a:r>
            <a:endParaRPr lang="en-PL" sz="4000" dirty="0">
              <a:latin typeface="Bodoni 72 Book" pitchFamily="2" charset="0"/>
            </a:endParaRPr>
          </a:p>
        </p:txBody>
      </p:sp>
    </p:spTree>
    <p:extLst>
      <p:ext uri="{BB962C8B-B14F-4D97-AF65-F5344CB8AC3E}">
        <p14:creationId xmlns:p14="http://schemas.microsoft.com/office/powerpoint/2010/main" val="428247444"/>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91FE362-C4E6-AD4E-81F5-97B3CD254082}"/>
              </a:ext>
            </a:extLst>
          </p:cNvPr>
          <p:cNvSpPr txBox="1">
            <a:spLocks/>
          </p:cNvSpPr>
          <p:nvPr/>
        </p:nvSpPr>
        <p:spPr>
          <a:xfrm>
            <a:off x="1959513" y="573310"/>
            <a:ext cx="8911687" cy="772890"/>
          </a:xfrm>
          <a:prstGeom prst="rect">
            <a:avLst/>
          </a:prstGeom>
        </p:spPr>
        <p:txBody>
          <a:bodyPr>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PL" sz="3200" dirty="0"/>
              <a:t>Ground based gravitational wave detector network</a:t>
            </a:r>
          </a:p>
        </p:txBody>
      </p:sp>
      <p:sp>
        <p:nvSpPr>
          <p:cNvPr id="8" name="Rectangle 7">
            <a:extLst>
              <a:ext uri="{FF2B5EF4-FFF2-40B4-BE49-F238E27FC236}">
                <a16:creationId xmlns:a16="http://schemas.microsoft.com/office/drawing/2014/main" id="{471D2E3A-F42A-204B-A9BE-01CD6CECC6D2}"/>
              </a:ext>
            </a:extLst>
          </p:cNvPr>
          <p:cNvSpPr/>
          <p:nvPr/>
        </p:nvSpPr>
        <p:spPr>
          <a:xfrm>
            <a:off x="9150225" y="3652897"/>
            <a:ext cx="2146292" cy="2062103"/>
          </a:xfrm>
          <a:prstGeom prst="rect">
            <a:avLst/>
          </a:prstGeom>
          <a:noFill/>
        </p:spPr>
        <p:txBody>
          <a:bodyPr wrap="none" lIns="91440" tIns="45720" rIns="91440" bIns="45720">
            <a:spAutoFit/>
          </a:bodyPr>
          <a:lstStyle/>
          <a:p>
            <a:pPr algn="ctr"/>
            <a:r>
              <a:rPr lang="en-GB" sz="3200" b="0" cap="none" spc="0" dirty="0">
                <a:ln w="0"/>
                <a:solidFill>
                  <a:schemeClr val="tx1"/>
                </a:solidFill>
                <a:effectLst>
                  <a:outerShdw blurRad="38100" dist="19050" dir="2700000" algn="tl" rotWithShape="0">
                    <a:schemeClr val="dk1">
                      <a:alpha val="40000"/>
                    </a:schemeClr>
                  </a:outerShdw>
                </a:effectLst>
              </a:rPr>
              <a:t>22 events </a:t>
            </a:r>
          </a:p>
          <a:p>
            <a:pPr algn="ctr"/>
            <a:r>
              <a:rPr lang="en-GB" sz="3200" dirty="0">
                <a:ln w="0"/>
                <a:effectLst>
                  <a:outerShdw blurRad="38100" dist="19050" dir="2700000" algn="tl" rotWithShape="0">
                    <a:schemeClr val="dk1">
                      <a:alpha val="40000"/>
                    </a:schemeClr>
                  </a:outerShdw>
                </a:effectLst>
              </a:rPr>
              <a:t>detected </a:t>
            </a:r>
          </a:p>
          <a:p>
            <a:pPr algn="ctr"/>
            <a:r>
              <a:rPr lang="en-GB" sz="3200" dirty="0">
                <a:ln w="0"/>
                <a:effectLst>
                  <a:outerShdw blurRad="38100" dist="19050" dir="2700000" algn="tl" rotWithShape="0">
                    <a:schemeClr val="dk1">
                      <a:alpha val="40000"/>
                    </a:schemeClr>
                  </a:outerShdw>
                </a:effectLst>
              </a:rPr>
              <a:t>so far, by </a:t>
            </a:r>
          </a:p>
          <a:p>
            <a:pPr algn="ctr"/>
            <a:r>
              <a:rPr lang="en-GB" sz="3200" b="0" cap="none" spc="0" dirty="0" err="1">
                <a:ln w="0"/>
                <a:solidFill>
                  <a:schemeClr val="tx1"/>
                </a:solidFill>
                <a:effectLst>
                  <a:outerShdw blurRad="38100" dist="19050" dir="2700000" algn="tl" rotWithShape="0">
                    <a:schemeClr val="dk1">
                      <a:alpha val="40000"/>
                    </a:schemeClr>
                  </a:outerShdw>
                </a:effectLst>
              </a:rPr>
              <a:t>LIGO&amp;Virgo</a:t>
            </a:r>
            <a:endParaRPr lang="en-GB" sz="3200" b="0" cap="none" spc="0" dirty="0">
              <a:ln w="0"/>
              <a:solidFill>
                <a:schemeClr val="tx1"/>
              </a:solidFill>
              <a:effectLst>
                <a:outerShdw blurRad="38100" dist="19050" dir="2700000" algn="tl" rotWithShape="0">
                  <a:schemeClr val="dk1">
                    <a:alpha val="40000"/>
                  </a:schemeClr>
                </a:outerShdw>
              </a:effectLst>
            </a:endParaRPr>
          </a:p>
        </p:txBody>
      </p:sp>
      <p:pic>
        <p:nvPicPr>
          <p:cNvPr id="10" name="Picture 9" descr="Map&#10;&#10;Description automatically generated">
            <a:extLst>
              <a:ext uri="{FF2B5EF4-FFF2-40B4-BE49-F238E27FC236}">
                <a16:creationId xmlns:a16="http://schemas.microsoft.com/office/drawing/2014/main" id="{1C48A2ED-1C98-4246-BB86-41582954F9E6}"/>
              </a:ext>
            </a:extLst>
          </p:cNvPr>
          <p:cNvPicPr>
            <a:picLocks noChangeAspect="1"/>
          </p:cNvPicPr>
          <p:nvPr/>
        </p:nvPicPr>
        <p:blipFill>
          <a:blip r:embed="rId2"/>
          <a:stretch>
            <a:fillRect/>
          </a:stretch>
        </p:blipFill>
        <p:spPr>
          <a:xfrm>
            <a:off x="901700" y="1282700"/>
            <a:ext cx="7874000" cy="4432300"/>
          </a:xfrm>
          <a:prstGeom prst="rect">
            <a:avLst/>
          </a:prstGeom>
        </p:spPr>
      </p:pic>
    </p:spTree>
    <p:extLst>
      <p:ext uri="{BB962C8B-B14F-4D97-AF65-F5344CB8AC3E}">
        <p14:creationId xmlns:p14="http://schemas.microsoft.com/office/powerpoint/2010/main" val="1626549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9264025-D8A6-F645-B93F-41AF81482CCF}"/>
              </a:ext>
            </a:extLst>
          </p:cNvPr>
          <p:cNvSpPr txBox="1">
            <a:spLocks/>
          </p:cNvSpPr>
          <p:nvPr/>
        </p:nvSpPr>
        <p:spPr>
          <a:xfrm>
            <a:off x="1959513" y="573310"/>
            <a:ext cx="8911687" cy="772890"/>
          </a:xfrm>
          <a:prstGeom prst="rect">
            <a:avLst/>
          </a:prstGeom>
        </p:spPr>
        <p:txBody>
          <a:bodyPr>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altLang="zh-CN" sz="3200" dirty="0"/>
              <a:t>Space-based</a:t>
            </a:r>
            <a:r>
              <a:rPr lang="zh-CN" altLang="en-US" sz="3200" dirty="0"/>
              <a:t> </a:t>
            </a:r>
            <a:r>
              <a:rPr lang="en-US" altLang="zh-CN" sz="3200" dirty="0"/>
              <a:t>missions</a:t>
            </a:r>
            <a:endParaRPr lang="en-PL" sz="3200" dirty="0"/>
          </a:p>
        </p:txBody>
      </p:sp>
      <p:sp>
        <p:nvSpPr>
          <p:cNvPr id="6" name="Rectangle 5">
            <a:extLst>
              <a:ext uri="{FF2B5EF4-FFF2-40B4-BE49-F238E27FC236}">
                <a16:creationId xmlns:a16="http://schemas.microsoft.com/office/drawing/2014/main" id="{532EDA08-D81D-1E4A-878A-5CA4E64D604B}"/>
              </a:ext>
            </a:extLst>
          </p:cNvPr>
          <p:cNvSpPr/>
          <p:nvPr/>
        </p:nvSpPr>
        <p:spPr>
          <a:xfrm>
            <a:off x="8332336" y="2130699"/>
            <a:ext cx="3199263" cy="3170099"/>
          </a:xfrm>
          <a:prstGeom prst="rect">
            <a:avLst/>
          </a:prstGeom>
          <a:noFill/>
        </p:spPr>
        <p:txBody>
          <a:bodyPr wrap="square" lIns="91440" tIns="45720" rIns="91440" bIns="45720">
            <a:spAutoFit/>
          </a:bodyPr>
          <a:lstStyle/>
          <a:p>
            <a:pPr algn="ctr"/>
            <a:r>
              <a:rPr lang="en-US" altLang="zh-CN" sz="4000" b="0" cap="none" spc="0" dirty="0">
                <a:ln w="0"/>
                <a:solidFill>
                  <a:schemeClr val="tx1"/>
                </a:solidFill>
                <a:effectLst>
                  <a:outerShdw blurRad="38100" dist="19050" dir="2700000" algn="tl" rotWithShape="0">
                    <a:schemeClr val="dk1">
                      <a:alpha val="40000"/>
                    </a:schemeClr>
                  </a:outerShdw>
                </a:effectLst>
              </a:rPr>
              <a:t>LISA-Taiji</a:t>
            </a:r>
            <a:r>
              <a:rPr lang="zh-CN" altLang="en-US" sz="4000" b="0" cap="none" spc="0" dirty="0">
                <a:ln w="0"/>
                <a:solidFill>
                  <a:schemeClr val="tx1"/>
                </a:solidFill>
                <a:effectLst>
                  <a:outerShdw blurRad="38100" dist="19050" dir="2700000" algn="tl" rotWithShape="0">
                    <a:schemeClr val="dk1">
                      <a:alpha val="40000"/>
                    </a:schemeClr>
                  </a:outerShdw>
                </a:effectLst>
              </a:rPr>
              <a:t> </a:t>
            </a:r>
            <a:r>
              <a:rPr lang="en-US" altLang="zh-CN" sz="4000" b="0" cap="none" spc="0" dirty="0">
                <a:ln w="0"/>
                <a:solidFill>
                  <a:schemeClr val="tx1"/>
                </a:solidFill>
                <a:effectLst>
                  <a:outerShdw blurRad="38100" dist="19050" dir="2700000" algn="tl" rotWithShape="0">
                    <a:schemeClr val="dk1">
                      <a:alpha val="40000"/>
                    </a:schemeClr>
                  </a:outerShdw>
                </a:effectLst>
              </a:rPr>
              <a:t>network</a:t>
            </a:r>
          </a:p>
          <a:p>
            <a:pPr algn="ctr"/>
            <a:r>
              <a:rPr lang="en-US" altLang="zh-CN" sz="4000" dirty="0">
                <a:ln w="0"/>
                <a:effectLst>
                  <a:outerShdw blurRad="38100" dist="19050" dir="2700000" algn="tl" rotWithShape="0">
                    <a:schemeClr val="dk1">
                      <a:alpha val="40000"/>
                    </a:schemeClr>
                  </a:outerShdw>
                </a:effectLst>
              </a:rPr>
              <a:t>Expected</a:t>
            </a:r>
            <a:r>
              <a:rPr lang="zh-CN" altLang="en-US" sz="4000" dirty="0">
                <a:ln w="0"/>
                <a:effectLst>
                  <a:outerShdw blurRad="38100" dist="19050" dir="2700000" algn="tl" rotWithShape="0">
                    <a:schemeClr val="dk1">
                      <a:alpha val="40000"/>
                    </a:schemeClr>
                  </a:outerShdw>
                </a:effectLst>
              </a:rPr>
              <a:t> </a:t>
            </a:r>
            <a:r>
              <a:rPr lang="en-US" altLang="zh-CN" sz="4000" dirty="0">
                <a:ln w="0"/>
                <a:effectLst>
                  <a:outerShdw blurRad="38100" dist="19050" dir="2700000" algn="tl" rotWithShape="0">
                    <a:schemeClr val="dk1">
                      <a:alpha val="40000"/>
                    </a:schemeClr>
                  </a:outerShdw>
                </a:effectLst>
              </a:rPr>
              <a:t>to</a:t>
            </a:r>
            <a:r>
              <a:rPr lang="zh-CN" altLang="en-US" sz="4000" dirty="0">
                <a:ln w="0"/>
                <a:effectLst>
                  <a:outerShdw blurRad="38100" dist="19050" dir="2700000" algn="tl" rotWithShape="0">
                    <a:schemeClr val="dk1">
                      <a:alpha val="40000"/>
                    </a:schemeClr>
                  </a:outerShdw>
                </a:effectLst>
              </a:rPr>
              <a:t> </a:t>
            </a:r>
            <a:r>
              <a:rPr lang="en-US" altLang="zh-CN" sz="4000" dirty="0">
                <a:ln w="0"/>
                <a:effectLst>
                  <a:outerShdw blurRad="38100" dist="19050" dir="2700000" algn="tl" rotWithShape="0">
                    <a:schemeClr val="dk1">
                      <a:alpha val="40000"/>
                    </a:schemeClr>
                  </a:outerShdw>
                </a:effectLst>
              </a:rPr>
              <a:t>launch</a:t>
            </a:r>
            <a:r>
              <a:rPr lang="zh-CN" altLang="en-US" sz="4000" dirty="0">
                <a:ln w="0"/>
                <a:effectLst>
                  <a:outerShdw blurRad="38100" dist="19050" dir="2700000" algn="tl" rotWithShape="0">
                    <a:schemeClr val="dk1">
                      <a:alpha val="40000"/>
                    </a:schemeClr>
                  </a:outerShdw>
                </a:effectLst>
              </a:rPr>
              <a:t> </a:t>
            </a:r>
            <a:r>
              <a:rPr lang="en-US" altLang="zh-CN" sz="4000" dirty="0">
                <a:ln w="0"/>
                <a:effectLst>
                  <a:outerShdw blurRad="38100" dist="19050" dir="2700000" algn="tl" rotWithShape="0">
                    <a:schemeClr val="dk1">
                      <a:alpha val="40000"/>
                    </a:schemeClr>
                  </a:outerShdw>
                </a:effectLst>
              </a:rPr>
              <a:t>in</a:t>
            </a:r>
            <a:r>
              <a:rPr lang="zh-CN" altLang="en-US" sz="4000" dirty="0">
                <a:ln w="0"/>
                <a:effectLst>
                  <a:outerShdw blurRad="38100" dist="19050" dir="2700000" algn="tl" rotWithShape="0">
                    <a:schemeClr val="dk1">
                      <a:alpha val="40000"/>
                    </a:schemeClr>
                  </a:outerShdw>
                </a:effectLst>
              </a:rPr>
              <a:t> </a:t>
            </a:r>
            <a:r>
              <a:rPr lang="en-US" altLang="zh-CN" sz="4000" dirty="0">
                <a:ln w="0"/>
                <a:effectLst>
                  <a:outerShdw blurRad="38100" dist="19050" dir="2700000" algn="tl" rotWithShape="0">
                    <a:schemeClr val="dk1">
                      <a:alpha val="40000"/>
                    </a:schemeClr>
                  </a:outerShdw>
                </a:effectLst>
              </a:rPr>
              <a:t>2034</a:t>
            </a:r>
            <a:endParaRPr lang="en-US" altLang="zh-CN" sz="4000" b="0" cap="none" spc="0" dirty="0">
              <a:ln w="0"/>
              <a:solidFill>
                <a:schemeClr val="tx1"/>
              </a:solidFill>
              <a:effectLst>
                <a:outerShdw blurRad="38100" dist="19050" dir="2700000" algn="tl" rotWithShape="0">
                  <a:schemeClr val="dk1">
                    <a:alpha val="40000"/>
                  </a:schemeClr>
                </a:outerShdw>
              </a:effectLst>
            </a:endParaRPr>
          </a:p>
        </p:txBody>
      </p:sp>
      <p:pic>
        <p:nvPicPr>
          <p:cNvPr id="8" name="Picture 7" descr="A picture containing text, light&#10;&#10;Description automatically generated">
            <a:extLst>
              <a:ext uri="{FF2B5EF4-FFF2-40B4-BE49-F238E27FC236}">
                <a16:creationId xmlns:a16="http://schemas.microsoft.com/office/drawing/2014/main" id="{320829DC-225A-D746-B5C7-301A3DEEE89F}"/>
              </a:ext>
            </a:extLst>
          </p:cNvPr>
          <p:cNvPicPr>
            <a:picLocks noChangeAspect="1"/>
          </p:cNvPicPr>
          <p:nvPr/>
        </p:nvPicPr>
        <p:blipFill>
          <a:blip r:embed="rId2"/>
          <a:stretch>
            <a:fillRect/>
          </a:stretch>
        </p:blipFill>
        <p:spPr>
          <a:xfrm>
            <a:off x="1422399" y="1657350"/>
            <a:ext cx="6258085" cy="4373340"/>
          </a:xfrm>
          <a:prstGeom prst="rect">
            <a:avLst/>
          </a:prstGeom>
        </p:spPr>
      </p:pic>
    </p:spTree>
    <p:extLst>
      <p:ext uri="{BB962C8B-B14F-4D97-AF65-F5344CB8AC3E}">
        <p14:creationId xmlns:p14="http://schemas.microsoft.com/office/powerpoint/2010/main" val="404797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7081C2-BC18-4267-3267-87EC57D62CB0}"/>
              </a:ext>
            </a:extLst>
          </p:cNvPr>
          <p:cNvSpPr txBox="1"/>
          <p:nvPr/>
        </p:nvSpPr>
        <p:spPr>
          <a:xfrm>
            <a:off x="1756814" y="2459504"/>
            <a:ext cx="9380878" cy="1323439"/>
          </a:xfrm>
          <a:prstGeom prst="rect">
            <a:avLst/>
          </a:prstGeom>
          <a:noFill/>
        </p:spPr>
        <p:txBody>
          <a:bodyPr wrap="square" rtlCol="0">
            <a:spAutoFit/>
          </a:bodyPr>
          <a:lstStyle/>
          <a:p>
            <a:pPr algn="ctr"/>
            <a:r>
              <a:rPr lang="en-US" sz="4000" dirty="0">
                <a:latin typeface="Bodoni 72 Book" pitchFamily="2" charset="0"/>
              </a:rPr>
              <a:t>Part III: </a:t>
            </a:r>
          </a:p>
          <a:p>
            <a:pPr algn="ctr"/>
            <a:r>
              <a:rPr lang="en-US" sz="4000" dirty="0">
                <a:latin typeface="Bodoni 72 Book" pitchFamily="2" charset="0"/>
              </a:rPr>
              <a:t>Graviton-to-scalar conversion</a:t>
            </a:r>
            <a:endParaRPr lang="en-PL" sz="4000" dirty="0">
              <a:latin typeface="Bodoni 72 Book" pitchFamily="2" charset="0"/>
            </a:endParaRPr>
          </a:p>
        </p:txBody>
      </p:sp>
    </p:spTree>
    <p:extLst>
      <p:ext uri="{BB962C8B-B14F-4D97-AF65-F5344CB8AC3E}">
        <p14:creationId xmlns:p14="http://schemas.microsoft.com/office/powerpoint/2010/main" val="2385963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6" descr="gravitywave.gif">
            <a:extLst>
              <a:ext uri="{FF2B5EF4-FFF2-40B4-BE49-F238E27FC236}">
                <a16:creationId xmlns:a16="http://schemas.microsoft.com/office/drawing/2014/main" id="{DEB79795-4AD6-E44B-8620-64D282A02E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96180" y="492593"/>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gravwavecross.gif">
            <a:extLst>
              <a:ext uri="{FF2B5EF4-FFF2-40B4-BE49-F238E27FC236}">
                <a16:creationId xmlns:a16="http://schemas.microsoft.com/office/drawing/2014/main" id="{59638AE3-DDA4-5A48-B0AD-F1DDD5AD891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96180" y="2588093"/>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rings.gif">
            <a:extLst>
              <a:ext uri="{FF2B5EF4-FFF2-40B4-BE49-F238E27FC236}">
                <a16:creationId xmlns:a16="http://schemas.microsoft.com/office/drawing/2014/main" id="{44B0600D-A85A-6846-97CF-409D3668726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65080" y="492593"/>
            <a:ext cx="6705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tle 1">
            <a:extLst>
              <a:ext uri="{FF2B5EF4-FFF2-40B4-BE49-F238E27FC236}">
                <a16:creationId xmlns:a16="http://schemas.microsoft.com/office/drawing/2014/main" id="{53A958BC-18D3-BD49-80E8-64F0D8BCB016}"/>
              </a:ext>
            </a:extLst>
          </p:cNvPr>
          <p:cNvSpPr txBox="1">
            <a:spLocks/>
          </p:cNvSpPr>
          <p:nvPr/>
        </p:nvSpPr>
        <p:spPr>
          <a:xfrm>
            <a:off x="1640156" y="4950261"/>
            <a:ext cx="8911687" cy="1180716"/>
          </a:xfrm>
          <a:prstGeom prst="rect">
            <a:avLst/>
          </a:prstGeom>
        </p:spPr>
        <p:txBody>
          <a:bodyPr>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PL" sz="3200" dirty="0">
                <a:latin typeface="Bodoni 72 Book" pitchFamily="2" charset="0"/>
              </a:rPr>
              <a:t>Harmonic oscillation induced by a GW</a:t>
            </a:r>
          </a:p>
          <a:p>
            <a:pPr algn="ctr"/>
            <a:r>
              <a:rPr lang="en-PL" sz="3200" dirty="0">
                <a:latin typeface="Bodoni 72 Book" pitchFamily="2" charset="0"/>
              </a:rPr>
              <a:t>Parametric resonance?</a:t>
            </a:r>
          </a:p>
        </p:txBody>
      </p:sp>
    </p:spTree>
    <p:extLst>
      <p:ext uri="{BB962C8B-B14F-4D97-AF65-F5344CB8AC3E}">
        <p14:creationId xmlns:p14="http://schemas.microsoft.com/office/powerpoint/2010/main" val="1182126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F7741-B6B1-254D-BF14-654E044ECF2C}"/>
              </a:ext>
            </a:extLst>
          </p:cNvPr>
          <p:cNvSpPr txBox="1"/>
          <p:nvPr/>
        </p:nvSpPr>
        <p:spPr>
          <a:xfrm>
            <a:off x="972960" y="701636"/>
            <a:ext cx="2887329" cy="461665"/>
          </a:xfrm>
          <a:prstGeom prst="rect">
            <a:avLst/>
          </a:prstGeom>
          <a:noFill/>
        </p:spPr>
        <p:txBody>
          <a:bodyPr wrap="none" rtlCol="0">
            <a:spAutoFit/>
          </a:bodyPr>
          <a:lstStyle/>
          <a:p>
            <a:r>
              <a:rPr lang="en-PL" sz="2400" dirty="0">
                <a:latin typeface="Bodoni 72 Book" pitchFamily="2" charset="0"/>
              </a:rPr>
              <a:t>Klein-Gordon equation</a:t>
            </a:r>
          </a:p>
        </p:txBody>
      </p:sp>
      <p:pic>
        <p:nvPicPr>
          <p:cNvPr id="3" name="Picture 2">
            <a:extLst>
              <a:ext uri="{FF2B5EF4-FFF2-40B4-BE49-F238E27FC236}">
                <a16:creationId xmlns:a16="http://schemas.microsoft.com/office/drawing/2014/main" id="{04186250-C529-054E-AA76-A7F888D0C307}"/>
              </a:ext>
            </a:extLst>
          </p:cNvPr>
          <p:cNvPicPr>
            <a:picLocks noChangeAspect="1"/>
          </p:cNvPicPr>
          <p:nvPr/>
        </p:nvPicPr>
        <p:blipFill>
          <a:blip r:embed="rId2"/>
          <a:stretch>
            <a:fillRect/>
          </a:stretch>
        </p:blipFill>
        <p:spPr>
          <a:xfrm>
            <a:off x="3828955" y="1179171"/>
            <a:ext cx="5042097" cy="756806"/>
          </a:xfrm>
          <a:prstGeom prst="rect">
            <a:avLst/>
          </a:prstGeom>
        </p:spPr>
      </p:pic>
      <p:pic>
        <p:nvPicPr>
          <p:cNvPr id="4" name="Picture 3">
            <a:extLst>
              <a:ext uri="{FF2B5EF4-FFF2-40B4-BE49-F238E27FC236}">
                <a16:creationId xmlns:a16="http://schemas.microsoft.com/office/drawing/2014/main" id="{089600B3-B0C5-AF45-AA17-F67135C931D4}"/>
              </a:ext>
            </a:extLst>
          </p:cNvPr>
          <p:cNvPicPr>
            <a:picLocks noChangeAspect="1"/>
          </p:cNvPicPr>
          <p:nvPr/>
        </p:nvPicPr>
        <p:blipFill>
          <a:blip r:embed="rId3"/>
          <a:stretch>
            <a:fillRect/>
          </a:stretch>
        </p:blipFill>
        <p:spPr>
          <a:xfrm>
            <a:off x="4499354" y="1882500"/>
            <a:ext cx="3426061" cy="618237"/>
          </a:xfrm>
          <a:prstGeom prst="rect">
            <a:avLst/>
          </a:prstGeom>
        </p:spPr>
      </p:pic>
      <p:pic>
        <p:nvPicPr>
          <p:cNvPr id="5" name="Picture 4">
            <a:extLst>
              <a:ext uri="{FF2B5EF4-FFF2-40B4-BE49-F238E27FC236}">
                <a16:creationId xmlns:a16="http://schemas.microsoft.com/office/drawing/2014/main" id="{5BAD0082-0FDD-CE4B-AC5D-55444B3AC90A}"/>
              </a:ext>
            </a:extLst>
          </p:cNvPr>
          <p:cNvPicPr>
            <a:picLocks noChangeAspect="1"/>
          </p:cNvPicPr>
          <p:nvPr/>
        </p:nvPicPr>
        <p:blipFill>
          <a:blip r:embed="rId4"/>
          <a:stretch>
            <a:fillRect/>
          </a:stretch>
        </p:blipFill>
        <p:spPr>
          <a:xfrm>
            <a:off x="9735477" y="1267798"/>
            <a:ext cx="1998009" cy="923131"/>
          </a:xfrm>
          <a:prstGeom prst="rect">
            <a:avLst/>
          </a:prstGeom>
        </p:spPr>
      </p:pic>
      <p:pic>
        <p:nvPicPr>
          <p:cNvPr id="6" name="Picture 5">
            <a:extLst>
              <a:ext uri="{FF2B5EF4-FFF2-40B4-BE49-F238E27FC236}">
                <a16:creationId xmlns:a16="http://schemas.microsoft.com/office/drawing/2014/main" id="{7747C0B3-60E2-7E43-9220-5DB25CF0DA05}"/>
              </a:ext>
            </a:extLst>
          </p:cNvPr>
          <p:cNvPicPr>
            <a:picLocks noChangeAspect="1"/>
          </p:cNvPicPr>
          <p:nvPr/>
        </p:nvPicPr>
        <p:blipFill>
          <a:blip r:embed="rId5"/>
          <a:stretch>
            <a:fillRect/>
          </a:stretch>
        </p:blipFill>
        <p:spPr>
          <a:xfrm>
            <a:off x="3463769" y="2946830"/>
            <a:ext cx="6069975" cy="694351"/>
          </a:xfrm>
          <a:prstGeom prst="rect">
            <a:avLst/>
          </a:prstGeom>
        </p:spPr>
      </p:pic>
      <p:sp>
        <p:nvSpPr>
          <p:cNvPr id="7" name="TextBox 6">
            <a:extLst>
              <a:ext uri="{FF2B5EF4-FFF2-40B4-BE49-F238E27FC236}">
                <a16:creationId xmlns:a16="http://schemas.microsoft.com/office/drawing/2014/main" id="{0F09DBD4-FD56-2946-828F-469316FE9246}"/>
              </a:ext>
            </a:extLst>
          </p:cNvPr>
          <p:cNvSpPr txBox="1"/>
          <p:nvPr/>
        </p:nvSpPr>
        <p:spPr>
          <a:xfrm>
            <a:off x="972960" y="2500737"/>
            <a:ext cx="2837636" cy="461665"/>
          </a:xfrm>
          <a:prstGeom prst="rect">
            <a:avLst/>
          </a:prstGeom>
          <a:noFill/>
        </p:spPr>
        <p:txBody>
          <a:bodyPr wrap="none" rtlCol="0">
            <a:spAutoFit/>
          </a:bodyPr>
          <a:lstStyle/>
          <a:p>
            <a:r>
              <a:rPr lang="en-PL" sz="2400" dirty="0">
                <a:latin typeface="Bodoni 72 Book" pitchFamily="2" charset="0"/>
              </a:rPr>
              <a:t>Fourier transformation</a:t>
            </a:r>
          </a:p>
        </p:txBody>
      </p:sp>
      <p:pic>
        <p:nvPicPr>
          <p:cNvPr id="8" name="Picture 7">
            <a:extLst>
              <a:ext uri="{FF2B5EF4-FFF2-40B4-BE49-F238E27FC236}">
                <a16:creationId xmlns:a16="http://schemas.microsoft.com/office/drawing/2014/main" id="{447ABE12-D960-B946-A80E-659582ABFF32}"/>
              </a:ext>
            </a:extLst>
          </p:cNvPr>
          <p:cNvPicPr>
            <a:picLocks noChangeAspect="1"/>
          </p:cNvPicPr>
          <p:nvPr/>
        </p:nvPicPr>
        <p:blipFill>
          <a:blip r:embed="rId6"/>
          <a:stretch>
            <a:fillRect/>
          </a:stretch>
        </p:blipFill>
        <p:spPr>
          <a:xfrm>
            <a:off x="9869111" y="2500737"/>
            <a:ext cx="1091594" cy="317414"/>
          </a:xfrm>
          <a:prstGeom prst="rect">
            <a:avLst/>
          </a:prstGeom>
        </p:spPr>
      </p:pic>
      <p:pic>
        <p:nvPicPr>
          <p:cNvPr id="9" name="Picture 8">
            <a:extLst>
              <a:ext uri="{FF2B5EF4-FFF2-40B4-BE49-F238E27FC236}">
                <a16:creationId xmlns:a16="http://schemas.microsoft.com/office/drawing/2014/main" id="{27A2C7EE-BAAD-574F-AFBB-54612BBED4F2}"/>
              </a:ext>
            </a:extLst>
          </p:cNvPr>
          <p:cNvPicPr>
            <a:picLocks noChangeAspect="1"/>
          </p:cNvPicPr>
          <p:nvPr/>
        </p:nvPicPr>
        <p:blipFill>
          <a:blip r:embed="rId7"/>
          <a:stretch>
            <a:fillRect/>
          </a:stretch>
        </p:blipFill>
        <p:spPr>
          <a:xfrm>
            <a:off x="3221636" y="4057956"/>
            <a:ext cx="6858000" cy="482600"/>
          </a:xfrm>
          <a:prstGeom prst="rect">
            <a:avLst/>
          </a:prstGeom>
        </p:spPr>
      </p:pic>
      <p:sp>
        <p:nvSpPr>
          <p:cNvPr id="10" name="TextBox 9">
            <a:extLst>
              <a:ext uri="{FF2B5EF4-FFF2-40B4-BE49-F238E27FC236}">
                <a16:creationId xmlns:a16="http://schemas.microsoft.com/office/drawing/2014/main" id="{7935A90A-FAEC-6F49-B110-090BE45C1C68}"/>
              </a:ext>
            </a:extLst>
          </p:cNvPr>
          <p:cNvSpPr txBox="1"/>
          <p:nvPr/>
        </p:nvSpPr>
        <p:spPr>
          <a:xfrm>
            <a:off x="972960" y="3664766"/>
            <a:ext cx="1550424" cy="461665"/>
          </a:xfrm>
          <a:prstGeom prst="rect">
            <a:avLst/>
          </a:prstGeom>
          <a:noFill/>
        </p:spPr>
        <p:txBody>
          <a:bodyPr wrap="none" rtlCol="0">
            <a:spAutoFit/>
          </a:bodyPr>
          <a:lstStyle/>
          <a:p>
            <a:r>
              <a:rPr lang="en-PL" sz="2400" dirty="0">
                <a:latin typeface="Bodoni 72 Book" pitchFamily="2" charset="0"/>
              </a:rPr>
              <a:t>Let’s define</a:t>
            </a:r>
          </a:p>
        </p:txBody>
      </p:sp>
      <p:pic>
        <p:nvPicPr>
          <p:cNvPr id="11" name="Picture 10">
            <a:extLst>
              <a:ext uri="{FF2B5EF4-FFF2-40B4-BE49-F238E27FC236}">
                <a16:creationId xmlns:a16="http://schemas.microsoft.com/office/drawing/2014/main" id="{DA343739-5B42-514C-A68F-C37D8987BB7B}"/>
              </a:ext>
            </a:extLst>
          </p:cNvPr>
          <p:cNvPicPr>
            <a:picLocks noChangeAspect="1"/>
          </p:cNvPicPr>
          <p:nvPr/>
        </p:nvPicPr>
        <p:blipFill>
          <a:blip r:embed="rId8"/>
          <a:stretch>
            <a:fillRect/>
          </a:stretch>
        </p:blipFill>
        <p:spPr>
          <a:xfrm>
            <a:off x="3462744" y="4712941"/>
            <a:ext cx="1333500" cy="393700"/>
          </a:xfrm>
          <a:prstGeom prst="rect">
            <a:avLst/>
          </a:prstGeom>
        </p:spPr>
      </p:pic>
      <p:sp>
        <p:nvSpPr>
          <p:cNvPr id="12" name="TextBox 11">
            <a:extLst>
              <a:ext uri="{FF2B5EF4-FFF2-40B4-BE49-F238E27FC236}">
                <a16:creationId xmlns:a16="http://schemas.microsoft.com/office/drawing/2014/main" id="{C8258A30-7DA8-904D-B161-D013F2F38BBF}"/>
              </a:ext>
            </a:extLst>
          </p:cNvPr>
          <p:cNvSpPr txBox="1"/>
          <p:nvPr/>
        </p:nvSpPr>
        <p:spPr>
          <a:xfrm>
            <a:off x="972960" y="4692516"/>
            <a:ext cx="2489784" cy="461665"/>
          </a:xfrm>
          <a:prstGeom prst="rect">
            <a:avLst/>
          </a:prstGeom>
          <a:noFill/>
        </p:spPr>
        <p:txBody>
          <a:bodyPr wrap="none" rtlCol="0">
            <a:spAutoFit/>
          </a:bodyPr>
          <a:lstStyle/>
          <a:p>
            <a:r>
              <a:rPr lang="en-PL" sz="2400" dirty="0">
                <a:latin typeface="Bodoni 72 Book" pitchFamily="2" charset="0"/>
              </a:rPr>
              <a:t>For the mode where</a:t>
            </a:r>
          </a:p>
        </p:txBody>
      </p:sp>
      <p:pic>
        <p:nvPicPr>
          <p:cNvPr id="13" name="Picture 12">
            <a:extLst>
              <a:ext uri="{FF2B5EF4-FFF2-40B4-BE49-F238E27FC236}">
                <a16:creationId xmlns:a16="http://schemas.microsoft.com/office/drawing/2014/main" id="{56E82CBF-7ACC-FA4F-A712-718D9B3725A8}"/>
              </a:ext>
            </a:extLst>
          </p:cNvPr>
          <p:cNvPicPr>
            <a:picLocks noChangeAspect="1"/>
          </p:cNvPicPr>
          <p:nvPr/>
        </p:nvPicPr>
        <p:blipFill>
          <a:blip r:embed="rId9"/>
          <a:stretch>
            <a:fillRect/>
          </a:stretch>
        </p:blipFill>
        <p:spPr>
          <a:xfrm>
            <a:off x="3125924" y="5168764"/>
            <a:ext cx="7049424" cy="684173"/>
          </a:xfrm>
          <a:prstGeom prst="rect">
            <a:avLst/>
          </a:prstGeom>
        </p:spPr>
      </p:pic>
      <p:pic>
        <p:nvPicPr>
          <p:cNvPr id="14" name="Picture 13">
            <a:extLst>
              <a:ext uri="{FF2B5EF4-FFF2-40B4-BE49-F238E27FC236}">
                <a16:creationId xmlns:a16="http://schemas.microsoft.com/office/drawing/2014/main" id="{0B467E9E-0A1C-314E-AAB4-7E6BD981B404}"/>
              </a:ext>
            </a:extLst>
          </p:cNvPr>
          <p:cNvPicPr>
            <a:picLocks noChangeAspect="1"/>
          </p:cNvPicPr>
          <p:nvPr/>
        </p:nvPicPr>
        <p:blipFill>
          <a:blip r:embed="rId10"/>
          <a:stretch>
            <a:fillRect/>
          </a:stretch>
        </p:blipFill>
        <p:spPr>
          <a:xfrm>
            <a:off x="4019827" y="5991794"/>
            <a:ext cx="4851225" cy="645600"/>
          </a:xfrm>
          <a:prstGeom prst="rect">
            <a:avLst/>
          </a:prstGeom>
        </p:spPr>
      </p:pic>
      <p:sp>
        <p:nvSpPr>
          <p:cNvPr id="15" name="TextBox 14">
            <a:extLst>
              <a:ext uri="{FF2B5EF4-FFF2-40B4-BE49-F238E27FC236}">
                <a16:creationId xmlns:a16="http://schemas.microsoft.com/office/drawing/2014/main" id="{64182C26-B46F-7849-B0B5-29B5E3549DA3}"/>
              </a:ext>
            </a:extLst>
          </p:cNvPr>
          <p:cNvSpPr txBox="1"/>
          <p:nvPr/>
        </p:nvSpPr>
        <p:spPr>
          <a:xfrm>
            <a:off x="5734776" y="78992"/>
            <a:ext cx="6176884" cy="677108"/>
          </a:xfrm>
          <a:prstGeom prst="rect">
            <a:avLst/>
          </a:prstGeom>
          <a:noFill/>
        </p:spPr>
        <p:txBody>
          <a:bodyPr wrap="none" rtlCol="0">
            <a:spAutoFit/>
          </a:bodyPr>
          <a:lstStyle/>
          <a:p>
            <a:pPr algn="r"/>
            <a:r>
              <a:rPr lang="en-GB" sz="2000" dirty="0">
                <a:latin typeface="Bodoni 72 Book" pitchFamily="2" charset="0"/>
              </a:rPr>
              <a:t>Graviton to Photon Conversion via Parametric Resonance </a:t>
            </a:r>
          </a:p>
          <a:p>
            <a:pPr algn="r"/>
            <a:r>
              <a:rPr lang="en-GB" dirty="0">
                <a:latin typeface="Bodoni 72 Book" pitchFamily="2" charset="0"/>
              </a:rPr>
              <a:t>R. </a:t>
            </a:r>
            <a:r>
              <a:rPr lang="en-GB" dirty="0" err="1">
                <a:latin typeface="Bodoni 72 Book" pitchFamily="2" charset="0"/>
              </a:rPr>
              <a:t>Brandenberger</a:t>
            </a:r>
            <a:r>
              <a:rPr lang="en-GB" dirty="0">
                <a:latin typeface="Bodoni 72 Book" pitchFamily="2" charset="0"/>
              </a:rPr>
              <a:t>, P. Delgado, A. Ganz, C. Lin, arXiv:2205.08767</a:t>
            </a:r>
            <a:endParaRPr lang="en-PL" dirty="0">
              <a:latin typeface="Bodoni 72 Book" pitchFamily="2" charset="0"/>
            </a:endParaRPr>
          </a:p>
        </p:txBody>
      </p:sp>
      <p:sp>
        <p:nvSpPr>
          <p:cNvPr id="16" name="Rounded Rectangle 15">
            <a:extLst>
              <a:ext uri="{FF2B5EF4-FFF2-40B4-BE49-F238E27FC236}">
                <a16:creationId xmlns:a16="http://schemas.microsoft.com/office/drawing/2014/main" id="{3393891F-C5F6-EA48-9DC0-711ACCAEF1AA}"/>
              </a:ext>
            </a:extLst>
          </p:cNvPr>
          <p:cNvSpPr/>
          <p:nvPr/>
        </p:nvSpPr>
        <p:spPr>
          <a:xfrm>
            <a:off x="479701" y="5892495"/>
            <a:ext cx="2968053" cy="79530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L" sz="2400" dirty="0">
                <a:solidFill>
                  <a:srgbClr val="FF0000"/>
                </a:solidFill>
                <a:latin typeface="Bodoni 72 Book" pitchFamily="2" charset="0"/>
              </a:rPr>
              <a:t>a Mathieu equation!</a:t>
            </a:r>
          </a:p>
        </p:txBody>
      </p:sp>
    </p:spTree>
    <p:extLst>
      <p:ext uri="{BB962C8B-B14F-4D97-AF65-F5344CB8AC3E}">
        <p14:creationId xmlns:p14="http://schemas.microsoft.com/office/powerpoint/2010/main" val="278009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5A3B02-D4DD-DE85-6020-0612919DF83B}"/>
              </a:ext>
            </a:extLst>
          </p:cNvPr>
          <p:cNvPicPr>
            <a:picLocks noChangeAspect="1"/>
          </p:cNvPicPr>
          <p:nvPr/>
        </p:nvPicPr>
        <p:blipFill>
          <a:blip r:embed="rId2"/>
          <a:stretch>
            <a:fillRect/>
          </a:stretch>
        </p:blipFill>
        <p:spPr>
          <a:xfrm>
            <a:off x="3752289" y="2811059"/>
            <a:ext cx="4851225" cy="645600"/>
          </a:xfrm>
          <a:prstGeom prst="rect">
            <a:avLst/>
          </a:prstGeom>
        </p:spPr>
      </p:pic>
      <p:pic>
        <p:nvPicPr>
          <p:cNvPr id="7" name="Picture 6">
            <a:extLst>
              <a:ext uri="{FF2B5EF4-FFF2-40B4-BE49-F238E27FC236}">
                <a16:creationId xmlns:a16="http://schemas.microsoft.com/office/drawing/2014/main" id="{E05E9497-5734-B8B5-3BAB-C5A191E9BBC8}"/>
              </a:ext>
            </a:extLst>
          </p:cNvPr>
          <p:cNvPicPr>
            <a:picLocks noChangeAspect="1"/>
          </p:cNvPicPr>
          <p:nvPr/>
        </p:nvPicPr>
        <p:blipFill rotWithShape="1">
          <a:blip r:embed="rId3"/>
          <a:srcRect t="1" r="30949" b="-10531"/>
          <a:stretch/>
        </p:blipFill>
        <p:spPr>
          <a:xfrm>
            <a:off x="7877344" y="3864757"/>
            <a:ext cx="2713878" cy="717318"/>
          </a:xfrm>
          <a:prstGeom prst="rect">
            <a:avLst/>
          </a:prstGeom>
        </p:spPr>
      </p:pic>
      <p:pic>
        <p:nvPicPr>
          <p:cNvPr id="14" name="Picture 13" descr="Diagram&#10;&#10;Description automatically generated">
            <a:extLst>
              <a:ext uri="{FF2B5EF4-FFF2-40B4-BE49-F238E27FC236}">
                <a16:creationId xmlns:a16="http://schemas.microsoft.com/office/drawing/2014/main" id="{83615D75-C265-2741-8D42-C704B9F946D8}"/>
              </a:ext>
            </a:extLst>
          </p:cNvPr>
          <p:cNvPicPr>
            <a:picLocks noChangeAspect="1"/>
          </p:cNvPicPr>
          <p:nvPr/>
        </p:nvPicPr>
        <p:blipFill rotWithShape="1">
          <a:blip r:embed="rId4"/>
          <a:srcRect l="9938" t="50892" r="40084" b="22230"/>
          <a:stretch/>
        </p:blipFill>
        <p:spPr>
          <a:xfrm>
            <a:off x="234501" y="4012576"/>
            <a:ext cx="3191628" cy="2134064"/>
          </a:xfrm>
          <a:prstGeom prst="rect">
            <a:avLst/>
          </a:prstGeom>
        </p:spPr>
      </p:pic>
      <p:sp>
        <p:nvSpPr>
          <p:cNvPr id="15" name="TextBox 14">
            <a:extLst>
              <a:ext uri="{FF2B5EF4-FFF2-40B4-BE49-F238E27FC236}">
                <a16:creationId xmlns:a16="http://schemas.microsoft.com/office/drawing/2014/main" id="{227200A0-4EEF-A145-839D-0B685379FF5F}"/>
              </a:ext>
            </a:extLst>
          </p:cNvPr>
          <p:cNvSpPr txBox="1"/>
          <p:nvPr/>
        </p:nvSpPr>
        <p:spPr>
          <a:xfrm>
            <a:off x="3539225" y="5637449"/>
            <a:ext cx="319318" cy="400110"/>
          </a:xfrm>
          <a:prstGeom prst="rect">
            <a:avLst/>
          </a:prstGeom>
          <a:noFill/>
        </p:spPr>
        <p:txBody>
          <a:bodyPr wrap="none" rtlCol="0">
            <a:spAutoFit/>
          </a:bodyPr>
          <a:lstStyle/>
          <a:p>
            <a:r>
              <a:rPr lang="en-PL" sz="2000" dirty="0"/>
              <a:t>q</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08E4CB7-8AFA-D641-9C9E-6F118B502A19}"/>
                  </a:ext>
                </a:extLst>
              </p:cNvPr>
              <p:cNvSpPr txBox="1"/>
              <p:nvPr/>
            </p:nvSpPr>
            <p:spPr>
              <a:xfrm>
                <a:off x="717088" y="3464927"/>
                <a:ext cx="51174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PL"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𝑘</m:t>
                          </m:r>
                        </m:sub>
                      </m:sSub>
                    </m:oMath>
                  </m:oMathPara>
                </a14:m>
                <a:endParaRPr lang="en-PL" dirty="0"/>
              </a:p>
            </p:txBody>
          </p:sp>
        </mc:Choice>
        <mc:Fallback xmlns="">
          <p:sp>
            <p:nvSpPr>
              <p:cNvPr id="16" name="TextBox 15">
                <a:extLst>
                  <a:ext uri="{FF2B5EF4-FFF2-40B4-BE49-F238E27FC236}">
                    <a16:creationId xmlns:a16="http://schemas.microsoft.com/office/drawing/2014/main" id="{708E4CB7-8AFA-D641-9C9E-6F118B502A19}"/>
                  </a:ext>
                </a:extLst>
              </p:cNvPr>
              <p:cNvSpPr txBox="1">
                <a:spLocks noRot="1" noChangeAspect="1" noMove="1" noResize="1" noEditPoints="1" noAdjustHandles="1" noChangeArrowheads="1" noChangeShapeType="1" noTextEdit="1"/>
              </p:cNvSpPr>
              <p:nvPr/>
            </p:nvSpPr>
            <p:spPr>
              <a:xfrm>
                <a:off x="717088" y="3464927"/>
                <a:ext cx="511743" cy="369332"/>
              </a:xfrm>
              <a:prstGeom prst="rect">
                <a:avLst/>
              </a:prstGeom>
              <a:blipFill>
                <a:blip r:embed="rId5"/>
                <a:stretch>
                  <a:fillRect/>
                </a:stretch>
              </a:blipFill>
            </p:spPr>
            <p:txBody>
              <a:bodyPr/>
              <a:lstStyle/>
              <a:p>
                <a:r>
                  <a:rPr lang="en-PL">
                    <a:noFill/>
                  </a:rPr>
                  <a:t> </a:t>
                </a:r>
              </a:p>
            </p:txBody>
          </p:sp>
        </mc:Fallback>
      </mc:AlternateContent>
      <p:sp>
        <p:nvSpPr>
          <p:cNvPr id="18" name="TextBox 17">
            <a:extLst>
              <a:ext uri="{FF2B5EF4-FFF2-40B4-BE49-F238E27FC236}">
                <a16:creationId xmlns:a16="http://schemas.microsoft.com/office/drawing/2014/main" id="{2849498A-6D81-A741-84CF-1327B4817ADB}"/>
              </a:ext>
            </a:extLst>
          </p:cNvPr>
          <p:cNvSpPr txBox="1"/>
          <p:nvPr/>
        </p:nvSpPr>
        <p:spPr>
          <a:xfrm>
            <a:off x="5288499" y="4637686"/>
            <a:ext cx="2279867" cy="707886"/>
          </a:xfrm>
          <a:prstGeom prst="rect">
            <a:avLst/>
          </a:prstGeom>
          <a:noFill/>
        </p:spPr>
        <p:txBody>
          <a:bodyPr wrap="square" rtlCol="0">
            <a:spAutoFit/>
          </a:bodyPr>
          <a:lstStyle/>
          <a:p>
            <a:pPr algn="r"/>
            <a:r>
              <a:rPr lang="en-PL" sz="2000" dirty="0">
                <a:latin typeface="Bodoni 72 Book" pitchFamily="2" charset="0"/>
              </a:rPr>
              <a:t>1st band in medium</a:t>
            </a:r>
          </a:p>
          <a:p>
            <a:endParaRPr lang="en-PL" sz="2000" dirty="0">
              <a:latin typeface="Bodoni 72 Book" pitchFamily="2" charset="0"/>
            </a:endParaRPr>
          </a:p>
        </p:txBody>
      </p:sp>
      <p:pic>
        <p:nvPicPr>
          <p:cNvPr id="20" name="Picture 19">
            <a:extLst>
              <a:ext uri="{FF2B5EF4-FFF2-40B4-BE49-F238E27FC236}">
                <a16:creationId xmlns:a16="http://schemas.microsoft.com/office/drawing/2014/main" id="{717A3DF1-B74A-9F48-9D05-5761FE7C8544}"/>
              </a:ext>
            </a:extLst>
          </p:cNvPr>
          <p:cNvPicPr>
            <a:picLocks noChangeAspect="1"/>
          </p:cNvPicPr>
          <p:nvPr/>
        </p:nvPicPr>
        <p:blipFill>
          <a:blip r:embed="rId6"/>
          <a:stretch>
            <a:fillRect/>
          </a:stretch>
        </p:blipFill>
        <p:spPr>
          <a:xfrm>
            <a:off x="4934987" y="5890028"/>
            <a:ext cx="1254440" cy="449568"/>
          </a:xfrm>
          <a:prstGeom prst="rect">
            <a:avLst/>
          </a:prstGeom>
        </p:spPr>
      </p:pic>
      <p:pic>
        <p:nvPicPr>
          <p:cNvPr id="21" name="Picture 20">
            <a:extLst>
              <a:ext uri="{FF2B5EF4-FFF2-40B4-BE49-F238E27FC236}">
                <a16:creationId xmlns:a16="http://schemas.microsoft.com/office/drawing/2014/main" id="{AC45AAC2-A491-DA4B-8307-07F80F8150B2}"/>
              </a:ext>
            </a:extLst>
          </p:cNvPr>
          <p:cNvPicPr>
            <a:picLocks noChangeAspect="1"/>
          </p:cNvPicPr>
          <p:nvPr/>
        </p:nvPicPr>
        <p:blipFill>
          <a:blip r:embed="rId7"/>
          <a:stretch>
            <a:fillRect/>
          </a:stretch>
        </p:blipFill>
        <p:spPr>
          <a:xfrm>
            <a:off x="6951524" y="5884780"/>
            <a:ext cx="1254440" cy="418147"/>
          </a:xfrm>
          <a:prstGeom prst="rect">
            <a:avLst/>
          </a:prstGeom>
        </p:spPr>
      </p:pic>
      <p:pic>
        <p:nvPicPr>
          <p:cNvPr id="23" name="Picture 22">
            <a:extLst>
              <a:ext uri="{FF2B5EF4-FFF2-40B4-BE49-F238E27FC236}">
                <a16:creationId xmlns:a16="http://schemas.microsoft.com/office/drawing/2014/main" id="{6D6BA4DF-0ED7-6B49-9AEB-4D4239AB99B6}"/>
              </a:ext>
            </a:extLst>
          </p:cNvPr>
          <p:cNvPicPr>
            <a:picLocks noChangeAspect="1"/>
          </p:cNvPicPr>
          <p:nvPr/>
        </p:nvPicPr>
        <p:blipFill>
          <a:blip r:embed="rId8"/>
          <a:stretch>
            <a:fillRect/>
          </a:stretch>
        </p:blipFill>
        <p:spPr>
          <a:xfrm>
            <a:off x="5617119" y="5283024"/>
            <a:ext cx="2003734" cy="492145"/>
          </a:xfrm>
          <a:prstGeom prst="rect">
            <a:avLst/>
          </a:prstGeom>
        </p:spPr>
      </p:pic>
      <p:pic>
        <p:nvPicPr>
          <p:cNvPr id="24" name="Picture 23">
            <a:extLst>
              <a:ext uri="{FF2B5EF4-FFF2-40B4-BE49-F238E27FC236}">
                <a16:creationId xmlns:a16="http://schemas.microsoft.com/office/drawing/2014/main" id="{8C33B304-5A9D-0D44-A8C7-852014E241F1}"/>
              </a:ext>
            </a:extLst>
          </p:cNvPr>
          <p:cNvPicPr>
            <a:picLocks noChangeAspect="1"/>
          </p:cNvPicPr>
          <p:nvPr/>
        </p:nvPicPr>
        <p:blipFill rotWithShape="1">
          <a:blip r:embed="rId9"/>
          <a:srcRect/>
          <a:stretch/>
        </p:blipFill>
        <p:spPr>
          <a:xfrm>
            <a:off x="7857178" y="4504257"/>
            <a:ext cx="2953969" cy="648978"/>
          </a:xfrm>
          <a:prstGeom prst="rect">
            <a:avLst/>
          </a:prstGeom>
        </p:spPr>
      </p:pic>
      <p:sp>
        <p:nvSpPr>
          <p:cNvPr id="28" name="Left Brace 27">
            <a:extLst>
              <a:ext uri="{FF2B5EF4-FFF2-40B4-BE49-F238E27FC236}">
                <a16:creationId xmlns:a16="http://schemas.microsoft.com/office/drawing/2014/main" id="{748818ED-E27D-7943-AECF-15580E4EBA30}"/>
              </a:ext>
            </a:extLst>
          </p:cNvPr>
          <p:cNvSpPr/>
          <p:nvPr/>
        </p:nvSpPr>
        <p:spPr>
          <a:xfrm>
            <a:off x="5075572" y="4234301"/>
            <a:ext cx="377972" cy="611049"/>
          </a:xfrm>
          <a:prstGeom prst="leftBrace">
            <a:avLst/>
          </a:prstGeom>
          <a:ln w="349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PL" dirty="0"/>
          </a:p>
        </p:txBody>
      </p:sp>
      <p:sp>
        <p:nvSpPr>
          <p:cNvPr id="29" name="TextBox 28">
            <a:extLst>
              <a:ext uri="{FF2B5EF4-FFF2-40B4-BE49-F238E27FC236}">
                <a16:creationId xmlns:a16="http://schemas.microsoft.com/office/drawing/2014/main" id="{802ED867-92C2-5A46-AE13-938853DFE2A8}"/>
              </a:ext>
            </a:extLst>
          </p:cNvPr>
          <p:cNvSpPr txBox="1"/>
          <p:nvPr/>
        </p:nvSpPr>
        <p:spPr>
          <a:xfrm>
            <a:off x="3858543" y="4323745"/>
            <a:ext cx="1229824" cy="400110"/>
          </a:xfrm>
          <a:prstGeom prst="rect">
            <a:avLst/>
          </a:prstGeom>
          <a:noFill/>
        </p:spPr>
        <p:txBody>
          <a:bodyPr wrap="none" rtlCol="0">
            <a:spAutoFit/>
          </a:bodyPr>
          <a:lstStyle/>
          <a:p>
            <a:r>
              <a:rPr lang="en-PL" sz="2000" dirty="0">
                <a:latin typeface="Bodoni 72 Book" pitchFamily="2" charset="0"/>
              </a:rPr>
              <a:t>Resonance</a:t>
            </a:r>
            <a:endParaRPr lang="en-PL" dirty="0">
              <a:latin typeface="Bodoni 72 Book" pitchFamily="2" charset="0"/>
            </a:endParaRPr>
          </a:p>
        </p:txBody>
      </p:sp>
      <p:sp>
        <p:nvSpPr>
          <p:cNvPr id="30" name="TextBox 29">
            <a:extLst>
              <a:ext uri="{FF2B5EF4-FFF2-40B4-BE49-F238E27FC236}">
                <a16:creationId xmlns:a16="http://schemas.microsoft.com/office/drawing/2014/main" id="{8CF45E05-4F7F-034C-B6C5-DE35C56F1737}"/>
              </a:ext>
            </a:extLst>
          </p:cNvPr>
          <p:cNvSpPr txBox="1"/>
          <p:nvPr/>
        </p:nvSpPr>
        <p:spPr>
          <a:xfrm>
            <a:off x="5485543" y="4023126"/>
            <a:ext cx="2604600" cy="677108"/>
          </a:xfrm>
          <a:prstGeom prst="rect">
            <a:avLst/>
          </a:prstGeom>
          <a:noFill/>
        </p:spPr>
        <p:txBody>
          <a:bodyPr wrap="square" rtlCol="0">
            <a:spAutoFit/>
          </a:bodyPr>
          <a:lstStyle/>
          <a:p>
            <a:r>
              <a:rPr lang="en-PL" sz="2000" dirty="0">
                <a:latin typeface="Bodoni 72 Book" pitchFamily="2" charset="0"/>
              </a:rPr>
              <a:t>2nd band in vaccum</a:t>
            </a:r>
          </a:p>
          <a:p>
            <a:endParaRPr lang="en-PL" dirty="0"/>
          </a:p>
        </p:txBody>
      </p:sp>
      <p:pic>
        <p:nvPicPr>
          <p:cNvPr id="10" name="Picture 9">
            <a:extLst>
              <a:ext uri="{FF2B5EF4-FFF2-40B4-BE49-F238E27FC236}">
                <a16:creationId xmlns:a16="http://schemas.microsoft.com/office/drawing/2014/main" id="{E957C1F0-EEBB-2F41-9E1A-9C304F0122C5}"/>
              </a:ext>
            </a:extLst>
          </p:cNvPr>
          <p:cNvPicPr>
            <a:picLocks noChangeAspect="1"/>
          </p:cNvPicPr>
          <p:nvPr/>
        </p:nvPicPr>
        <p:blipFill>
          <a:blip r:embed="rId10"/>
          <a:stretch>
            <a:fillRect/>
          </a:stretch>
        </p:blipFill>
        <p:spPr>
          <a:xfrm>
            <a:off x="3514748" y="1286575"/>
            <a:ext cx="5326309" cy="657569"/>
          </a:xfrm>
          <a:prstGeom prst="rect">
            <a:avLst/>
          </a:prstGeom>
        </p:spPr>
      </p:pic>
      <p:pic>
        <p:nvPicPr>
          <p:cNvPr id="11" name="Picture 10">
            <a:extLst>
              <a:ext uri="{FF2B5EF4-FFF2-40B4-BE49-F238E27FC236}">
                <a16:creationId xmlns:a16="http://schemas.microsoft.com/office/drawing/2014/main" id="{3FFED581-E4F9-7241-8270-3C00A9B46604}"/>
              </a:ext>
            </a:extLst>
          </p:cNvPr>
          <p:cNvPicPr>
            <a:picLocks noChangeAspect="1"/>
          </p:cNvPicPr>
          <p:nvPr/>
        </p:nvPicPr>
        <p:blipFill>
          <a:blip r:embed="rId11"/>
          <a:stretch>
            <a:fillRect/>
          </a:stretch>
        </p:blipFill>
        <p:spPr>
          <a:xfrm>
            <a:off x="8767195" y="5909304"/>
            <a:ext cx="1899502" cy="369097"/>
          </a:xfrm>
          <a:prstGeom prst="rect">
            <a:avLst/>
          </a:prstGeom>
        </p:spPr>
      </p:pic>
      <p:sp>
        <p:nvSpPr>
          <p:cNvPr id="12" name="Rounded Rectangle 11">
            <a:extLst>
              <a:ext uri="{FF2B5EF4-FFF2-40B4-BE49-F238E27FC236}">
                <a16:creationId xmlns:a16="http://schemas.microsoft.com/office/drawing/2014/main" id="{B31DD366-C986-6249-8071-5FA1FD540FC8}"/>
              </a:ext>
            </a:extLst>
          </p:cNvPr>
          <p:cNvSpPr/>
          <p:nvPr/>
        </p:nvSpPr>
        <p:spPr>
          <a:xfrm>
            <a:off x="2753416" y="319755"/>
            <a:ext cx="7165299" cy="79530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L" sz="2400" dirty="0">
                <a:solidFill>
                  <a:srgbClr val="FF0000"/>
                </a:solidFill>
                <a:latin typeface="Bodoni 72 Book" pitchFamily="2" charset="0"/>
              </a:rPr>
              <a:t>The Klein-Gordon equation is actually a Mathieu equation!</a:t>
            </a:r>
          </a:p>
        </p:txBody>
      </p:sp>
      <p:cxnSp>
        <p:nvCxnSpPr>
          <p:cNvPr id="19" name="Straight Arrow Connector 18">
            <a:extLst>
              <a:ext uri="{FF2B5EF4-FFF2-40B4-BE49-F238E27FC236}">
                <a16:creationId xmlns:a16="http://schemas.microsoft.com/office/drawing/2014/main" id="{DC5C184B-AC00-4F47-9DD1-F501E4AE798D}"/>
              </a:ext>
            </a:extLst>
          </p:cNvPr>
          <p:cNvCxnSpPr>
            <a:stCxn id="10" idx="2"/>
            <a:endCxn id="5" idx="0"/>
          </p:cNvCxnSpPr>
          <p:nvPr/>
        </p:nvCxnSpPr>
        <p:spPr>
          <a:xfrm flipH="1">
            <a:off x="6177902" y="1944144"/>
            <a:ext cx="1" cy="86691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08019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182270-EDBF-E54B-973D-5C023CD1DBBA}"/>
              </a:ext>
            </a:extLst>
          </p:cNvPr>
          <p:cNvSpPr txBox="1"/>
          <p:nvPr/>
        </p:nvSpPr>
        <p:spPr>
          <a:xfrm>
            <a:off x="4542020" y="553266"/>
            <a:ext cx="3435556" cy="523220"/>
          </a:xfrm>
          <a:prstGeom prst="rect">
            <a:avLst/>
          </a:prstGeom>
          <a:noFill/>
        </p:spPr>
        <p:txBody>
          <a:bodyPr wrap="none" rtlCol="0">
            <a:spAutoFit/>
          </a:bodyPr>
          <a:lstStyle/>
          <a:p>
            <a:r>
              <a:rPr lang="en-PL" sz="2800" dirty="0">
                <a:latin typeface="Bodoni 72 Book" pitchFamily="2" charset="0"/>
              </a:rPr>
              <a:t>Light + GWs in medium</a:t>
            </a:r>
          </a:p>
        </p:txBody>
      </p:sp>
      <p:pic>
        <p:nvPicPr>
          <p:cNvPr id="3" name="Picture 2">
            <a:extLst>
              <a:ext uri="{FF2B5EF4-FFF2-40B4-BE49-F238E27FC236}">
                <a16:creationId xmlns:a16="http://schemas.microsoft.com/office/drawing/2014/main" id="{4345A3E4-0D1A-D546-9333-392C601AA71F}"/>
              </a:ext>
            </a:extLst>
          </p:cNvPr>
          <p:cNvPicPr>
            <a:picLocks noChangeAspect="1"/>
          </p:cNvPicPr>
          <p:nvPr/>
        </p:nvPicPr>
        <p:blipFill>
          <a:blip r:embed="rId2"/>
          <a:stretch>
            <a:fillRect/>
          </a:stretch>
        </p:blipFill>
        <p:spPr>
          <a:xfrm>
            <a:off x="3473763" y="1303519"/>
            <a:ext cx="2006600" cy="533400"/>
          </a:xfrm>
          <a:prstGeom prst="rect">
            <a:avLst/>
          </a:prstGeom>
        </p:spPr>
      </p:pic>
      <p:pic>
        <p:nvPicPr>
          <p:cNvPr id="5" name="Picture 4">
            <a:extLst>
              <a:ext uri="{FF2B5EF4-FFF2-40B4-BE49-F238E27FC236}">
                <a16:creationId xmlns:a16="http://schemas.microsoft.com/office/drawing/2014/main" id="{5A516D6F-A1C6-8B4B-8F68-A3696344C679}"/>
              </a:ext>
            </a:extLst>
          </p:cNvPr>
          <p:cNvPicPr>
            <a:picLocks noChangeAspect="1"/>
          </p:cNvPicPr>
          <p:nvPr/>
        </p:nvPicPr>
        <p:blipFill>
          <a:blip r:embed="rId3"/>
          <a:stretch>
            <a:fillRect/>
          </a:stretch>
        </p:blipFill>
        <p:spPr>
          <a:xfrm>
            <a:off x="6660632" y="1329752"/>
            <a:ext cx="3175000" cy="393700"/>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E7D1F2A-C7E0-EB49-8B5E-73505BEA0478}"/>
                  </a:ext>
                </a:extLst>
              </p:cNvPr>
              <p:cNvSpPr txBox="1"/>
              <p:nvPr/>
            </p:nvSpPr>
            <p:spPr>
              <a:xfrm>
                <a:off x="855677" y="2030772"/>
                <a:ext cx="2247287" cy="707886"/>
              </a:xfrm>
              <a:prstGeom prst="rect">
                <a:avLst/>
              </a:prstGeom>
              <a:noFill/>
            </p:spPr>
            <p:txBody>
              <a:bodyPr wrap="square" rtlCol="0">
                <a:spAutoFit/>
              </a:bodyPr>
              <a:lstStyle/>
              <a:p>
                <a:r>
                  <a:rPr lang="en-PL" sz="2000" dirty="0">
                    <a:latin typeface="Bodoni 72 Book" pitchFamily="2" charset="0"/>
                  </a:rPr>
                  <a:t>Weyl gaue </a:t>
                </a:r>
                <a14:m>
                  <m:oMath xmlns:m="http://schemas.openxmlformats.org/officeDocument/2006/math">
                    <m:sSub>
                      <m:sSubPr>
                        <m:ctrlPr>
                          <a:rPr lang="en-PL" sz="2000" i="1" smtClean="0">
                            <a:latin typeface="Cambria Math" panose="02040503050406030204" pitchFamily="18" charset="0"/>
                          </a:rPr>
                        </m:ctrlPr>
                      </m:sSubPr>
                      <m:e>
                        <m:r>
                          <a:rPr lang="en-US" sz="2000" b="0" i="1" smtClean="0">
                            <a:latin typeface="Cambria Math" panose="02040503050406030204" pitchFamily="18" charset="0"/>
                          </a:rPr>
                          <m:t>𝐴</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=0, </m:t>
                    </m:r>
                  </m:oMath>
                </a14:m>
                <a:endParaRPr lang="en-PL" sz="2000" dirty="0">
                  <a:latin typeface="Bodoni 72 Book" pitchFamily="2" charset="0"/>
                </a:endParaRPr>
              </a:p>
              <a:p>
                <a:r>
                  <a:rPr lang="en-PL" sz="2000" dirty="0">
                    <a:latin typeface="Bodoni 72 Book" pitchFamily="2" charset="0"/>
                  </a:rPr>
                  <a:t>the Maxwell eqs</a:t>
                </a:r>
              </a:p>
            </p:txBody>
          </p:sp>
        </mc:Choice>
        <mc:Fallback xmlns="">
          <p:sp>
            <p:nvSpPr>
              <p:cNvPr id="6" name="TextBox 5">
                <a:extLst>
                  <a:ext uri="{FF2B5EF4-FFF2-40B4-BE49-F238E27FC236}">
                    <a16:creationId xmlns:a16="http://schemas.microsoft.com/office/drawing/2014/main" id="{4E7D1F2A-C7E0-EB49-8B5E-73505BEA0478}"/>
                  </a:ext>
                </a:extLst>
              </p:cNvPr>
              <p:cNvSpPr txBox="1">
                <a:spLocks noRot="1" noChangeAspect="1" noMove="1" noResize="1" noEditPoints="1" noAdjustHandles="1" noChangeArrowheads="1" noChangeShapeType="1" noTextEdit="1"/>
              </p:cNvSpPr>
              <p:nvPr/>
            </p:nvSpPr>
            <p:spPr>
              <a:xfrm>
                <a:off x="855677" y="2030772"/>
                <a:ext cx="2247287" cy="707886"/>
              </a:xfrm>
              <a:prstGeom prst="rect">
                <a:avLst/>
              </a:prstGeom>
              <a:blipFill>
                <a:blip r:embed="rId4"/>
                <a:stretch>
                  <a:fillRect l="-2825" t="-3571" b="-14286"/>
                </a:stretch>
              </a:blipFill>
            </p:spPr>
            <p:txBody>
              <a:bodyPr/>
              <a:lstStyle/>
              <a:p>
                <a:r>
                  <a:rPr lang="en-PL">
                    <a:noFill/>
                  </a:rPr>
                  <a:t> </a:t>
                </a:r>
              </a:p>
            </p:txBody>
          </p:sp>
        </mc:Fallback>
      </mc:AlternateContent>
      <p:pic>
        <p:nvPicPr>
          <p:cNvPr id="7" name="Picture 6">
            <a:extLst>
              <a:ext uri="{FF2B5EF4-FFF2-40B4-BE49-F238E27FC236}">
                <a16:creationId xmlns:a16="http://schemas.microsoft.com/office/drawing/2014/main" id="{DDB83AE7-A0FD-EB4C-8F75-596A58C2FF21}"/>
              </a:ext>
            </a:extLst>
          </p:cNvPr>
          <p:cNvPicPr>
            <a:picLocks noChangeAspect="1"/>
          </p:cNvPicPr>
          <p:nvPr/>
        </p:nvPicPr>
        <p:blipFill rotWithShape="1">
          <a:blip r:embed="rId5"/>
          <a:srcRect t="-8684" r="6395" b="34025"/>
          <a:stretch/>
        </p:blipFill>
        <p:spPr>
          <a:xfrm>
            <a:off x="3697682" y="2015459"/>
            <a:ext cx="3887341" cy="796457"/>
          </a:xfrm>
          <a:prstGeom prst="rect">
            <a:avLst/>
          </a:prstGeom>
        </p:spPr>
      </p:pic>
      <p:pic>
        <p:nvPicPr>
          <p:cNvPr id="8" name="Picture 7">
            <a:extLst>
              <a:ext uri="{FF2B5EF4-FFF2-40B4-BE49-F238E27FC236}">
                <a16:creationId xmlns:a16="http://schemas.microsoft.com/office/drawing/2014/main" id="{81218996-F101-664A-9561-BEAFBA9A19C9}"/>
              </a:ext>
            </a:extLst>
          </p:cNvPr>
          <p:cNvPicPr>
            <a:picLocks noChangeAspect="1"/>
          </p:cNvPicPr>
          <p:nvPr/>
        </p:nvPicPr>
        <p:blipFill rotWithShape="1">
          <a:blip r:embed="rId5"/>
          <a:srcRect l="14195" t="63095"/>
          <a:stretch/>
        </p:blipFill>
        <p:spPr>
          <a:xfrm>
            <a:off x="7600013" y="2398697"/>
            <a:ext cx="3563396" cy="393700"/>
          </a:xfrm>
          <a:prstGeom prst="rect">
            <a:avLst/>
          </a:prstGeom>
        </p:spPr>
      </p:pic>
      <p:pic>
        <p:nvPicPr>
          <p:cNvPr id="9" name="Picture 8">
            <a:extLst>
              <a:ext uri="{FF2B5EF4-FFF2-40B4-BE49-F238E27FC236}">
                <a16:creationId xmlns:a16="http://schemas.microsoft.com/office/drawing/2014/main" id="{74EE0E31-DB2F-8D46-952E-D39BBD701BCC}"/>
              </a:ext>
            </a:extLst>
          </p:cNvPr>
          <p:cNvPicPr>
            <a:picLocks noChangeAspect="1"/>
          </p:cNvPicPr>
          <p:nvPr/>
        </p:nvPicPr>
        <p:blipFill>
          <a:blip r:embed="rId6"/>
          <a:stretch>
            <a:fillRect/>
          </a:stretch>
        </p:blipFill>
        <p:spPr>
          <a:xfrm>
            <a:off x="2800663" y="2843063"/>
            <a:ext cx="2679700" cy="2362200"/>
          </a:xfrm>
          <a:prstGeom prst="rect">
            <a:avLst/>
          </a:prstGeom>
        </p:spPr>
      </p:pic>
      <p:pic>
        <p:nvPicPr>
          <p:cNvPr id="10" name="Picture 9">
            <a:extLst>
              <a:ext uri="{FF2B5EF4-FFF2-40B4-BE49-F238E27FC236}">
                <a16:creationId xmlns:a16="http://schemas.microsoft.com/office/drawing/2014/main" id="{2F83B6A0-CB6B-DD4A-9A9B-D034225E2413}"/>
              </a:ext>
            </a:extLst>
          </p:cNvPr>
          <p:cNvPicPr>
            <a:picLocks noChangeAspect="1"/>
          </p:cNvPicPr>
          <p:nvPr/>
        </p:nvPicPr>
        <p:blipFill>
          <a:blip r:embed="rId7"/>
          <a:stretch>
            <a:fillRect/>
          </a:stretch>
        </p:blipFill>
        <p:spPr>
          <a:xfrm>
            <a:off x="6945445" y="3065058"/>
            <a:ext cx="2679700" cy="2209800"/>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B9270FA-6E7A-CE47-919F-E36F328B3260}"/>
                  </a:ext>
                </a:extLst>
              </p:cNvPr>
              <p:cNvSpPr txBox="1"/>
              <p:nvPr/>
            </p:nvSpPr>
            <p:spPr>
              <a:xfrm>
                <a:off x="3235130" y="5149819"/>
                <a:ext cx="2172133" cy="677108"/>
              </a:xfrm>
              <a:prstGeom prst="rect">
                <a:avLst/>
              </a:prstGeom>
              <a:noFill/>
            </p:spPr>
            <p:txBody>
              <a:bodyPr wrap="square" rtlCol="0">
                <a:spAutoFit/>
              </a:bodyPr>
              <a:lstStyle/>
              <a:p>
                <a:r>
                  <a:rPr lang="en-PL" sz="2000" dirty="0">
                    <a:latin typeface="Bodoni 72 Book" pitchFamily="2" charset="0"/>
                  </a:rPr>
                  <a:t>Vacuum</a:t>
                </a:r>
                <a:r>
                  <a:rPr lang="en-PL" dirty="0"/>
                  <a:t> </a:t>
                </a:r>
                <a14:m>
                  <m:oMath xmlns:m="http://schemas.openxmlformats.org/officeDocument/2006/math">
                    <m:sSub>
                      <m:sSubPr>
                        <m:ctrlPr>
                          <a:rPr lang="en-PL" i="1" smtClean="0">
                            <a:latin typeface="Cambria Math" panose="02040503050406030204" pitchFamily="18" charset="0"/>
                          </a:rPr>
                        </m:ctrlPr>
                      </m:sSubPr>
                      <m:e>
                        <m:r>
                          <a:rPr lang="en-US" b="0" i="1" smtClean="0">
                            <a:latin typeface="Cambria Math" panose="02040503050406030204" pitchFamily="18" charset="0"/>
                          </a:rPr>
                          <m:t>𝑐</m:t>
                        </m:r>
                      </m:e>
                      <m:sub>
                        <m:r>
                          <a:rPr lang="en-US" b="0" i="1" smtClean="0">
                            <a:latin typeface="Cambria Math" panose="02040503050406030204" pitchFamily="18" charset="0"/>
                          </a:rPr>
                          <m:t>𝑠</m:t>
                        </m:r>
                      </m:sub>
                    </m:sSub>
                    <m:r>
                      <a:rPr lang="en-US" b="0" i="1" smtClean="0">
                        <a:latin typeface="Cambria Math" panose="02040503050406030204" pitchFamily="18" charset="0"/>
                      </a:rPr>
                      <m:t>=1</m:t>
                    </m:r>
                  </m:oMath>
                </a14:m>
                <a:endParaRPr lang="en-US" b="0" dirty="0"/>
              </a:p>
              <a:p>
                <a:r>
                  <a:rPr lang="en-GB" dirty="0"/>
                  <a:t>R</a:t>
                </a:r>
                <a:r>
                  <a:rPr lang="en-PL" dirty="0"/>
                  <a:t>esonance 2nd band</a:t>
                </a:r>
              </a:p>
            </p:txBody>
          </p:sp>
        </mc:Choice>
        <mc:Fallback xmlns="">
          <p:sp>
            <p:nvSpPr>
              <p:cNvPr id="11" name="TextBox 10">
                <a:extLst>
                  <a:ext uri="{FF2B5EF4-FFF2-40B4-BE49-F238E27FC236}">
                    <a16:creationId xmlns:a16="http://schemas.microsoft.com/office/drawing/2014/main" id="{6B9270FA-6E7A-CE47-919F-E36F328B3260}"/>
                  </a:ext>
                </a:extLst>
              </p:cNvPr>
              <p:cNvSpPr txBox="1">
                <a:spLocks noRot="1" noChangeAspect="1" noMove="1" noResize="1" noEditPoints="1" noAdjustHandles="1" noChangeArrowheads="1" noChangeShapeType="1" noTextEdit="1"/>
              </p:cNvSpPr>
              <p:nvPr/>
            </p:nvSpPr>
            <p:spPr>
              <a:xfrm>
                <a:off x="3235130" y="5149819"/>
                <a:ext cx="2172133" cy="677108"/>
              </a:xfrm>
              <a:prstGeom prst="rect">
                <a:avLst/>
              </a:prstGeom>
              <a:blipFill>
                <a:blip r:embed="rId8"/>
                <a:stretch>
                  <a:fillRect l="-2924" t="-5660" b="-15094"/>
                </a:stretch>
              </a:blipFill>
            </p:spPr>
            <p:txBody>
              <a:bodyPr/>
              <a:lstStyle/>
              <a:p>
                <a:r>
                  <a:rPr lang="en-PL">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867EAB5-0BE7-2443-9165-B9F763896CCE}"/>
                  </a:ext>
                </a:extLst>
              </p:cNvPr>
              <p:cNvSpPr txBox="1"/>
              <p:nvPr/>
            </p:nvSpPr>
            <p:spPr>
              <a:xfrm>
                <a:off x="7394467" y="5142295"/>
                <a:ext cx="2142702" cy="954107"/>
              </a:xfrm>
              <a:prstGeom prst="rect">
                <a:avLst/>
              </a:prstGeom>
              <a:noFill/>
            </p:spPr>
            <p:txBody>
              <a:bodyPr wrap="none" rtlCol="0">
                <a:spAutoFit/>
              </a:bodyPr>
              <a:lstStyle/>
              <a:p>
                <a:r>
                  <a:rPr lang="en-PL" sz="2000" dirty="0">
                    <a:latin typeface="Bodoni 72 Book" pitchFamily="2" charset="0"/>
                  </a:rPr>
                  <a:t>Water</a:t>
                </a:r>
                <a:r>
                  <a:rPr lang="en-PL" dirty="0"/>
                  <a:t> </a:t>
                </a:r>
                <a14:m>
                  <m:oMath xmlns:m="http://schemas.openxmlformats.org/officeDocument/2006/math">
                    <m:sSub>
                      <m:sSubPr>
                        <m:ctrlPr>
                          <a:rPr lang="en-PL"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𝑠</m:t>
                        </m:r>
                      </m:sub>
                    </m:sSub>
                    <m:r>
                      <a:rPr lang="en-US" i="1">
                        <a:latin typeface="Cambria Math" panose="02040503050406030204" pitchFamily="18" charset="0"/>
                      </a:rPr>
                      <m:t>=1</m:t>
                    </m:r>
                  </m:oMath>
                </a14:m>
                <a:r>
                  <a:rPr lang="en-PL" dirty="0"/>
                  <a:t>/1.333 </a:t>
                </a:r>
              </a:p>
              <a:p>
                <a:r>
                  <a:rPr lang="en-GB" dirty="0"/>
                  <a:t>R</a:t>
                </a:r>
                <a:r>
                  <a:rPr lang="en-PL" dirty="0"/>
                  <a:t>esonance 1st band</a:t>
                </a:r>
              </a:p>
              <a:p>
                <a:endParaRPr lang="en-PL" dirty="0"/>
              </a:p>
            </p:txBody>
          </p:sp>
        </mc:Choice>
        <mc:Fallback xmlns="">
          <p:sp>
            <p:nvSpPr>
              <p:cNvPr id="12" name="TextBox 11">
                <a:extLst>
                  <a:ext uri="{FF2B5EF4-FFF2-40B4-BE49-F238E27FC236}">
                    <a16:creationId xmlns:a16="http://schemas.microsoft.com/office/drawing/2014/main" id="{2867EAB5-0BE7-2443-9165-B9F763896CCE}"/>
                  </a:ext>
                </a:extLst>
              </p:cNvPr>
              <p:cNvSpPr txBox="1">
                <a:spLocks noRot="1" noChangeAspect="1" noMove="1" noResize="1" noEditPoints="1" noAdjustHandles="1" noChangeArrowheads="1" noChangeShapeType="1" noTextEdit="1"/>
              </p:cNvSpPr>
              <p:nvPr/>
            </p:nvSpPr>
            <p:spPr>
              <a:xfrm>
                <a:off x="7394467" y="5142295"/>
                <a:ext cx="2142702" cy="954107"/>
              </a:xfrm>
              <a:prstGeom prst="rect">
                <a:avLst/>
              </a:prstGeom>
              <a:blipFill>
                <a:blip r:embed="rId9"/>
                <a:stretch>
                  <a:fillRect l="-2976" t="-4000" r="-1786"/>
                </a:stretch>
              </a:blipFill>
            </p:spPr>
            <p:txBody>
              <a:bodyPr/>
              <a:lstStyle/>
              <a:p>
                <a:r>
                  <a:rPr lang="en-PL">
                    <a:noFill/>
                  </a:rPr>
                  <a:t> </a:t>
                </a:r>
              </a:p>
            </p:txBody>
          </p:sp>
        </mc:Fallback>
      </mc:AlternateContent>
      <p:sp>
        <p:nvSpPr>
          <p:cNvPr id="13" name="TextBox 12">
            <a:extLst>
              <a:ext uri="{FF2B5EF4-FFF2-40B4-BE49-F238E27FC236}">
                <a16:creationId xmlns:a16="http://schemas.microsoft.com/office/drawing/2014/main" id="{4AAED209-388C-E845-9D8D-59D6F3F9CF4D}"/>
              </a:ext>
            </a:extLst>
          </p:cNvPr>
          <p:cNvSpPr txBox="1"/>
          <p:nvPr/>
        </p:nvSpPr>
        <p:spPr>
          <a:xfrm rot="16200000">
            <a:off x="1659074" y="3824108"/>
            <a:ext cx="1446230" cy="400110"/>
          </a:xfrm>
          <a:prstGeom prst="rect">
            <a:avLst/>
          </a:prstGeom>
          <a:noFill/>
        </p:spPr>
        <p:txBody>
          <a:bodyPr wrap="none" rtlCol="0">
            <a:spAutoFit/>
          </a:bodyPr>
          <a:lstStyle/>
          <a:p>
            <a:r>
              <a:rPr lang="en-GB" sz="2000" dirty="0">
                <a:latin typeface="Bodoni 72 Book" pitchFamily="2" charset="0"/>
              </a:rPr>
              <a:t>f</a:t>
            </a:r>
            <a:r>
              <a:rPr lang="en-PL" sz="2000" dirty="0">
                <a:latin typeface="Bodoni 72 Book" pitchFamily="2" charset="0"/>
              </a:rPr>
              <a:t>ied strength </a:t>
            </a:r>
          </a:p>
        </p:txBody>
      </p:sp>
      <p:sp>
        <p:nvSpPr>
          <p:cNvPr id="14" name="TextBox 13">
            <a:extLst>
              <a:ext uri="{FF2B5EF4-FFF2-40B4-BE49-F238E27FC236}">
                <a16:creationId xmlns:a16="http://schemas.microsoft.com/office/drawing/2014/main" id="{60F3CC8C-C41F-7746-91F7-2C20223971C6}"/>
              </a:ext>
            </a:extLst>
          </p:cNvPr>
          <p:cNvSpPr txBox="1"/>
          <p:nvPr/>
        </p:nvSpPr>
        <p:spPr>
          <a:xfrm rot="16200000">
            <a:off x="6022275" y="3824108"/>
            <a:ext cx="1446230" cy="400110"/>
          </a:xfrm>
          <a:prstGeom prst="rect">
            <a:avLst/>
          </a:prstGeom>
          <a:noFill/>
        </p:spPr>
        <p:txBody>
          <a:bodyPr wrap="none" rtlCol="0">
            <a:spAutoFit/>
          </a:bodyPr>
          <a:lstStyle/>
          <a:p>
            <a:r>
              <a:rPr lang="en-GB" sz="2000" dirty="0">
                <a:latin typeface="Bodoni 72 Book" pitchFamily="2" charset="0"/>
              </a:rPr>
              <a:t>f</a:t>
            </a:r>
            <a:r>
              <a:rPr lang="en-PL" sz="2000" dirty="0">
                <a:latin typeface="Bodoni 72 Book" pitchFamily="2" charset="0"/>
              </a:rPr>
              <a:t>ied strength </a:t>
            </a:r>
          </a:p>
        </p:txBody>
      </p:sp>
      <p:sp>
        <p:nvSpPr>
          <p:cNvPr id="15" name="TextBox 14">
            <a:extLst>
              <a:ext uri="{FF2B5EF4-FFF2-40B4-BE49-F238E27FC236}">
                <a16:creationId xmlns:a16="http://schemas.microsoft.com/office/drawing/2014/main" id="{2D653CA7-29AC-7441-BAD1-1C05869CB181}"/>
              </a:ext>
            </a:extLst>
          </p:cNvPr>
          <p:cNvSpPr txBox="1"/>
          <p:nvPr/>
        </p:nvSpPr>
        <p:spPr>
          <a:xfrm>
            <a:off x="3437316" y="5955660"/>
            <a:ext cx="5843267" cy="461665"/>
          </a:xfrm>
          <a:prstGeom prst="rect">
            <a:avLst/>
          </a:prstGeom>
          <a:noFill/>
        </p:spPr>
        <p:txBody>
          <a:bodyPr wrap="none" rtlCol="0">
            <a:spAutoFit/>
          </a:bodyPr>
          <a:lstStyle/>
          <a:p>
            <a:pPr algn="ctr"/>
            <a:r>
              <a:rPr lang="en-PL" sz="2400" dirty="0">
                <a:solidFill>
                  <a:srgbClr val="FF0000"/>
                </a:solidFill>
                <a:latin typeface="Bodoni 72 Book" pitchFamily="2" charset="0"/>
              </a:rPr>
              <a:t>The Maxwell equation is also a Mathieu equation!</a:t>
            </a:r>
          </a:p>
        </p:txBody>
      </p:sp>
      <p:sp>
        <p:nvSpPr>
          <p:cNvPr id="19" name="TextBox 18">
            <a:extLst>
              <a:ext uri="{FF2B5EF4-FFF2-40B4-BE49-F238E27FC236}">
                <a16:creationId xmlns:a16="http://schemas.microsoft.com/office/drawing/2014/main" id="{CDBC828B-C8D7-A04B-90C6-F6FF8BCFE2C8}"/>
              </a:ext>
            </a:extLst>
          </p:cNvPr>
          <p:cNvSpPr txBox="1"/>
          <p:nvPr/>
        </p:nvSpPr>
        <p:spPr>
          <a:xfrm>
            <a:off x="9835632" y="5088263"/>
            <a:ext cx="2194832" cy="1477328"/>
          </a:xfrm>
          <a:prstGeom prst="rect">
            <a:avLst/>
          </a:prstGeom>
          <a:noFill/>
        </p:spPr>
        <p:txBody>
          <a:bodyPr wrap="none" rtlCol="0">
            <a:spAutoFit/>
          </a:bodyPr>
          <a:lstStyle/>
          <a:p>
            <a:pPr marL="285750" indent="-285750">
              <a:buFont typeface="Arial" panose="020B0604020202020204" pitchFamily="34" charset="0"/>
              <a:buChar char="•"/>
            </a:pPr>
            <a:r>
              <a:rPr lang="en-PL" dirty="0">
                <a:latin typeface="Bodoni 72 Book" pitchFamily="2" charset="0"/>
              </a:rPr>
              <a:t>Early</a:t>
            </a:r>
            <a:r>
              <a:rPr lang="zh-CN" altLang="en-US" dirty="0">
                <a:latin typeface="Bodoni 72 Book" pitchFamily="2" charset="0"/>
              </a:rPr>
              <a:t> </a:t>
            </a:r>
            <a:r>
              <a:rPr lang="en-US" altLang="zh-CN" dirty="0">
                <a:latin typeface="Bodoni 72 Book" pitchFamily="2" charset="0"/>
              </a:rPr>
              <a:t>universe</a:t>
            </a:r>
          </a:p>
          <a:p>
            <a:pPr marL="285750" indent="-285750">
              <a:buFont typeface="Arial" panose="020B0604020202020204" pitchFamily="34" charset="0"/>
              <a:buChar char="•"/>
            </a:pPr>
            <a:endParaRPr lang="en-US" dirty="0">
              <a:latin typeface="Bodoni 72 Book" pitchFamily="2" charset="0"/>
            </a:endParaRPr>
          </a:p>
          <a:p>
            <a:pPr marL="285750" indent="-285750">
              <a:buFont typeface="Arial" panose="020B0604020202020204" pitchFamily="34" charset="0"/>
              <a:buChar char="•"/>
            </a:pPr>
            <a:r>
              <a:rPr lang="en-US" dirty="0">
                <a:latin typeface="Bodoni 72 Book" pitchFamily="2" charset="0"/>
              </a:rPr>
              <a:t>Astrophysics</a:t>
            </a:r>
          </a:p>
          <a:p>
            <a:pPr marL="285750" indent="-285750">
              <a:buFont typeface="Arial" panose="020B0604020202020204" pitchFamily="34" charset="0"/>
              <a:buChar char="•"/>
            </a:pPr>
            <a:endParaRPr lang="en-US" dirty="0">
              <a:latin typeface="Bodoni 72 Book" pitchFamily="2" charset="0"/>
            </a:endParaRPr>
          </a:p>
          <a:p>
            <a:pPr marL="285750" indent="-285750">
              <a:buFont typeface="Arial" panose="020B0604020202020204" pitchFamily="34" charset="0"/>
              <a:buChar char="•"/>
            </a:pPr>
            <a:r>
              <a:rPr lang="en-US" dirty="0">
                <a:latin typeface="Bodoni 72 Book" pitchFamily="2" charset="0"/>
              </a:rPr>
              <a:t>Novel GW detector </a:t>
            </a:r>
            <a:endParaRPr lang="en-PL" dirty="0">
              <a:latin typeface="Bodoni 72 Book" pitchFamily="2" charset="0"/>
            </a:endParaRPr>
          </a:p>
        </p:txBody>
      </p:sp>
    </p:spTree>
    <p:extLst>
      <p:ext uri="{BB962C8B-B14F-4D97-AF65-F5344CB8AC3E}">
        <p14:creationId xmlns:p14="http://schemas.microsoft.com/office/powerpoint/2010/main" val="304921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7081C2-BC18-4267-3267-87EC57D62CB0}"/>
              </a:ext>
            </a:extLst>
          </p:cNvPr>
          <p:cNvSpPr txBox="1"/>
          <p:nvPr/>
        </p:nvSpPr>
        <p:spPr>
          <a:xfrm>
            <a:off x="1756814" y="2459504"/>
            <a:ext cx="9380878" cy="1323439"/>
          </a:xfrm>
          <a:prstGeom prst="rect">
            <a:avLst/>
          </a:prstGeom>
          <a:noFill/>
        </p:spPr>
        <p:txBody>
          <a:bodyPr wrap="square" rtlCol="0">
            <a:spAutoFit/>
          </a:bodyPr>
          <a:lstStyle/>
          <a:p>
            <a:pPr algn="ctr"/>
            <a:r>
              <a:rPr lang="en-US" sz="4000" dirty="0">
                <a:latin typeface="Bodoni 72 Book" pitchFamily="2" charset="0"/>
              </a:rPr>
              <a:t>Part IV: </a:t>
            </a:r>
          </a:p>
          <a:p>
            <a:pPr algn="ctr"/>
            <a:r>
              <a:rPr lang="en-US" sz="4000" dirty="0">
                <a:latin typeface="Bodoni 72 Book" pitchFamily="2" charset="0"/>
              </a:rPr>
              <a:t>Scalar-to-graviton conversion</a:t>
            </a:r>
            <a:endParaRPr lang="en-PL" sz="4000" dirty="0">
              <a:latin typeface="Bodoni 72 Book" pitchFamily="2" charset="0"/>
            </a:endParaRPr>
          </a:p>
        </p:txBody>
      </p:sp>
      <p:sp>
        <p:nvSpPr>
          <p:cNvPr id="3" name="TextBox 2">
            <a:extLst>
              <a:ext uri="{FF2B5EF4-FFF2-40B4-BE49-F238E27FC236}">
                <a16:creationId xmlns:a16="http://schemas.microsoft.com/office/drawing/2014/main" id="{8654A4A2-A078-5140-9FD2-D035C852601C}"/>
              </a:ext>
            </a:extLst>
          </p:cNvPr>
          <p:cNvSpPr txBox="1"/>
          <p:nvPr/>
        </p:nvSpPr>
        <p:spPr>
          <a:xfrm>
            <a:off x="2368360" y="3778879"/>
            <a:ext cx="8034443" cy="1077218"/>
          </a:xfrm>
          <a:prstGeom prst="rect">
            <a:avLst/>
          </a:prstGeom>
          <a:noFill/>
        </p:spPr>
        <p:txBody>
          <a:bodyPr wrap="none" rtlCol="0">
            <a:spAutoFit/>
          </a:bodyPr>
          <a:lstStyle/>
          <a:p>
            <a:pPr algn="ctr"/>
            <a:r>
              <a:rPr lang="en-GB" sz="3200" dirty="0">
                <a:latin typeface="Bodoni 72 Book" pitchFamily="2" charset="0"/>
              </a:rPr>
              <a:t>o</a:t>
            </a:r>
            <a:r>
              <a:rPr lang="en-PL" sz="3200" dirty="0">
                <a:latin typeface="Bodoni 72 Book" pitchFamily="2" charset="0"/>
              </a:rPr>
              <a:t>r</a:t>
            </a:r>
          </a:p>
          <a:p>
            <a:pPr algn="ctr"/>
            <a:r>
              <a:rPr lang="en-PL" sz="3200" dirty="0">
                <a:latin typeface="Bodoni 72 Book" pitchFamily="2" charset="0"/>
              </a:rPr>
              <a:t>How to generate gravitational waves</a:t>
            </a:r>
            <a:r>
              <a:rPr lang="en-PL" sz="3200" dirty="0">
                <a:latin typeface="Chalkduster" panose="03050602040202020205" pitchFamily="66" charset="77"/>
                <a:cs typeface="Apple Chancery" panose="03020702040506060504" pitchFamily="66" charset="-79"/>
              </a:rPr>
              <a:t> </a:t>
            </a:r>
            <a:r>
              <a:rPr lang="en-PL" sz="3200" b="1" dirty="0">
                <a:solidFill>
                  <a:schemeClr val="accent1"/>
                </a:solidFill>
                <a:latin typeface="Chalkduster" panose="03050602040202020205" pitchFamily="66" charset="77"/>
                <a:ea typeface="PilGi" pitchFamily="2" charset="-127"/>
                <a:cs typeface="Apple Chancery" panose="03020702040506060504" pitchFamily="66" charset="-79"/>
              </a:rPr>
              <a:t>in a lab</a:t>
            </a:r>
            <a:r>
              <a:rPr lang="en-PL" sz="3200" dirty="0">
                <a:solidFill>
                  <a:schemeClr val="accent1"/>
                </a:solidFill>
                <a:latin typeface="Chalkduster" panose="03050602040202020205" pitchFamily="66" charset="77"/>
                <a:cs typeface="Apple Chancery" panose="03020702040506060504" pitchFamily="66" charset="-79"/>
              </a:rPr>
              <a:t>?</a:t>
            </a:r>
            <a:endParaRPr lang="en-PL" dirty="0">
              <a:solidFill>
                <a:schemeClr val="accent1"/>
              </a:solidFill>
              <a:latin typeface="Chalkduster" panose="03050602040202020205" pitchFamily="66" charset="77"/>
              <a:cs typeface="Apple Chancery" panose="03020702040506060504" pitchFamily="66" charset="-79"/>
            </a:endParaRPr>
          </a:p>
        </p:txBody>
      </p:sp>
    </p:spTree>
    <p:extLst>
      <p:ext uri="{BB962C8B-B14F-4D97-AF65-F5344CB8AC3E}">
        <p14:creationId xmlns:p14="http://schemas.microsoft.com/office/powerpoint/2010/main" val="1047479419"/>
      </p:ext>
    </p:extLst>
  </p:cSld>
  <p:clrMapOvr>
    <a:masterClrMapping/>
  </p:clrMapOvr>
  <mc:AlternateContent xmlns:mc="http://schemas.openxmlformats.org/markup-compatibility/2006" xmlns:p14="http://schemas.microsoft.com/office/powerpoint/2010/main">
    <mc:Choice Requires="p14">
      <p:transition spd="slow" p14:dur="25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B08CC6-DE38-C146-80F7-4E313DA197F7}"/>
              </a:ext>
            </a:extLst>
          </p:cNvPr>
          <p:cNvPicPr>
            <a:picLocks noChangeAspect="1"/>
          </p:cNvPicPr>
          <p:nvPr/>
        </p:nvPicPr>
        <p:blipFill rotWithShape="1">
          <a:blip r:embed="rId2"/>
          <a:srcRect t="29204"/>
          <a:stretch/>
        </p:blipFill>
        <p:spPr>
          <a:xfrm>
            <a:off x="4286249" y="2169146"/>
            <a:ext cx="3619500" cy="1483536"/>
          </a:xfrm>
          <a:prstGeom prst="rect">
            <a:avLst/>
          </a:prstGeom>
        </p:spPr>
      </p:pic>
      <p:sp>
        <p:nvSpPr>
          <p:cNvPr id="6" name="Rounded Rectangle 5">
            <a:extLst>
              <a:ext uri="{FF2B5EF4-FFF2-40B4-BE49-F238E27FC236}">
                <a16:creationId xmlns:a16="http://schemas.microsoft.com/office/drawing/2014/main" id="{FCB440FC-6D8A-2442-9D27-633013782802}"/>
              </a:ext>
            </a:extLst>
          </p:cNvPr>
          <p:cNvSpPr/>
          <p:nvPr/>
        </p:nvSpPr>
        <p:spPr>
          <a:xfrm>
            <a:off x="3344839" y="319521"/>
            <a:ext cx="5469380" cy="73451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Bodoni 72 Book" pitchFamily="2" charset="0"/>
              </a:rPr>
              <a:t>a</a:t>
            </a:r>
            <a:r>
              <a:rPr lang="en-PL" sz="2800" dirty="0">
                <a:solidFill>
                  <a:schemeClr val="tx1"/>
                </a:solidFill>
                <a:latin typeface="Bodoni 72 Book" pitchFamily="2" charset="0"/>
              </a:rPr>
              <a:t> lab version of the binary star system</a:t>
            </a:r>
          </a:p>
        </p:txBody>
      </p:sp>
      <p:sp>
        <p:nvSpPr>
          <p:cNvPr id="9" name="TextBox 8">
            <a:extLst>
              <a:ext uri="{FF2B5EF4-FFF2-40B4-BE49-F238E27FC236}">
                <a16:creationId xmlns:a16="http://schemas.microsoft.com/office/drawing/2014/main" id="{468BC6BF-8AF9-9242-8447-84E14248045A}"/>
              </a:ext>
            </a:extLst>
          </p:cNvPr>
          <p:cNvSpPr txBox="1"/>
          <p:nvPr/>
        </p:nvSpPr>
        <p:spPr>
          <a:xfrm>
            <a:off x="2250841" y="4646713"/>
            <a:ext cx="3992304" cy="1661993"/>
          </a:xfrm>
          <a:prstGeom prst="rect">
            <a:avLst/>
          </a:prstGeom>
          <a:noFill/>
        </p:spPr>
        <p:txBody>
          <a:bodyPr wrap="square" rtlCol="0">
            <a:spAutoFit/>
          </a:bodyPr>
          <a:lstStyle/>
          <a:p>
            <a:pPr marL="285750" indent="-285750">
              <a:buFont typeface="Arial" panose="020B0604020202020204" pitchFamily="34" charset="0"/>
              <a:buChar char="•"/>
            </a:pPr>
            <a:r>
              <a:rPr lang="en-PL" sz="2800" dirty="0">
                <a:latin typeface="Bodoni 72 Book" pitchFamily="2" charset="0"/>
              </a:rPr>
              <a:t>2 masses, 1 tone each</a:t>
            </a:r>
          </a:p>
          <a:p>
            <a:pPr marL="285750" indent="-285750">
              <a:buFont typeface="Arial" panose="020B0604020202020204" pitchFamily="34" charset="0"/>
              <a:buChar char="•"/>
            </a:pPr>
            <a:r>
              <a:rPr lang="en-PL" sz="2800" dirty="0">
                <a:latin typeface="Bodoni 72 Book" pitchFamily="2" charset="0"/>
              </a:rPr>
              <a:t>1 kHz</a:t>
            </a:r>
          </a:p>
          <a:p>
            <a:pPr marL="285750" indent="-285750">
              <a:buFont typeface="Arial" panose="020B0604020202020204" pitchFamily="34" charset="0"/>
              <a:buChar char="•"/>
            </a:pPr>
            <a:r>
              <a:rPr lang="en-PL" sz="2800" dirty="0">
                <a:latin typeface="Bodoni 72 Book" pitchFamily="2" charset="0"/>
              </a:rPr>
              <a:t>How large is the GW ?</a:t>
            </a:r>
          </a:p>
          <a:p>
            <a:endParaRPr lang="en-PL" dirty="0"/>
          </a:p>
        </p:txBody>
      </p:sp>
      <p:pic>
        <p:nvPicPr>
          <p:cNvPr id="10" name="Picture 9">
            <a:extLst>
              <a:ext uri="{FF2B5EF4-FFF2-40B4-BE49-F238E27FC236}">
                <a16:creationId xmlns:a16="http://schemas.microsoft.com/office/drawing/2014/main" id="{CC116E81-1E40-7842-834A-AE1656B3293F}"/>
              </a:ext>
            </a:extLst>
          </p:cNvPr>
          <p:cNvPicPr>
            <a:picLocks noChangeAspect="1"/>
          </p:cNvPicPr>
          <p:nvPr/>
        </p:nvPicPr>
        <p:blipFill>
          <a:blip r:embed="rId3"/>
          <a:stretch>
            <a:fillRect/>
          </a:stretch>
        </p:blipFill>
        <p:spPr>
          <a:xfrm>
            <a:off x="7150214" y="5043421"/>
            <a:ext cx="2209925" cy="554873"/>
          </a:xfrm>
          <a:prstGeom prst="rect">
            <a:avLst/>
          </a:prstGeom>
        </p:spPr>
      </p:pic>
      <p:pic>
        <p:nvPicPr>
          <p:cNvPr id="13" name="Picture 12">
            <a:extLst>
              <a:ext uri="{FF2B5EF4-FFF2-40B4-BE49-F238E27FC236}">
                <a16:creationId xmlns:a16="http://schemas.microsoft.com/office/drawing/2014/main" id="{7AF4714A-E532-1946-876A-3CAE1983DEBC}"/>
              </a:ext>
            </a:extLst>
          </p:cNvPr>
          <p:cNvPicPr>
            <a:picLocks noChangeAspect="1"/>
          </p:cNvPicPr>
          <p:nvPr/>
        </p:nvPicPr>
        <p:blipFill>
          <a:blip r:embed="rId4"/>
          <a:stretch>
            <a:fillRect/>
          </a:stretch>
        </p:blipFill>
        <p:spPr>
          <a:xfrm>
            <a:off x="5384442" y="1543568"/>
            <a:ext cx="1390173" cy="625578"/>
          </a:xfrm>
          <a:prstGeom prst="rect">
            <a:avLst/>
          </a:prstGeom>
        </p:spPr>
      </p:pic>
    </p:spTree>
    <p:extLst>
      <p:ext uri="{BB962C8B-B14F-4D97-AF65-F5344CB8AC3E}">
        <p14:creationId xmlns:p14="http://schemas.microsoft.com/office/powerpoint/2010/main" val="173512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C6AEBF-6718-5D40-94DF-8942DE27A710}"/>
              </a:ext>
            </a:extLst>
          </p:cNvPr>
          <p:cNvPicPr>
            <a:picLocks noChangeAspect="1"/>
          </p:cNvPicPr>
          <p:nvPr/>
        </p:nvPicPr>
        <p:blipFill>
          <a:blip r:embed="rId2"/>
          <a:stretch>
            <a:fillRect/>
          </a:stretch>
        </p:blipFill>
        <p:spPr>
          <a:xfrm>
            <a:off x="675290" y="1098112"/>
            <a:ext cx="4383494" cy="2591019"/>
          </a:xfrm>
          <a:prstGeom prst="rect">
            <a:avLst/>
          </a:prstGeom>
        </p:spPr>
      </p:pic>
      <p:cxnSp>
        <p:nvCxnSpPr>
          <p:cNvPr id="5" name="Straight Arrow Connector 4">
            <a:extLst>
              <a:ext uri="{FF2B5EF4-FFF2-40B4-BE49-F238E27FC236}">
                <a16:creationId xmlns:a16="http://schemas.microsoft.com/office/drawing/2014/main" id="{0DACEE4E-EA69-F54C-B055-E578AE8CD58D}"/>
              </a:ext>
            </a:extLst>
          </p:cNvPr>
          <p:cNvCxnSpPr>
            <a:cxnSpLocks/>
          </p:cNvCxnSpPr>
          <p:nvPr/>
        </p:nvCxnSpPr>
        <p:spPr>
          <a:xfrm>
            <a:off x="1075133" y="609603"/>
            <a:ext cx="87278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6BB234C-7CB8-4044-8CB4-E5A90CD0CF66}"/>
                  </a:ext>
                </a:extLst>
              </p:cNvPr>
              <p:cNvSpPr txBox="1"/>
              <p:nvPr/>
            </p:nvSpPr>
            <p:spPr>
              <a:xfrm>
                <a:off x="1224037" y="119431"/>
                <a:ext cx="40793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𝑧</m:t>
                      </m:r>
                    </m:oMath>
                  </m:oMathPara>
                </a14:m>
                <a:endParaRPr lang="en-PL" dirty="0"/>
              </a:p>
            </p:txBody>
          </p:sp>
        </mc:Choice>
        <mc:Fallback xmlns="">
          <p:sp>
            <p:nvSpPr>
              <p:cNvPr id="6" name="TextBox 5">
                <a:extLst>
                  <a:ext uri="{FF2B5EF4-FFF2-40B4-BE49-F238E27FC236}">
                    <a16:creationId xmlns:a16="http://schemas.microsoft.com/office/drawing/2014/main" id="{D6BB234C-7CB8-4044-8CB4-E5A90CD0CF66}"/>
                  </a:ext>
                </a:extLst>
              </p:cNvPr>
              <p:cNvSpPr txBox="1">
                <a:spLocks noRot="1" noChangeAspect="1" noMove="1" noResize="1" noEditPoints="1" noAdjustHandles="1" noChangeArrowheads="1" noChangeShapeType="1" noTextEdit="1"/>
              </p:cNvSpPr>
              <p:nvPr/>
            </p:nvSpPr>
            <p:spPr>
              <a:xfrm>
                <a:off x="1224037" y="119431"/>
                <a:ext cx="407932" cy="461665"/>
              </a:xfrm>
              <a:prstGeom prst="rect">
                <a:avLst/>
              </a:prstGeom>
              <a:blipFill>
                <a:blip r:embed="rId4"/>
                <a:stretch>
                  <a:fillRect/>
                </a:stretch>
              </a:blipFill>
            </p:spPr>
            <p:txBody>
              <a:bodyPr/>
              <a:lstStyle/>
              <a:p>
                <a:r>
                  <a:rPr lang="en-PL">
                    <a:noFill/>
                  </a:rPr>
                  <a:t> </a:t>
                </a:r>
              </a:p>
            </p:txBody>
          </p:sp>
        </mc:Fallback>
      </mc:AlternateContent>
      <p:pic>
        <p:nvPicPr>
          <p:cNvPr id="11" name="Picture 10">
            <a:extLst>
              <a:ext uri="{FF2B5EF4-FFF2-40B4-BE49-F238E27FC236}">
                <a16:creationId xmlns:a16="http://schemas.microsoft.com/office/drawing/2014/main" id="{28E42CF1-B965-D94F-9F6A-48C1A564C648}"/>
              </a:ext>
            </a:extLst>
          </p:cNvPr>
          <p:cNvPicPr>
            <a:picLocks noChangeAspect="1"/>
          </p:cNvPicPr>
          <p:nvPr/>
        </p:nvPicPr>
        <p:blipFill>
          <a:blip r:embed="rId5"/>
          <a:stretch>
            <a:fillRect/>
          </a:stretch>
        </p:blipFill>
        <p:spPr>
          <a:xfrm>
            <a:off x="3529724" y="5512489"/>
            <a:ext cx="4470400" cy="673100"/>
          </a:xfrm>
          <a:prstGeom prst="rect">
            <a:avLst/>
          </a:prstGeom>
        </p:spPr>
      </p:pic>
      <p:sp>
        <p:nvSpPr>
          <p:cNvPr id="12" name="Down Arrow 11">
            <a:extLst>
              <a:ext uri="{FF2B5EF4-FFF2-40B4-BE49-F238E27FC236}">
                <a16:creationId xmlns:a16="http://schemas.microsoft.com/office/drawing/2014/main" id="{44C697BB-B6EB-8948-8AAD-0F02D6B62C58}"/>
              </a:ext>
            </a:extLst>
          </p:cNvPr>
          <p:cNvSpPr/>
          <p:nvPr/>
        </p:nvSpPr>
        <p:spPr>
          <a:xfrm>
            <a:off x="5052698" y="4813768"/>
            <a:ext cx="704094" cy="721651"/>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dirty="0"/>
          </a:p>
        </p:txBody>
      </p:sp>
      <p:cxnSp>
        <p:nvCxnSpPr>
          <p:cNvPr id="14" name="Curved Connector 13">
            <a:extLst>
              <a:ext uri="{FF2B5EF4-FFF2-40B4-BE49-F238E27FC236}">
                <a16:creationId xmlns:a16="http://schemas.microsoft.com/office/drawing/2014/main" id="{B4EB6B52-B5F8-0141-9014-D8CFB1BBE7B8}"/>
              </a:ext>
            </a:extLst>
          </p:cNvPr>
          <p:cNvCxnSpPr>
            <a:cxnSpLocks/>
          </p:cNvCxnSpPr>
          <p:nvPr/>
        </p:nvCxnSpPr>
        <p:spPr>
          <a:xfrm flipV="1">
            <a:off x="3124802" y="1001304"/>
            <a:ext cx="1620871" cy="1115418"/>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A7B067B-8525-9243-A4EA-08304D12D631}"/>
              </a:ext>
            </a:extLst>
          </p:cNvPr>
          <p:cNvSpPr txBox="1"/>
          <p:nvPr/>
        </p:nvSpPr>
        <p:spPr>
          <a:xfrm>
            <a:off x="4718194" y="784194"/>
            <a:ext cx="1944763" cy="461665"/>
          </a:xfrm>
          <a:prstGeom prst="rect">
            <a:avLst/>
          </a:prstGeom>
          <a:noFill/>
        </p:spPr>
        <p:txBody>
          <a:bodyPr wrap="none" rtlCol="0">
            <a:spAutoFit/>
          </a:bodyPr>
          <a:lstStyle/>
          <a:p>
            <a:r>
              <a:rPr lang="en-GB" sz="2400" dirty="0">
                <a:latin typeface="Bodoni 72 Book" pitchFamily="2" charset="0"/>
              </a:rPr>
              <a:t>S</a:t>
            </a:r>
            <a:r>
              <a:rPr lang="en-PL" sz="2400" dirty="0">
                <a:latin typeface="Bodoni 72 Book" pitchFamily="2" charset="0"/>
              </a:rPr>
              <a:t>tanding waves</a:t>
            </a:r>
          </a:p>
        </p:txBody>
      </p:sp>
      <p:cxnSp>
        <p:nvCxnSpPr>
          <p:cNvPr id="18" name="Curved Connector 17">
            <a:extLst>
              <a:ext uri="{FF2B5EF4-FFF2-40B4-BE49-F238E27FC236}">
                <a16:creationId xmlns:a16="http://schemas.microsoft.com/office/drawing/2014/main" id="{DC3C87D8-3481-9745-B65F-FBC9589CEA79}"/>
              </a:ext>
            </a:extLst>
          </p:cNvPr>
          <p:cNvCxnSpPr>
            <a:cxnSpLocks/>
          </p:cNvCxnSpPr>
          <p:nvPr/>
        </p:nvCxnSpPr>
        <p:spPr>
          <a:xfrm flipV="1">
            <a:off x="8223894" y="5707120"/>
            <a:ext cx="620561" cy="35178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D478F89F-6A25-894C-86A9-A3E650F059B2}"/>
              </a:ext>
            </a:extLst>
          </p:cNvPr>
          <p:cNvPicPr>
            <a:picLocks noChangeAspect="1"/>
          </p:cNvPicPr>
          <p:nvPr/>
        </p:nvPicPr>
        <p:blipFill>
          <a:blip r:embed="rId6"/>
          <a:stretch>
            <a:fillRect/>
          </a:stretch>
        </p:blipFill>
        <p:spPr>
          <a:xfrm>
            <a:off x="8888685" y="5405850"/>
            <a:ext cx="1803400" cy="533400"/>
          </a:xfrm>
          <a:prstGeom prst="rect">
            <a:avLst/>
          </a:prstGeom>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FA59DFE-D725-9043-9F18-12BEDE0A7F0A}"/>
                  </a:ext>
                </a:extLst>
              </p:cNvPr>
              <p:cNvSpPr txBox="1"/>
              <p:nvPr/>
            </p:nvSpPr>
            <p:spPr>
              <a:xfrm>
                <a:off x="8548515" y="6076763"/>
                <a:ext cx="2643672" cy="707886"/>
              </a:xfrm>
              <a:prstGeom prst="rect">
                <a:avLst/>
              </a:prstGeom>
              <a:noFill/>
            </p:spPr>
            <p:txBody>
              <a:bodyPr wrap="none" rtlCol="0">
                <a:spAutoFit/>
              </a:bodyPr>
              <a:lstStyle/>
              <a:p>
                <a:pPr algn="ctr"/>
                <a:r>
                  <a:rPr lang="en-PL" sz="2000" dirty="0">
                    <a:solidFill>
                      <a:srgbClr val="FF0000"/>
                    </a:solidFill>
                    <a:latin typeface="Bodoni 72 Book" pitchFamily="2" charset="0"/>
                  </a:rPr>
                  <a:t>GWs grow exponentially!</a:t>
                </a:r>
              </a:p>
              <a:p>
                <a:pPr algn="ctr"/>
                <a:r>
                  <a:rPr lang="en-PL" sz="2000" dirty="0">
                    <a:solidFill>
                      <a:srgbClr val="FF0000"/>
                    </a:solidFill>
                    <a:latin typeface="Bodoni 72 Book" pitchFamily="2" charset="0"/>
                  </a:rPr>
                  <a:t>at MeV, </a:t>
                </a:r>
                <a14:m>
                  <m:oMath xmlns:m="http://schemas.openxmlformats.org/officeDocument/2006/math">
                    <m:sSub>
                      <m:sSubPr>
                        <m:ctrlPr>
                          <a:rPr lang="en-PL" sz="2000" i="1" smtClean="0">
                            <a:solidFill>
                              <a:srgbClr val="FF0000"/>
                            </a:solidFill>
                            <a:latin typeface="Cambria Math" panose="02040503050406030204" pitchFamily="18" charset="0"/>
                          </a:rPr>
                        </m:ctrlPr>
                      </m:sSubPr>
                      <m:e>
                        <m:r>
                          <a:rPr lang="en-PL" sz="2000" i="1">
                            <a:solidFill>
                              <a:srgbClr val="FF0000"/>
                            </a:solidFill>
                            <a:latin typeface="Cambria Math" panose="02040503050406030204" pitchFamily="18" charset="0"/>
                            <a:ea typeface="Cambria Math" panose="02040503050406030204" pitchFamily="18" charset="0"/>
                          </a:rPr>
                          <m:t>𝜏</m:t>
                        </m:r>
                      </m:e>
                      <m:sub>
                        <m:r>
                          <a:rPr lang="en-US" sz="2000" b="0" i="1" smtClean="0">
                            <a:solidFill>
                              <a:srgbClr val="FF0000"/>
                            </a:solidFill>
                            <a:latin typeface="Cambria Math" panose="02040503050406030204" pitchFamily="18" charset="0"/>
                          </a:rPr>
                          <m:t>∗</m:t>
                        </m:r>
                      </m:sub>
                    </m:sSub>
                    <m:r>
                      <a:rPr lang="en-US" sz="2000" b="0" i="1" smtClean="0">
                        <a:solidFill>
                          <a:srgbClr val="FF0000"/>
                        </a:solidFill>
                        <a:latin typeface="Cambria Math" panose="02040503050406030204" pitchFamily="18" charset="0"/>
                      </a:rPr>
                      <m:t>~</m:t>
                    </m:r>
                  </m:oMath>
                </a14:m>
                <a:r>
                  <a:rPr lang="en-PL" sz="2000" dirty="0">
                    <a:solidFill>
                      <a:srgbClr val="FF0000"/>
                    </a:solidFill>
                    <a:latin typeface="Bodoni 72 Book" pitchFamily="2" charset="0"/>
                  </a:rPr>
                  <a:t> few sec</a:t>
                </a:r>
              </a:p>
            </p:txBody>
          </p:sp>
        </mc:Choice>
        <mc:Fallback xmlns="">
          <p:sp>
            <p:nvSpPr>
              <p:cNvPr id="21" name="TextBox 20">
                <a:extLst>
                  <a:ext uri="{FF2B5EF4-FFF2-40B4-BE49-F238E27FC236}">
                    <a16:creationId xmlns:a16="http://schemas.microsoft.com/office/drawing/2014/main" id="{5FA59DFE-D725-9043-9F18-12BEDE0A7F0A}"/>
                  </a:ext>
                </a:extLst>
              </p:cNvPr>
              <p:cNvSpPr txBox="1">
                <a:spLocks noRot="1" noChangeAspect="1" noMove="1" noResize="1" noEditPoints="1" noAdjustHandles="1" noChangeArrowheads="1" noChangeShapeType="1" noTextEdit="1"/>
              </p:cNvSpPr>
              <p:nvPr/>
            </p:nvSpPr>
            <p:spPr>
              <a:xfrm>
                <a:off x="8548515" y="6076763"/>
                <a:ext cx="2643672" cy="707886"/>
              </a:xfrm>
              <a:prstGeom prst="rect">
                <a:avLst/>
              </a:prstGeom>
              <a:blipFill>
                <a:blip r:embed="rId10"/>
                <a:stretch>
                  <a:fillRect l="-1435" t="-5357" r="-1914" b="-14286"/>
                </a:stretch>
              </a:blipFill>
            </p:spPr>
            <p:txBody>
              <a:bodyPr/>
              <a:lstStyle/>
              <a:p>
                <a:r>
                  <a:rPr lang="en-PL">
                    <a:noFill/>
                  </a:rPr>
                  <a:t> </a:t>
                </a:r>
              </a:p>
            </p:txBody>
          </p:sp>
        </mc:Fallback>
      </mc:AlternateContent>
      <p:sp>
        <p:nvSpPr>
          <p:cNvPr id="23" name="Rounded Rectangle 22">
            <a:extLst>
              <a:ext uri="{FF2B5EF4-FFF2-40B4-BE49-F238E27FC236}">
                <a16:creationId xmlns:a16="http://schemas.microsoft.com/office/drawing/2014/main" id="{69B979F9-4CA7-4643-9D4A-1E56F7CB663D}"/>
              </a:ext>
            </a:extLst>
          </p:cNvPr>
          <p:cNvSpPr/>
          <p:nvPr/>
        </p:nvSpPr>
        <p:spPr>
          <a:xfrm>
            <a:off x="409903" y="5405850"/>
            <a:ext cx="2714899" cy="118241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L" sz="2000" dirty="0">
                <a:solidFill>
                  <a:srgbClr val="FF0000"/>
                </a:solidFill>
                <a:latin typeface="Bodoni 72 Book" pitchFamily="2" charset="0"/>
              </a:rPr>
              <a:t>Einstein Equation is also a Mathieu equation!</a:t>
            </a:r>
            <a:endParaRPr lang="en-PL" dirty="0">
              <a:solidFill>
                <a:srgbClr val="FF0000"/>
              </a:solidFill>
              <a:latin typeface="Bodoni 72 Book" pitchFamily="2" charset="0"/>
            </a:endParaRPr>
          </a:p>
        </p:txBody>
      </p:sp>
      <p:sp>
        <p:nvSpPr>
          <p:cNvPr id="24" name="Rectangle 23">
            <a:extLst>
              <a:ext uri="{FF2B5EF4-FFF2-40B4-BE49-F238E27FC236}">
                <a16:creationId xmlns:a16="http://schemas.microsoft.com/office/drawing/2014/main" id="{6789D5DA-5FFB-AC4F-9598-38B32CDE3DDE}"/>
              </a:ext>
            </a:extLst>
          </p:cNvPr>
          <p:cNvSpPr/>
          <p:nvPr/>
        </p:nvSpPr>
        <p:spPr>
          <a:xfrm>
            <a:off x="8000124" y="165597"/>
            <a:ext cx="4038285" cy="369332"/>
          </a:xfrm>
          <a:prstGeom prst="rect">
            <a:avLst/>
          </a:prstGeom>
        </p:spPr>
        <p:txBody>
          <a:bodyPr wrap="none">
            <a:spAutoFit/>
          </a:bodyPr>
          <a:lstStyle/>
          <a:p>
            <a:r>
              <a:rPr lang="en-GB" u="sng" dirty="0">
                <a:latin typeface="Bodoni 72 Book" pitchFamily="2" charset="0"/>
              </a:rPr>
              <a:t>S. </a:t>
            </a:r>
            <a:r>
              <a:rPr lang="en-GB" u="sng" dirty="0" err="1">
                <a:latin typeface="Bodoni 72 Book" pitchFamily="2" charset="0"/>
              </a:rPr>
              <a:t>Akama</a:t>
            </a:r>
            <a:r>
              <a:rPr lang="en-GB" u="sng" dirty="0">
                <a:latin typeface="Bodoni 72 Book" pitchFamily="2" charset="0"/>
              </a:rPr>
              <a:t>, P. Delgado, C. Lin, in preparation</a:t>
            </a:r>
            <a:endParaRPr lang="en-PL" u="sng" dirty="0">
              <a:latin typeface="Bodoni 72 Book" pitchFamily="2" charset="0"/>
            </a:endParaRPr>
          </a:p>
        </p:txBody>
      </p:sp>
      <p:pic>
        <p:nvPicPr>
          <p:cNvPr id="25" name="Picture 24">
            <a:extLst>
              <a:ext uri="{FF2B5EF4-FFF2-40B4-BE49-F238E27FC236}">
                <a16:creationId xmlns:a16="http://schemas.microsoft.com/office/drawing/2014/main" id="{AD7C77F5-E298-5342-8F4A-50517F7FDF0B}"/>
              </a:ext>
            </a:extLst>
          </p:cNvPr>
          <p:cNvPicPr>
            <a:picLocks noChangeAspect="1"/>
          </p:cNvPicPr>
          <p:nvPr/>
        </p:nvPicPr>
        <p:blipFill>
          <a:blip r:embed="rId11"/>
          <a:stretch>
            <a:fillRect/>
          </a:stretch>
        </p:blipFill>
        <p:spPr>
          <a:xfrm>
            <a:off x="5863472" y="1353060"/>
            <a:ext cx="5690799" cy="527332"/>
          </a:xfrm>
          <a:prstGeom prst="rect">
            <a:avLst/>
          </a:prstGeom>
        </p:spPr>
      </p:pic>
      <p:pic>
        <p:nvPicPr>
          <p:cNvPr id="2" name="Picture 1">
            <a:extLst>
              <a:ext uri="{FF2B5EF4-FFF2-40B4-BE49-F238E27FC236}">
                <a16:creationId xmlns:a16="http://schemas.microsoft.com/office/drawing/2014/main" id="{9AD3694B-4C47-9747-9427-C2A79FE57271}"/>
              </a:ext>
            </a:extLst>
          </p:cNvPr>
          <p:cNvPicPr>
            <a:picLocks noChangeAspect="1"/>
          </p:cNvPicPr>
          <p:nvPr/>
        </p:nvPicPr>
        <p:blipFill>
          <a:blip r:embed="rId12"/>
          <a:stretch>
            <a:fillRect/>
          </a:stretch>
        </p:blipFill>
        <p:spPr>
          <a:xfrm>
            <a:off x="4319647" y="6316691"/>
            <a:ext cx="2714899" cy="382870"/>
          </a:xfrm>
          <a:prstGeom prst="rect">
            <a:avLst/>
          </a:prstGeom>
        </p:spPr>
      </p:pic>
      <p:pic>
        <p:nvPicPr>
          <p:cNvPr id="13" name="Picture 12">
            <a:extLst>
              <a:ext uri="{FF2B5EF4-FFF2-40B4-BE49-F238E27FC236}">
                <a16:creationId xmlns:a16="http://schemas.microsoft.com/office/drawing/2014/main" id="{459BB96A-0A05-F043-99AE-29A21AFA716B}"/>
              </a:ext>
            </a:extLst>
          </p:cNvPr>
          <p:cNvPicPr>
            <a:picLocks noChangeAspect="1"/>
          </p:cNvPicPr>
          <p:nvPr/>
        </p:nvPicPr>
        <p:blipFill>
          <a:blip r:embed="rId13"/>
          <a:stretch>
            <a:fillRect/>
          </a:stretch>
        </p:blipFill>
        <p:spPr>
          <a:xfrm>
            <a:off x="9651985" y="2129858"/>
            <a:ext cx="1902286" cy="527525"/>
          </a:xfrm>
          <a:prstGeom prst="rect">
            <a:avLst/>
          </a:prstGeom>
        </p:spPr>
      </p:pic>
      <p:pic>
        <p:nvPicPr>
          <p:cNvPr id="15" name="Picture 14">
            <a:extLst>
              <a:ext uri="{FF2B5EF4-FFF2-40B4-BE49-F238E27FC236}">
                <a16:creationId xmlns:a16="http://schemas.microsoft.com/office/drawing/2014/main" id="{371C34D0-ED3B-5240-B456-DC5AB16F37C8}"/>
              </a:ext>
            </a:extLst>
          </p:cNvPr>
          <p:cNvPicPr>
            <a:picLocks noChangeAspect="1"/>
          </p:cNvPicPr>
          <p:nvPr/>
        </p:nvPicPr>
        <p:blipFill>
          <a:blip r:embed="rId14"/>
          <a:stretch>
            <a:fillRect/>
          </a:stretch>
        </p:blipFill>
        <p:spPr>
          <a:xfrm>
            <a:off x="5764924" y="2090191"/>
            <a:ext cx="3540658" cy="527332"/>
          </a:xfrm>
          <a:prstGeom prst="rect">
            <a:avLst/>
          </a:prstGeom>
        </p:spPr>
      </p:pic>
      <p:pic>
        <p:nvPicPr>
          <p:cNvPr id="17" name="Picture 16">
            <a:extLst>
              <a:ext uri="{FF2B5EF4-FFF2-40B4-BE49-F238E27FC236}">
                <a16:creationId xmlns:a16="http://schemas.microsoft.com/office/drawing/2014/main" id="{71D88505-E522-8B41-AF64-0D7906B58058}"/>
              </a:ext>
            </a:extLst>
          </p:cNvPr>
          <p:cNvPicPr>
            <a:picLocks noChangeAspect="1"/>
          </p:cNvPicPr>
          <p:nvPr/>
        </p:nvPicPr>
        <p:blipFill>
          <a:blip r:embed="rId15"/>
          <a:stretch>
            <a:fillRect/>
          </a:stretch>
        </p:blipFill>
        <p:spPr>
          <a:xfrm>
            <a:off x="6764446" y="753998"/>
            <a:ext cx="3067918" cy="599061"/>
          </a:xfrm>
          <a:prstGeom prst="rect">
            <a:avLst/>
          </a:prstGeom>
        </p:spPr>
      </p:pic>
      <p:pic>
        <p:nvPicPr>
          <p:cNvPr id="28" name="Picture 27">
            <a:extLst>
              <a:ext uri="{FF2B5EF4-FFF2-40B4-BE49-F238E27FC236}">
                <a16:creationId xmlns:a16="http://schemas.microsoft.com/office/drawing/2014/main" id="{1A985723-2034-794C-AFCA-40C68EF36D99}"/>
              </a:ext>
            </a:extLst>
          </p:cNvPr>
          <p:cNvPicPr>
            <a:picLocks noChangeAspect="1"/>
          </p:cNvPicPr>
          <p:nvPr/>
        </p:nvPicPr>
        <p:blipFill>
          <a:blip r:embed="rId16"/>
          <a:stretch>
            <a:fillRect/>
          </a:stretch>
        </p:blipFill>
        <p:spPr>
          <a:xfrm>
            <a:off x="1324581" y="3898930"/>
            <a:ext cx="9202712" cy="851118"/>
          </a:xfrm>
          <a:prstGeom prst="rect">
            <a:avLst/>
          </a:prstGeom>
        </p:spPr>
      </p:pic>
      <p:pic>
        <p:nvPicPr>
          <p:cNvPr id="30" name="Picture 29">
            <a:extLst>
              <a:ext uri="{FF2B5EF4-FFF2-40B4-BE49-F238E27FC236}">
                <a16:creationId xmlns:a16="http://schemas.microsoft.com/office/drawing/2014/main" id="{FD33E3D7-8AE2-8646-9A58-03AA5124C078}"/>
              </a:ext>
            </a:extLst>
          </p:cNvPr>
          <p:cNvPicPr>
            <a:picLocks noChangeAspect="1"/>
          </p:cNvPicPr>
          <p:nvPr/>
        </p:nvPicPr>
        <p:blipFill>
          <a:blip r:embed="rId17"/>
          <a:stretch>
            <a:fillRect/>
          </a:stretch>
        </p:blipFill>
        <p:spPr>
          <a:xfrm>
            <a:off x="8721045" y="2747808"/>
            <a:ext cx="3022600" cy="558800"/>
          </a:xfrm>
          <a:prstGeom prst="rect">
            <a:avLst/>
          </a:prstGeom>
        </p:spPr>
      </p:pic>
      <p:pic>
        <p:nvPicPr>
          <p:cNvPr id="31" name="Picture 30">
            <a:extLst>
              <a:ext uri="{FF2B5EF4-FFF2-40B4-BE49-F238E27FC236}">
                <a16:creationId xmlns:a16="http://schemas.microsoft.com/office/drawing/2014/main" id="{49521E1D-7335-0A49-9407-6296380B56ED}"/>
              </a:ext>
            </a:extLst>
          </p:cNvPr>
          <p:cNvPicPr>
            <a:picLocks noChangeAspect="1"/>
          </p:cNvPicPr>
          <p:nvPr/>
        </p:nvPicPr>
        <p:blipFill>
          <a:blip r:embed="rId18"/>
          <a:stretch>
            <a:fillRect/>
          </a:stretch>
        </p:blipFill>
        <p:spPr>
          <a:xfrm>
            <a:off x="5616172" y="2816453"/>
            <a:ext cx="3048000" cy="508000"/>
          </a:xfrm>
          <a:prstGeom prst="rect">
            <a:avLst/>
          </a:prstGeom>
        </p:spPr>
      </p:pic>
      <p:pic>
        <p:nvPicPr>
          <p:cNvPr id="32" name="Picture 31">
            <a:extLst>
              <a:ext uri="{FF2B5EF4-FFF2-40B4-BE49-F238E27FC236}">
                <a16:creationId xmlns:a16="http://schemas.microsoft.com/office/drawing/2014/main" id="{0AE3DB70-C4A9-1F44-B8CD-BBC0BB4710FF}"/>
              </a:ext>
            </a:extLst>
          </p:cNvPr>
          <p:cNvPicPr>
            <a:picLocks noChangeAspect="1"/>
          </p:cNvPicPr>
          <p:nvPr/>
        </p:nvPicPr>
        <p:blipFill>
          <a:blip r:embed="rId19"/>
          <a:stretch>
            <a:fillRect/>
          </a:stretch>
        </p:blipFill>
        <p:spPr>
          <a:xfrm>
            <a:off x="7877105" y="3348803"/>
            <a:ext cx="1574134" cy="468255"/>
          </a:xfrm>
          <a:prstGeom prst="rect">
            <a:avLst/>
          </a:prstGeom>
        </p:spPr>
      </p:pic>
    </p:spTree>
    <p:extLst>
      <p:ext uri="{BB962C8B-B14F-4D97-AF65-F5344CB8AC3E}">
        <p14:creationId xmlns:p14="http://schemas.microsoft.com/office/powerpoint/2010/main" val="365584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dissolv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dissolv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7081C2-BC18-4267-3267-87EC57D62CB0}"/>
              </a:ext>
            </a:extLst>
          </p:cNvPr>
          <p:cNvSpPr txBox="1"/>
          <p:nvPr/>
        </p:nvSpPr>
        <p:spPr>
          <a:xfrm>
            <a:off x="3188043" y="3075057"/>
            <a:ext cx="6099747" cy="707886"/>
          </a:xfrm>
          <a:prstGeom prst="rect">
            <a:avLst/>
          </a:prstGeom>
          <a:noFill/>
        </p:spPr>
        <p:txBody>
          <a:bodyPr wrap="none" rtlCol="0">
            <a:spAutoFit/>
          </a:bodyPr>
          <a:lstStyle/>
          <a:p>
            <a:r>
              <a:rPr lang="en-GB" sz="4000" dirty="0">
                <a:latin typeface="Bodoni 72 Book" pitchFamily="2" charset="0"/>
              </a:rPr>
              <a:t>W</a:t>
            </a:r>
            <a:r>
              <a:rPr lang="en-PL" sz="4000" dirty="0">
                <a:latin typeface="Bodoni 72 Book" pitchFamily="2" charset="0"/>
              </a:rPr>
              <a:t>hat’s parametric resonance? </a:t>
            </a:r>
          </a:p>
        </p:txBody>
      </p:sp>
    </p:spTree>
    <p:extLst>
      <p:ext uri="{BB962C8B-B14F-4D97-AF65-F5344CB8AC3E}">
        <p14:creationId xmlns:p14="http://schemas.microsoft.com/office/powerpoint/2010/main" val="314655080"/>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319CE-803C-2646-8F14-5F106F850B0C}"/>
              </a:ext>
            </a:extLst>
          </p:cNvPr>
          <p:cNvSpPr>
            <a:spLocks noGrp="1"/>
          </p:cNvSpPr>
          <p:nvPr>
            <p:ph type="title"/>
          </p:nvPr>
        </p:nvSpPr>
        <p:spPr/>
        <p:txBody>
          <a:bodyPr/>
          <a:lstStyle/>
          <a:p>
            <a:pPr algn="ctr"/>
            <a:r>
              <a:rPr lang="en-PL" dirty="0">
                <a:latin typeface="Bodoni 72 Book" pitchFamily="2" charset="0"/>
              </a:rPr>
              <a:t>Conclusion &amp; Homework</a:t>
            </a:r>
          </a:p>
        </p:txBody>
      </p:sp>
      <p:sp>
        <p:nvSpPr>
          <p:cNvPr id="3" name="Content Placeholder 2">
            <a:extLst>
              <a:ext uri="{FF2B5EF4-FFF2-40B4-BE49-F238E27FC236}">
                <a16:creationId xmlns:a16="http://schemas.microsoft.com/office/drawing/2014/main" id="{4D510AFD-17F5-5548-BA0A-0B371DA37B79}"/>
              </a:ext>
            </a:extLst>
          </p:cNvPr>
          <p:cNvSpPr>
            <a:spLocks noGrp="1"/>
          </p:cNvSpPr>
          <p:nvPr>
            <p:ph sz="half" idx="1"/>
          </p:nvPr>
        </p:nvSpPr>
        <p:spPr/>
        <p:txBody>
          <a:bodyPr/>
          <a:lstStyle/>
          <a:p>
            <a:r>
              <a:rPr lang="en-GB" dirty="0">
                <a:latin typeface="Bodoni 72 Book" pitchFamily="2" charset="0"/>
              </a:rPr>
              <a:t>P</a:t>
            </a:r>
            <a:r>
              <a:rPr lang="en-PL" dirty="0">
                <a:latin typeface="Bodoni 72 Book" pitchFamily="2" charset="0"/>
              </a:rPr>
              <a:t>arametric resonance</a:t>
            </a:r>
          </a:p>
          <a:p>
            <a:r>
              <a:rPr lang="en-GB" dirty="0">
                <a:latin typeface="Bodoni 72 Book" pitchFamily="2" charset="0"/>
              </a:rPr>
              <a:t>G</a:t>
            </a:r>
            <a:r>
              <a:rPr lang="en-PL" dirty="0">
                <a:latin typeface="Bodoni 72 Book" pitchFamily="2" charset="0"/>
              </a:rPr>
              <a:t>raviton-matter conversion</a:t>
            </a:r>
          </a:p>
          <a:p>
            <a:r>
              <a:rPr lang="en-GB" dirty="0">
                <a:latin typeface="Bodoni 72 Book" pitchFamily="2" charset="0"/>
              </a:rPr>
              <a:t>M</a:t>
            </a:r>
            <a:r>
              <a:rPr lang="en-PL" dirty="0">
                <a:latin typeface="Bodoni 72 Book" pitchFamily="2" charset="0"/>
              </a:rPr>
              <a:t>atter-graviton conversion</a:t>
            </a:r>
          </a:p>
        </p:txBody>
      </p:sp>
      <p:pic>
        <p:nvPicPr>
          <p:cNvPr id="5" name="Picture 4">
            <a:extLst>
              <a:ext uri="{FF2B5EF4-FFF2-40B4-BE49-F238E27FC236}">
                <a16:creationId xmlns:a16="http://schemas.microsoft.com/office/drawing/2014/main" id="{B3AD62D7-C3DA-274E-BEE1-3A41CA0103E8}"/>
              </a:ext>
            </a:extLst>
          </p:cNvPr>
          <p:cNvPicPr>
            <a:picLocks noChangeAspect="1"/>
          </p:cNvPicPr>
          <p:nvPr/>
        </p:nvPicPr>
        <p:blipFill>
          <a:blip r:embed="rId2"/>
          <a:stretch>
            <a:fillRect/>
          </a:stretch>
        </p:blipFill>
        <p:spPr>
          <a:xfrm>
            <a:off x="6019800" y="2323575"/>
            <a:ext cx="5152680" cy="2893428"/>
          </a:xfrm>
          <a:prstGeom prst="rect">
            <a:avLst/>
          </a:prstGeom>
        </p:spPr>
      </p:pic>
      <p:sp>
        <p:nvSpPr>
          <p:cNvPr id="7" name="Rounded Rectangle 6">
            <a:extLst>
              <a:ext uri="{FF2B5EF4-FFF2-40B4-BE49-F238E27FC236}">
                <a16:creationId xmlns:a16="http://schemas.microsoft.com/office/drawing/2014/main" id="{C62C47EF-DFB8-3846-A1D5-D74F79FE36C9}"/>
              </a:ext>
            </a:extLst>
          </p:cNvPr>
          <p:cNvSpPr/>
          <p:nvPr/>
        </p:nvSpPr>
        <p:spPr>
          <a:xfrm>
            <a:off x="2218544" y="5502406"/>
            <a:ext cx="1618938" cy="67455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L" sz="2400" dirty="0">
                <a:solidFill>
                  <a:schemeClr val="tx1"/>
                </a:solidFill>
                <a:latin typeface="Bodoni 72 Book" pitchFamily="2" charset="0"/>
              </a:rPr>
              <a:t>homework</a:t>
            </a:r>
          </a:p>
        </p:txBody>
      </p:sp>
      <p:cxnSp>
        <p:nvCxnSpPr>
          <p:cNvPr id="9" name="Curved Connector 8">
            <a:extLst>
              <a:ext uri="{FF2B5EF4-FFF2-40B4-BE49-F238E27FC236}">
                <a16:creationId xmlns:a16="http://schemas.microsoft.com/office/drawing/2014/main" id="{51F0220F-DDBF-D041-B04D-2AE1A4BD2E88}"/>
              </a:ext>
            </a:extLst>
          </p:cNvPr>
          <p:cNvCxnSpPr>
            <a:cxnSpLocks/>
            <a:stCxn id="7" idx="3"/>
          </p:cNvCxnSpPr>
          <p:nvPr/>
        </p:nvCxnSpPr>
        <p:spPr>
          <a:xfrm flipV="1">
            <a:off x="3837482" y="4001294"/>
            <a:ext cx="2038662" cy="1838391"/>
          </a:xfrm>
          <a:prstGeom prst="curved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8545432"/>
      </p:ext>
    </p:extLst>
  </p:cSld>
  <p:clrMapOvr>
    <a:masterClrMapping/>
  </p:clrMapOvr>
  <mc:AlternateContent xmlns:mc="http://schemas.openxmlformats.org/markup-compatibility/2006" xmlns:p14="http://schemas.microsoft.com/office/powerpoint/2010/main">
    <mc:Choice Requires="p14">
      <p:transition spd="slow" p14:dur="25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020D07-3BFA-114B-8FBC-F5E79AB389DE}"/>
              </a:ext>
            </a:extLst>
          </p:cNvPr>
          <p:cNvSpPr txBox="1"/>
          <p:nvPr/>
        </p:nvSpPr>
        <p:spPr>
          <a:xfrm>
            <a:off x="7397615" y="1093922"/>
            <a:ext cx="3922026" cy="1631216"/>
          </a:xfrm>
          <a:prstGeom prst="rect">
            <a:avLst/>
          </a:prstGeom>
          <a:noFill/>
        </p:spPr>
        <p:txBody>
          <a:bodyPr wrap="square" rtlCol="0">
            <a:spAutoFit/>
          </a:bodyPr>
          <a:lstStyle/>
          <a:p>
            <a:r>
              <a:rPr lang="en-GB" sz="2000" dirty="0">
                <a:latin typeface="Bodoni 72 Book" pitchFamily="2" charset="0"/>
              </a:rPr>
              <a:t>M</a:t>
            </a:r>
            <a:r>
              <a:rPr lang="en-PL" sz="2000" dirty="0">
                <a:latin typeface="Bodoni 72 Book" pitchFamily="2" charset="0"/>
              </a:rPr>
              <a:t>ulti-instituional joint seminar series, launched in 2020</a:t>
            </a:r>
          </a:p>
          <a:p>
            <a:pPr marL="285750" indent="-285750">
              <a:buFont typeface="Arial" panose="020B0604020202020204" pitchFamily="34" charset="0"/>
              <a:buChar char="•"/>
            </a:pPr>
            <a:r>
              <a:rPr lang="en-PL" sz="2000" dirty="0">
                <a:latin typeface="Bodoni 72 Book" pitchFamily="2" charset="0"/>
              </a:rPr>
              <a:t>18 universities around the globe</a:t>
            </a:r>
          </a:p>
          <a:p>
            <a:pPr marL="285750" indent="-285750">
              <a:buFont typeface="Arial" panose="020B0604020202020204" pitchFamily="34" charset="0"/>
              <a:buChar char="•"/>
            </a:pPr>
            <a:r>
              <a:rPr lang="en-PL" sz="2000" dirty="0">
                <a:latin typeface="Bodoni 72 Book" pitchFamily="2" charset="0"/>
              </a:rPr>
              <a:t>143 seminars held, ongoing</a:t>
            </a:r>
          </a:p>
          <a:p>
            <a:pPr marL="285750" indent="-285750">
              <a:buFont typeface="Arial" panose="020B0604020202020204" pitchFamily="34" charset="0"/>
              <a:buChar char="•"/>
            </a:pPr>
            <a:r>
              <a:rPr lang="en-PL" sz="2000" dirty="0">
                <a:latin typeface="Bodoni 72 Book" pitchFamily="2" charset="0"/>
              </a:rPr>
              <a:t>21 colloquiua held, ongoing</a:t>
            </a:r>
          </a:p>
        </p:txBody>
      </p:sp>
      <p:pic>
        <p:nvPicPr>
          <p:cNvPr id="3" name="Picture 2">
            <a:extLst>
              <a:ext uri="{FF2B5EF4-FFF2-40B4-BE49-F238E27FC236}">
                <a16:creationId xmlns:a16="http://schemas.microsoft.com/office/drawing/2014/main" id="{2C101343-0217-034D-928D-8F1E91B5CC79}"/>
              </a:ext>
            </a:extLst>
          </p:cNvPr>
          <p:cNvPicPr>
            <a:picLocks noChangeAspect="1"/>
          </p:cNvPicPr>
          <p:nvPr/>
        </p:nvPicPr>
        <p:blipFill>
          <a:blip r:embed="rId2"/>
          <a:stretch>
            <a:fillRect/>
          </a:stretch>
        </p:blipFill>
        <p:spPr>
          <a:xfrm>
            <a:off x="7489309" y="3990971"/>
            <a:ext cx="3557580" cy="1676561"/>
          </a:xfrm>
          <a:prstGeom prst="rect">
            <a:avLst/>
          </a:prstGeom>
        </p:spPr>
      </p:pic>
      <p:pic>
        <p:nvPicPr>
          <p:cNvPr id="4" name="Picture 3">
            <a:extLst>
              <a:ext uri="{FF2B5EF4-FFF2-40B4-BE49-F238E27FC236}">
                <a16:creationId xmlns:a16="http://schemas.microsoft.com/office/drawing/2014/main" id="{1DF52F7D-94D5-0C4D-A13B-3FC04501E6FE}"/>
              </a:ext>
            </a:extLst>
          </p:cNvPr>
          <p:cNvPicPr>
            <a:picLocks noChangeAspect="1"/>
          </p:cNvPicPr>
          <p:nvPr/>
        </p:nvPicPr>
        <p:blipFill rotWithShape="1">
          <a:blip r:embed="rId3"/>
          <a:srcRect b="1634"/>
          <a:stretch/>
        </p:blipFill>
        <p:spPr>
          <a:xfrm>
            <a:off x="1145111" y="536161"/>
            <a:ext cx="5457440" cy="5785678"/>
          </a:xfrm>
          <a:prstGeom prst="rect">
            <a:avLst/>
          </a:prstGeom>
        </p:spPr>
      </p:pic>
      <p:sp>
        <p:nvSpPr>
          <p:cNvPr id="5" name="Rectangle 4">
            <a:extLst>
              <a:ext uri="{FF2B5EF4-FFF2-40B4-BE49-F238E27FC236}">
                <a16:creationId xmlns:a16="http://schemas.microsoft.com/office/drawing/2014/main" id="{C971F79C-B1A4-8347-A4F7-83C15611085E}"/>
              </a:ext>
            </a:extLst>
          </p:cNvPr>
          <p:cNvSpPr/>
          <p:nvPr/>
        </p:nvSpPr>
        <p:spPr>
          <a:xfrm>
            <a:off x="7656372" y="5952507"/>
            <a:ext cx="3124830" cy="369332"/>
          </a:xfrm>
          <a:prstGeom prst="rect">
            <a:avLst/>
          </a:prstGeom>
        </p:spPr>
        <p:txBody>
          <a:bodyPr wrap="none">
            <a:spAutoFit/>
          </a:bodyPr>
          <a:lstStyle/>
          <a:p>
            <a:r>
              <a:rPr lang="en-PL" dirty="0"/>
              <a:t>http://copernicuswebinar.com/</a:t>
            </a:r>
          </a:p>
        </p:txBody>
      </p:sp>
      <p:sp>
        <p:nvSpPr>
          <p:cNvPr id="6" name="TextBox 5">
            <a:extLst>
              <a:ext uri="{FF2B5EF4-FFF2-40B4-BE49-F238E27FC236}">
                <a16:creationId xmlns:a16="http://schemas.microsoft.com/office/drawing/2014/main" id="{7982DCAD-2CA8-FE45-9A44-FE40A6D6DF54}"/>
              </a:ext>
            </a:extLst>
          </p:cNvPr>
          <p:cNvSpPr txBox="1"/>
          <p:nvPr/>
        </p:nvSpPr>
        <p:spPr>
          <a:xfrm>
            <a:off x="7397615" y="2782669"/>
            <a:ext cx="3267241" cy="707886"/>
          </a:xfrm>
          <a:prstGeom prst="rect">
            <a:avLst/>
          </a:prstGeom>
          <a:noFill/>
        </p:spPr>
        <p:txBody>
          <a:bodyPr wrap="none" rtlCol="0">
            <a:spAutoFit/>
          </a:bodyPr>
          <a:lstStyle/>
          <a:p>
            <a:r>
              <a:rPr lang="en-PL" sz="2000" dirty="0">
                <a:latin typeface="Bodoni 72 Book" pitchFamily="2" charset="0"/>
              </a:rPr>
              <a:t>Our past speakers: </a:t>
            </a:r>
          </a:p>
          <a:p>
            <a:r>
              <a:rPr lang="en-PL" sz="2000" dirty="0">
                <a:latin typeface="Bodoni 72 Book" pitchFamily="2" charset="0"/>
              </a:rPr>
              <a:t>R. Penrose, E. Witten, S. Yau ...</a:t>
            </a:r>
          </a:p>
        </p:txBody>
      </p:sp>
      <p:sp>
        <p:nvSpPr>
          <p:cNvPr id="7" name="TextBox 6">
            <a:extLst>
              <a:ext uri="{FF2B5EF4-FFF2-40B4-BE49-F238E27FC236}">
                <a16:creationId xmlns:a16="http://schemas.microsoft.com/office/drawing/2014/main" id="{D1F0E5C0-DD33-BD4C-9E29-CC10BE66180A}"/>
              </a:ext>
            </a:extLst>
          </p:cNvPr>
          <p:cNvSpPr txBox="1"/>
          <p:nvPr/>
        </p:nvSpPr>
        <p:spPr>
          <a:xfrm>
            <a:off x="7594047" y="6321839"/>
            <a:ext cx="3249479" cy="369332"/>
          </a:xfrm>
          <a:prstGeom prst="rect">
            <a:avLst/>
          </a:prstGeom>
          <a:noFill/>
        </p:spPr>
        <p:txBody>
          <a:bodyPr wrap="none" rtlCol="0">
            <a:spAutoFit/>
          </a:bodyPr>
          <a:lstStyle/>
          <a:p>
            <a:r>
              <a:rPr lang="en-GB" dirty="0"/>
              <a:t>C</a:t>
            </a:r>
            <a:r>
              <a:rPr lang="en-PL" dirty="0"/>
              <a:t>ontact: chunshan.lin@uj.edu.pl</a:t>
            </a:r>
          </a:p>
        </p:txBody>
      </p:sp>
    </p:spTree>
    <p:extLst>
      <p:ext uri="{BB962C8B-B14F-4D97-AF65-F5344CB8AC3E}">
        <p14:creationId xmlns:p14="http://schemas.microsoft.com/office/powerpoint/2010/main" val="1130435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ED434B-3602-2448-8745-B9D2BC1A7B90}"/>
              </a:ext>
            </a:extLst>
          </p:cNvPr>
          <p:cNvPicPr>
            <a:picLocks noChangeAspect="1"/>
          </p:cNvPicPr>
          <p:nvPr/>
        </p:nvPicPr>
        <p:blipFill>
          <a:blip r:embed="rId3"/>
          <a:stretch>
            <a:fillRect/>
          </a:stretch>
        </p:blipFill>
        <p:spPr>
          <a:xfrm>
            <a:off x="1210849" y="1841500"/>
            <a:ext cx="4885151" cy="2743200"/>
          </a:xfrm>
          <a:prstGeom prst="rect">
            <a:avLst/>
          </a:prstGeom>
        </p:spPr>
      </p:pic>
      <p:pic>
        <p:nvPicPr>
          <p:cNvPr id="5" name="Picture 4">
            <a:extLst>
              <a:ext uri="{FF2B5EF4-FFF2-40B4-BE49-F238E27FC236}">
                <a16:creationId xmlns:a16="http://schemas.microsoft.com/office/drawing/2014/main" id="{67AAE4A5-78D9-6C42-BB83-C65B97E98D2B}"/>
              </a:ext>
            </a:extLst>
          </p:cNvPr>
          <p:cNvPicPr>
            <a:picLocks noChangeAspect="1"/>
          </p:cNvPicPr>
          <p:nvPr/>
        </p:nvPicPr>
        <p:blipFill>
          <a:blip r:embed="rId4"/>
          <a:stretch>
            <a:fillRect/>
          </a:stretch>
        </p:blipFill>
        <p:spPr>
          <a:xfrm>
            <a:off x="6451601" y="1841500"/>
            <a:ext cx="4885150" cy="2743200"/>
          </a:xfrm>
          <a:prstGeom prst="rect">
            <a:avLst/>
          </a:prstGeom>
        </p:spPr>
      </p:pic>
      <p:sp>
        <p:nvSpPr>
          <p:cNvPr id="6" name="TextBox 5">
            <a:extLst>
              <a:ext uri="{FF2B5EF4-FFF2-40B4-BE49-F238E27FC236}">
                <a16:creationId xmlns:a16="http://schemas.microsoft.com/office/drawing/2014/main" id="{C8FBEC1C-7C30-8C40-8D00-7882F0806203}"/>
              </a:ext>
            </a:extLst>
          </p:cNvPr>
          <p:cNvSpPr txBox="1"/>
          <p:nvPr/>
        </p:nvSpPr>
        <p:spPr>
          <a:xfrm>
            <a:off x="2572770" y="5238234"/>
            <a:ext cx="2305439" cy="369332"/>
          </a:xfrm>
          <a:prstGeom prst="rect">
            <a:avLst/>
          </a:prstGeom>
          <a:noFill/>
        </p:spPr>
        <p:txBody>
          <a:bodyPr wrap="none" rtlCol="0">
            <a:spAutoFit/>
          </a:bodyPr>
          <a:lstStyle/>
          <a:p>
            <a:r>
              <a:rPr lang="en-GB" dirty="0"/>
              <a:t>w</a:t>
            </a:r>
            <a:r>
              <a:rPr lang="en-PL" dirty="0"/>
              <a:t>ithout resonance</a:t>
            </a:r>
          </a:p>
        </p:txBody>
      </p:sp>
      <p:sp>
        <p:nvSpPr>
          <p:cNvPr id="8" name="TextBox 7">
            <a:extLst>
              <a:ext uri="{FF2B5EF4-FFF2-40B4-BE49-F238E27FC236}">
                <a16:creationId xmlns:a16="http://schemas.microsoft.com/office/drawing/2014/main" id="{AF805828-E39A-7F40-9F08-E29105EA4F92}"/>
              </a:ext>
            </a:extLst>
          </p:cNvPr>
          <p:cNvSpPr txBox="1"/>
          <p:nvPr/>
        </p:nvSpPr>
        <p:spPr>
          <a:xfrm>
            <a:off x="7684085" y="5238234"/>
            <a:ext cx="1935145" cy="369332"/>
          </a:xfrm>
          <a:prstGeom prst="rect">
            <a:avLst/>
          </a:prstGeom>
          <a:noFill/>
        </p:spPr>
        <p:txBody>
          <a:bodyPr wrap="none" rtlCol="0">
            <a:spAutoFit/>
          </a:bodyPr>
          <a:lstStyle/>
          <a:p>
            <a:r>
              <a:rPr lang="en-GB" dirty="0"/>
              <a:t>w</a:t>
            </a:r>
            <a:r>
              <a:rPr lang="en-PL" dirty="0"/>
              <a:t>ith resonance</a:t>
            </a:r>
          </a:p>
        </p:txBody>
      </p:sp>
      <p:sp>
        <p:nvSpPr>
          <p:cNvPr id="9" name="Rectangle 8">
            <a:extLst>
              <a:ext uri="{FF2B5EF4-FFF2-40B4-BE49-F238E27FC236}">
                <a16:creationId xmlns:a16="http://schemas.microsoft.com/office/drawing/2014/main" id="{477B7CEC-72C3-684E-A090-FA726CFA88FE}"/>
              </a:ext>
            </a:extLst>
          </p:cNvPr>
          <p:cNvSpPr/>
          <p:nvPr/>
        </p:nvSpPr>
        <p:spPr>
          <a:xfrm>
            <a:off x="1210849" y="789057"/>
            <a:ext cx="10125902"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A simple demonstration of the resonance</a:t>
            </a:r>
            <a:endParaRPr lang="en-GB" sz="2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942050256"/>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6AE4A1-416F-C643-AEB3-85CB135B0E36}"/>
              </a:ext>
            </a:extLst>
          </p:cNvPr>
          <p:cNvPicPr>
            <a:picLocks noChangeAspect="1"/>
          </p:cNvPicPr>
          <p:nvPr/>
        </p:nvPicPr>
        <p:blipFill>
          <a:blip r:embed="rId2"/>
          <a:stretch>
            <a:fillRect/>
          </a:stretch>
        </p:blipFill>
        <p:spPr>
          <a:xfrm>
            <a:off x="2778244" y="1798492"/>
            <a:ext cx="6076389" cy="3412126"/>
          </a:xfrm>
          <a:prstGeom prst="rect">
            <a:avLst/>
          </a:prstGeom>
        </p:spPr>
      </p:pic>
      <p:sp>
        <p:nvSpPr>
          <p:cNvPr id="5" name="TextBox 4">
            <a:extLst>
              <a:ext uri="{FF2B5EF4-FFF2-40B4-BE49-F238E27FC236}">
                <a16:creationId xmlns:a16="http://schemas.microsoft.com/office/drawing/2014/main" id="{D0BD3E3A-B504-7645-B3EA-9B3F3376C13B}"/>
              </a:ext>
            </a:extLst>
          </p:cNvPr>
          <p:cNvSpPr txBox="1"/>
          <p:nvPr/>
        </p:nvSpPr>
        <p:spPr>
          <a:xfrm>
            <a:off x="4236333" y="5602149"/>
            <a:ext cx="3308919" cy="369332"/>
          </a:xfrm>
          <a:prstGeom prst="rect">
            <a:avLst/>
          </a:prstGeom>
          <a:noFill/>
        </p:spPr>
        <p:txBody>
          <a:bodyPr wrap="none" rtlCol="0">
            <a:spAutoFit/>
          </a:bodyPr>
          <a:lstStyle/>
          <a:p>
            <a:r>
              <a:rPr lang="en-US" altLang="zh-CN" dirty="0"/>
              <a:t>Vertically</a:t>
            </a:r>
            <a:r>
              <a:rPr lang="zh-CN" altLang="en-US" dirty="0"/>
              <a:t> </a:t>
            </a:r>
            <a:r>
              <a:rPr lang="en-US" altLang="zh-CN" dirty="0"/>
              <a:t>forced</a:t>
            </a:r>
            <a:r>
              <a:rPr lang="zh-CN" altLang="en-US" dirty="0"/>
              <a:t> </a:t>
            </a:r>
            <a:r>
              <a:rPr lang="en-US" altLang="zh-CN" dirty="0"/>
              <a:t>pendulum</a:t>
            </a:r>
            <a:r>
              <a:rPr lang="zh-CN" altLang="en-US" dirty="0"/>
              <a:t> </a:t>
            </a:r>
            <a:endParaRPr lang="en-PL" dirty="0"/>
          </a:p>
        </p:txBody>
      </p:sp>
      <p:sp>
        <p:nvSpPr>
          <p:cNvPr id="6" name="Rectangle 5">
            <a:extLst>
              <a:ext uri="{FF2B5EF4-FFF2-40B4-BE49-F238E27FC236}">
                <a16:creationId xmlns:a16="http://schemas.microsoft.com/office/drawing/2014/main" id="{4B73AF48-9A78-B445-881A-EDA34784407C}"/>
              </a:ext>
            </a:extLst>
          </p:cNvPr>
          <p:cNvSpPr/>
          <p:nvPr/>
        </p:nvSpPr>
        <p:spPr>
          <a:xfrm>
            <a:off x="1014078" y="789057"/>
            <a:ext cx="10125902" cy="523220"/>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A simple demonstration of </a:t>
            </a:r>
            <a:r>
              <a:rPr lang="en-US" altLang="zh-CN" sz="2800" b="0" cap="none" spc="0" dirty="0">
                <a:ln w="0"/>
                <a:solidFill>
                  <a:schemeClr val="tx1"/>
                </a:solidFill>
                <a:effectLst>
                  <a:outerShdw blurRad="38100" dist="19050" dir="2700000" algn="tl" rotWithShape="0">
                    <a:schemeClr val="dk1">
                      <a:alpha val="40000"/>
                    </a:schemeClr>
                  </a:outerShdw>
                </a:effectLst>
              </a:rPr>
              <a:t>parametric</a:t>
            </a:r>
            <a:r>
              <a:rPr lang="zh-CN" altLang="en-US" sz="2800" b="0" cap="none" spc="0" dirty="0">
                <a:ln w="0"/>
                <a:solidFill>
                  <a:schemeClr val="tx1"/>
                </a:solidFill>
                <a:effectLst>
                  <a:outerShdw blurRad="38100" dist="19050" dir="2700000" algn="tl" rotWithShape="0">
                    <a:schemeClr val="dk1">
                      <a:alpha val="40000"/>
                    </a:schemeClr>
                  </a:outerShdw>
                </a:effectLst>
              </a:rPr>
              <a:t> </a:t>
            </a:r>
            <a:r>
              <a:rPr lang="en-US" sz="2800" b="0" cap="none" spc="0" dirty="0">
                <a:ln w="0"/>
                <a:solidFill>
                  <a:schemeClr val="tx1"/>
                </a:solidFill>
                <a:effectLst>
                  <a:outerShdw blurRad="38100" dist="19050" dir="2700000" algn="tl" rotWithShape="0">
                    <a:schemeClr val="dk1">
                      <a:alpha val="40000"/>
                    </a:schemeClr>
                  </a:outerShdw>
                </a:effectLst>
              </a:rPr>
              <a:t>resonance</a:t>
            </a:r>
            <a:endParaRPr lang="en-GB" sz="2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792650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21E917-A7EA-B846-B929-AC90C6C99C86}"/>
              </a:ext>
            </a:extLst>
          </p:cNvPr>
          <p:cNvSpPr/>
          <p:nvPr/>
        </p:nvSpPr>
        <p:spPr>
          <a:xfrm>
            <a:off x="495300" y="531237"/>
            <a:ext cx="5685496" cy="1200329"/>
          </a:xfrm>
          <a:prstGeom prst="rect">
            <a:avLst/>
          </a:prstGeom>
          <a:noFill/>
        </p:spPr>
        <p:txBody>
          <a:bodyPr wrap="square" lIns="91440" tIns="45720" rIns="91440" bIns="45720">
            <a:spAutoFit/>
          </a:bodyPr>
          <a:lstStyle/>
          <a:p>
            <a:pPr algn="ctr"/>
            <a:r>
              <a:rPr lang="en-US" altLang="zh-CN" sz="3600" b="0" cap="none" spc="0" dirty="0">
                <a:ln w="0"/>
                <a:solidFill>
                  <a:schemeClr val="tx1"/>
                </a:solidFill>
                <a:effectLst>
                  <a:outerShdw blurRad="38100" dist="19050" dir="2700000" algn="tl" rotWithShape="0">
                    <a:schemeClr val="dk1">
                      <a:alpha val="40000"/>
                    </a:schemeClr>
                  </a:outerShdw>
                </a:effectLst>
              </a:rPr>
              <a:t>Parametric</a:t>
            </a:r>
            <a:r>
              <a:rPr lang="zh-CN" altLang="en-US" sz="3600" b="0" cap="none" spc="0" dirty="0">
                <a:ln w="0"/>
                <a:solidFill>
                  <a:schemeClr val="tx1"/>
                </a:solidFill>
                <a:effectLst>
                  <a:outerShdw blurRad="38100" dist="19050" dir="2700000" algn="tl" rotWithShape="0">
                    <a:schemeClr val="dk1">
                      <a:alpha val="40000"/>
                    </a:schemeClr>
                  </a:outerShdw>
                </a:effectLst>
              </a:rPr>
              <a:t> </a:t>
            </a:r>
            <a:r>
              <a:rPr lang="en-US" altLang="zh-CN" sz="3600" b="0" cap="none" spc="0" dirty="0" err="1">
                <a:ln w="0"/>
                <a:solidFill>
                  <a:schemeClr val="tx1"/>
                </a:solidFill>
                <a:effectLst>
                  <a:outerShdw blurRad="38100" dist="19050" dir="2700000" algn="tl" rotWithShape="0">
                    <a:schemeClr val="dk1">
                      <a:alpha val="40000"/>
                    </a:schemeClr>
                  </a:outerShdw>
                </a:effectLst>
              </a:rPr>
              <a:t>resoance</a:t>
            </a:r>
            <a:r>
              <a:rPr lang="zh-CN" altLang="en-US" sz="3600" b="0" cap="none" spc="0" dirty="0">
                <a:ln w="0"/>
                <a:solidFill>
                  <a:schemeClr val="tx1"/>
                </a:solidFill>
                <a:effectLst>
                  <a:outerShdw blurRad="38100" dist="19050" dir="2700000" algn="tl" rotWithShape="0">
                    <a:schemeClr val="dk1">
                      <a:alpha val="40000"/>
                    </a:schemeClr>
                  </a:outerShdw>
                </a:effectLst>
              </a:rPr>
              <a:t> </a:t>
            </a:r>
            <a:r>
              <a:rPr lang="en-US" altLang="zh-CN" sz="3600" b="0" cap="none" spc="0" dirty="0">
                <a:ln w="0"/>
                <a:solidFill>
                  <a:schemeClr val="tx1"/>
                </a:solidFill>
                <a:effectLst>
                  <a:outerShdw blurRad="38100" dist="19050" dir="2700000" algn="tl" rotWithShape="0">
                    <a:schemeClr val="dk1">
                      <a:alpha val="40000"/>
                    </a:schemeClr>
                  </a:outerShdw>
                </a:effectLst>
              </a:rPr>
              <a:t>&amp;</a:t>
            </a:r>
            <a:r>
              <a:rPr lang="zh-CN" altLang="en-US" sz="3600" b="0" cap="none" spc="0" dirty="0">
                <a:ln w="0"/>
                <a:solidFill>
                  <a:schemeClr val="tx1"/>
                </a:solidFill>
                <a:effectLst>
                  <a:outerShdw blurRad="38100" dist="19050" dir="2700000" algn="tl" rotWithShape="0">
                    <a:schemeClr val="dk1">
                      <a:alpha val="40000"/>
                    </a:schemeClr>
                  </a:outerShdw>
                </a:effectLst>
              </a:rPr>
              <a:t> </a:t>
            </a:r>
            <a:r>
              <a:rPr lang="en-US" sz="3600" b="0" cap="none" spc="0" dirty="0" err="1">
                <a:ln w="0"/>
                <a:solidFill>
                  <a:schemeClr val="tx1"/>
                </a:solidFill>
                <a:effectLst>
                  <a:outerShdw blurRad="38100" dist="19050" dir="2700000" algn="tl" rotWithShape="0">
                    <a:schemeClr val="dk1">
                      <a:alpha val="40000"/>
                    </a:schemeClr>
                  </a:outerShdw>
                </a:effectLst>
              </a:rPr>
              <a:t>Matheiu</a:t>
            </a:r>
            <a:r>
              <a:rPr lang="en-US" sz="3600" b="0" cap="none" spc="0" dirty="0">
                <a:ln w="0"/>
                <a:solidFill>
                  <a:schemeClr val="tx1"/>
                </a:solidFill>
                <a:effectLst>
                  <a:outerShdw blurRad="38100" dist="19050" dir="2700000" algn="tl" rotWithShape="0">
                    <a:schemeClr val="dk1">
                      <a:alpha val="40000"/>
                    </a:schemeClr>
                  </a:outerShdw>
                </a:effectLst>
              </a:rPr>
              <a:t> equation</a:t>
            </a:r>
            <a:endParaRPr lang="en-GB" sz="3600" b="0" cap="none" spc="0" dirty="0">
              <a:ln w="0"/>
              <a:solidFill>
                <a:schemeClr val="tx1"/>
              </a:solidFill>
              <a:effectLst>
                <a:outerShdw blurRad="38100" dist="19050" dir="2700000" algn="tl" rotWithShape="0">
                  <a:schemeClr val="dk1">
                    <a:alpha val="40000"/>
                  </a:schemeClr>
                </a:outerShdw>
              </a:effectLst>
            </a:endParaRPr>
          </a:p>
        </p:txBody>
      </p:sp>
      <p:pic>
        <p:nvPicPr>
          <p:cNvPr id="7" name="Picture 6" descr="Diagram&#10;&#10;Description automatically generated">
            <a:extLst>
              <a:ext uri="{FF2B5EF4-FFF2-40B4-BE49-F238E27FC236}">
                <a16:creationId xmlns:a16="http://schemas.microsoft.com/office/drawing/2014/main" id="{7B1728DE-2D1A-404B-AC5B-FC7F3FD7DB5F}"/>
              </a:ext>
            </a:extLst>
          </p:cNvPr>
          <p:cNvPicPr>
            <a:picLocks noChangeAspect="1"/>
          </p:cNvPicPr>
          <p:nvPr/>
        </p:nvPicPr>
        <p:blipFill rotWithShape="1">
          <a:blip r:embed="rId3"/>
          <a:srcRect l="9938" t="2593" r="7176" b="3147"/>
          <a:stretch/>
        </p:blipFill>
        <p:spPr>
          <a:xfrm>
            <a:off x="7228550" y="476766"/>
            <a:ext cx="4368800" cy="6176996"/>
          </a:xfrm>
          <a:prstGeom prst="rect">
            <a:avLst/>
          </a:prstGeom>
        </p:spPr>
      </p:pic>
      <p:sp>
        <p:nvSpPr>
          <p:cNvPr id="8" name="TextBox 7">
            <a:extLst>
              <a:ext uri="{FF2B5EF4-FFF2-40B4-BE49-F238E27FC236}">
                <a16:creationId xmlns:a16="http://schemas.microsoft.com/office/drawing/2014/main" id="{4E6B8F19-AED7-6E48-8720-D69913379B42}"/>
              </a:ext>
            </a:extLst>
          </p:cNvPr>
          <p:cNvSpPr txBox="1"/>
          <p:nvPr/>
        </p:nvSpPr>
        <p:spPr>
          <a:xfrm>
            <a:off x="11449620" y="4648200"/>
            <a:ext cx="341760" cy="369332"/>
          </a:xfrm>
          <a:prstGeom prst="rect">
            <a:avLst/>
          </a:prstGeom>
          <a:noFill/>
        </p:spPr>
        <p:txBody>
          <a:bodyPr wrap="none" rtlCol="0">
            <a:spAutoFit/>
          </a:bodyPr>
          <a:lstStyle/>
          <a:p>
            <a:r>
              <a:rPr lang="en-PL" dirty="0"/>
              <a:t>q</a:t>
            </a: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BCE37F3D-1C10-C043-B982-C0A3FB53ECA7}"/>
                  </a:ext>
                </a:extLst>
              </p:cNvPr>
              <p:cNvSpPr txBox="1"/>
              <p:nvPr/>
            </p:nvSpPr>
            <p:spPr>
              <a:xfrm>
                <a:off x="7828839" y="292100"/>
                <a:ext cx="38568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𝐴</m:t>
                      </m:r>
                    </m:oMath>
                  </m:oMathPara>
                </a14:m>
                <a:endParaRPr lang="en-PL" dirty="0"/>
              </a:p>
            </p:txBody>
          </p:sp>
        </mc:Choice>
        <mc:Fallback>
          <p:sp>
            <p:nvSpPr>
              <p:cNvPr id="9" name="TextBox 8">
                <a:extLst>
                  <a:ext uri="{FF2B5EF4-FFF2-40B4-BE49-F238E27FC236}">
                    <a16:creationId xmlns:a16="http://schemas.microsoft.com/office/drawing/2014/main" id="{BCE37F3D-1C10-C043-B982-C0A3FB53ECA7}"/>
                  </a:ext>
                </a:extLst>
              </p:cNvPr>
              <p:cNvSpPr txBox="1">
                <a:spLocks noRot="1" noChangeAspect="1" noMove="1" noResize="1" noEditPoints="1" noAdjustHandles="1" noChangeArrowheads="1" noChangeShapeType="1" noTextEdit="1"/>
              </p:cNvSpPr>
              <p:nvPr/>
            </p:nvSpPr>
            <p:spPr>
              <a:xfrm>
                <a:off x="7828839" y="292100"/>
                <a:ext cx="385683" cy="369332"/>
              </a:xfrm>
              <a:prstGeom prst="rect">
                <a:avLst/>
              </a:prstGeom>
              <a:blipFill>
                <a:blip r:embed="rId4"/>
                <a:stretch>
                  <a:fillRect/>
                </a:stretch>
              </a:blipFill>
            </p:spPr>
            <p:txBody>
              <a:bodyPr/>
              <a:lstStyle/>
              <a:p>
                <a:r>
                  <a:rPr lang="en-PL">
                    <a:noFill/>
                  </a:rPr>
                  <a:t> </a:t>
                </a:r>
              </a:p>
            </p:txBody>
          </p:sp>
        </mc:Fallback>
      </mc:AlternateContent>
      <p:pic>
        <p:nvPicPr>
          <p:cNvPr id="11" name="Picture 10" descr="A picture containing antenna&#10;&#10;Description automatically generated">
            <a:extLst>
              <a:ext uri="{FF2B5EF4-FFF2-40B4-BE49-F238E27FC236}">
                <a16:creationId xmlns:a16="http://schemas.microsoft.com/office/drawing/2014/main" id="{E8F1ADED-89E5-A84A-A86D-DCD3217ED1CB}"/>
              </a:ext>
            </a:extLst>
          </p:cNvPr>
          <p:cNvPicPr>
            <a:picLocks noChangeAspect="1"/>
          </p:cNvPicPr>
          <p:nvPr/>
        </p:nvPicPr>
        <p:blipFill>
          <a:blip r:embed="rId5"/>
          <a:stretch>
            <a:fillRect/>
          </a:stretch>
        </p:blipFill>
        <p:spPr>
          <a:xfrm>
            <a:off x="190669" y="3129002"/>
            <a:ext cx="3887433" cy="2335761"/>
          </a:xfrm>
          <a:prstGeom prst="rect">
            <a:avLst/>
          </a:prstGeom>
        </p:spPr>
      </p:pic>
      <p:pic>
        <p:nvPicPr>
          <p:cNvPr id="13" name="Picture 12" descr="A picture containing antenna&#10;&#10;Description automatically generated">
            <a:extLst>
              <a:ext uri="{FF2B5EF4-FFF2-40B4-BE49-F238E27FC236}">
                <a16:creationId xmlns:a16="http://schemas.microsoft.com/office/drawing/2014/main" id="{EEFDE15F-F181-7740-B175-D2080D7ADF2F}"/>
              </a:ext>
            </a:extLst>
          </p:cNvPr>
          <p:cNvPicPr>
            <a:picLocks noChangeAspect="1"/>
          </p:cNvPicPr>
          <p:nvPr/>
        </p:nvPicPr>
        <p:blipFill>
          <a:blip r:embed="rId6"/>
          <a:stretch>
            <a:fillRect/>
          </a:stretch>
        </p:blipFill>
        <p:spPr>
          <a:xfrm>
            <a:off x="3816350" y="4466983"/>
            <a:ext cx="3606800" cy="2105291"/>
          </a:xfrm>
          <a:prstGeom prst="rect">
            <a:avLst/>
          </a:prstGeom>
        </p:spPr>
      </p:pic>
      <p:sp>
        <p:nvSpPr>
          <p:cNvPr id="14" name="TextBox 13">
            <a:extLst>
              <a:ext uri="{FF2B5EF4-FFF2-40B4-BE49-F238E27FC236}">
                <a16:creationId xmlns:a16="http://schemas.microsoft.com/office/drawing/2014/main" id="{3FB46745-164F-7B48-B03B-8943A0BDFBCA}"/>
              </a:ext>
            </a:extLst>
          </p:cNvPr>
          <p:cNvSpPr txBox="1"/>
          <p:nvPr/>
        </p:nvSpPr>
        <p:spPr>
          <a:xfrm>
            <a:off x="1062559" y="5945299"/>
            <a:ext cx="2406428" cy="369332"/>
          </a:xfrm>
          <a:prstGeom prst="rect">
            <a:avLst/>
          </a:prstGeom>
          <a:noFill/>
        </p:spPr>
        <p:txBody>
          <a:bodyPr wrap="none" rtlCol="0">
            <a:spAutoFit/>
          </a:bodyPr>
          <a:lstStyle/>
          <a:p>
            <a:r>
              <a:rPr lang="en-GB" dirty="0"/>
              <a:t>E</a:t>
            </a:r>
            <a:r>
              <a:rPr lang="en-PL" dirty="0"/>
              <a:t>xponential growth!</a:t>
            </a:r>
          </a:p>
        </p:txBody>
      </p:sp>
      <p:pic>
        <p:nvPicPr>
          <p:cNvPr id="6" name="Picture 5">
            <a:extLst>
              <a:ext uri="{FF2B5EF4-FFF2-40B4-BE49-F238E27FC236}">
                <a16:creationId xmlns:a16="http://schemas.microsoft.com/office/drawing/2014/main" id="{48068429-D437-014B-A64D-A737DF273F76}"/>
              </a:ext>
            </a:extLst>
          </p:cNvPr>
          <p:cNvPicPr>
            <a:picLocks noChangeAspect="1"/>
          </p:cNvPicPr>
          <p:nvPr/>
        </p:nvPicPr>
        <p:blipFill>
          <a:blip r:embed="rId7"/>
          <a:stretch>
            <a:fillRect/>
          </a:stretch>
        </p:blipFill>
        <p:spPr>
          <a:xfrm>
            <a:off x="1445748" y="2179272"/>
            <a:ext cx="3784600" cy="584200"/>
          </a:xfrm>
          <a:prstGeom prst="rect">
            <a:avLst/>
          </a:prstGeom>
        </p:spPr>
      </p:pic>
    </p:spTree>
    <p:extLst>
      <p:ext uri="{BB962C8B-B14F-4D97-AF65-F5344CB8AC3E}">
        <p14:creationId xmlns:p14="http://schemas.microsoft.com/office/powerpoint/2010/main" val="3013881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F98E39-34F5-D227-3A2B-F1A0EFF09391}"/>
              </a:ext>
            </a:extLst>
          </p:cNvPr>
          <p:cNvPicPr>
            <a:picLocks noChangeAspect="1"/>
          </p:cNvPicPr>
          <p:nvPr/>
        </p:nvPicPr>
        <p:blipFill rotWithShape="1">
          <a:blip r:embed="rId2"/>
          <a:srcRect t="12211"/>
          <a:stretch/>
        </p:blipFill>
        <p:spPr>
          <a:xfrm>
            <a:off x="9116143" y="1545376"/>
            <a:ext cx="3075857" cy="1752600"/>
          </a:xfrm>
          <a:prstGeom prst="rect">
            <a:avLst/>
          </a:prstGeom>
        </p:spPr>
      </p:pic>
      <p:pic>
        <p:nvPicPr>
          <p:cNvPr id="16" name="Picture 15">
            <a:extLst>
              <a:ext uri="{FF2B5EF4-FFF2-40B4-BE49-F238E27FC236}">
                <a16:creationId xmlns:a16="http://schemas.microsoft.com/office/drawing/2014/main" id="{DD26D7F9-1F0E-4237-9B5E-9068C9F706D6}"/>
              </a:ext>
            </a:extLst>
          </p:cNvPr>
          <p:cNvPicPr>
            <a:picLocks noChangeAspect="1"/>
          </p:cNvPicPr>
          <p:nvPr/>
        </p:nvPicPr>
        <p:blipFill>
          <a:blip r:embed="rId3"/>
          <a:stretch>
            <a:fillRect/>
          </a:stretch>
        </p:blipFill>
        <p:spPr>
          <a:xfrm>
            <a:off x="1046794" y="4073268"/>
            <a:ext cx="5549900" cy="1701800"/>
          </a:xfrm>
          <a:prstGeom prst="rect">
            <a:avLst/>
          </a:prstGeom>
        </p:spPr>
      </p:pic>
      <p:pic>
        <p:nvPicPr>
          <p:cNvPr id="14" name="Picture 13">
            <a:extLst>
              <a:ext uri="{FF2B5EF4-FFF2-40B4-BE49-F238E27FC236}">
                <a16:creationId xmlns:a16="http://schemas.microsoft.com/office/drawing/2014/main" id="{BE9A28C0-8E41-9723-7882-FC46D23EA131}"/>
              </a:ext>
            </a:extLst>
          </p:cNvPr>
          <p:cNvPicPr>
            <a:picLocks noChangeAspect="1"/>
          </p:cNvPicPr>
          <p:nvPr/>
        </p:nvPicPr>
        <p:blipFill>
          <a:blip r:embed="rId4"/>
          <a:stretch>
            <a:fillRect/>
          </a:stretch>
        </p:blipFill>
        <p:spPr>
          <a:xfrm>
            <a:off x="1046794" y="587424"/>
            <a:ext cx="5461000" cy="1752600"/>
          </a:xfrm>
          <a:prstGeom prst="rect">
            <a:avLst/>
          </a:prstGeom>
        </p:spPr>
      </p:pic>
      <p:pic>
        <p:nvPicPr>
          <p:cNvPr id="4" name="Picture 3">
            <a:extLst>
              <a:ext uri="{FF2B5EF4-FFF2-40B4-BE49-F238E27FC236}">
                <a16:creationId xmlns:a16="http://schemas.microsoft.com/office/drawing/2014/main" id="{0111A678-DCC5-3817-7339-92DB44B8B466}"/>
              </a:ext>
            </a:extLst>
          </p:cNvPr>
          <p:cNvPicPr>
            <a:picLocks noChangeAspect="1"/>
          </p:cNvPicPr>
          <p:nvPr/>
        </p:nvPicPr>
        <p:blipFill>
          <a:blip r:embed="rId5"/>
          <a:stretch>
            <a:fillRect/>
          </a:stretch>
        </p:blipFill>
        <p:spPr>
          <a:xfrm>
            <a:off x="6789800" y="133195"/>
            <a:ext cx="3202249" cy="1996381"/>
          </a:xfrm>
          <a:prstGeom prst="rect">
            <a:avLst/>
          </a:prstGeom>
        </p:spPr>
      </p:pic>
      <p:sp>
        <p:nvSpPr>
          <p:cNvPr id="10" name="TextBox 9">
            <a:extLst>
              <a:ext uri="{FF2B5EF4-FFF2-40B4-BE49-F238E27FC236}">
                <a16:creationId xmlns:a16="http://schemas.microsoft.com/office/drawing/2014/main" id="{30D92784-9C94-28FD-FA22-3385C327D97E}"/>
              </a:ext>
            </a:extLst>
          </p:cNvPr>
          <p:cNvSpPr txBox="1"/>
          <p:nvPr/>
        </p:nvSpPr>
        <p:spPr>
          <a:xfrm>
            <a:off x="4323268" y="4262408"/>
            <a:ext cx="1371850" cy="369332"/>
          </a:xfrm>
          <a:prstGeom prst="rect">
            <a:avLst/>
          </a:prstGeom>
          <a:noFill/>
        </p:spPr>
        <p:txBody>
          <a:bodyPr wrap="none" rtlCol="0">
            <a:spAutoFit/>
          </a:bodyPr>
          <a:lstStyle/>
          <a:p>
            <a:r>
              <a:rPr lang="en-GB" dirty="0"/>
              <a:t>O</a:t>
            </a:r>
            <a:r>
              <a:rPr lang="en-PL" dirty="0"/>
              <a:t>ff the band</a:t>
            </a:r>
          </a:p>
        </p:txBody>
      </p:sp>
      <p:sp>
        <p:nvSpPr>
          <p:cNvPr id="11" name="Rounded Rectangle 10">
            <a:extLst>
              <a:ext uri="{FF2B5EF4-FFF2-40B4-BE49-F238E27FC236}">
                <a16:creationId xmlns:a16="http://schemas.microsoft.com/office/drawing/2014/main" id="{2A292AD3-137D-5C75-8A54-6E35FDD21E4D}"/>
              </a:ext>
            </a:extLst>
          </p:cNvPr>
          <p:cNvSpPr/>
          <p:nvPr/>
        </p:nvSpPr>
        <p:spPr>
          <a:xfrm>
            <a:off x="4001465" y="4177045"/>
            <a:ext cx="2015457" cy="5400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dirty="0"/>
          </a:p>
        </p:txBody>
      </p:sp>
      <p:pic>
        <p:nvPicPr>
          <p:cNvPr id="13" name="Picture 12">
            <a:extLst>
              <a:ext uri="{FF2B5EF4-FFF2-40B4-BE49-F238E27FC236}">
                <a16:creationId xmlns:a16="http://schemas.microsoft.com/office/drawing/2014/main" id="{7D527453-DAF1-92DC-7951-B5232696432A}"/>
              </a:ext>
            </a:extLst>
          </p:cNvPr>
          <p:cNvPicPr>
            <a:picLocks noChangeAspect="1"/>
          </p:cNvPicPr>
          <p:nvPr/>
        </p:nvPicPr>
        <p:blipFill>
          <a:blip r:embed="rId6"/>
          <a:stretch>
            <a:fillRect/>
          </a:stretch>
        </p:blipFill>
        <p:spPr>
          <a:xfrm>
            <a:off x="7573388" y="4073268"/>
            <a:ext cx="3144209" cy="2112193"/>
          </a:xfrm>
          <a:prstGeom prst="rect">
            <a:avLst/>
          </a:prstGeom>
        </p:spPr>
      </p:pic>
      <p:pic>
        <p:nvPicPr>
          <p:cNvPr id="15" name="Picture 14">
            <a:extLst>
              <a:ext uri="{FF2B5EF4-FFF2-40B4-BE49-F238E27FC236}">
                <a16:creationId xmlns:a16="http://schemas.microsoft.com/office/drawing/2014/main" id="{86C1CE73-03E3-BB72-D2F0-7BEB043A9F2B}"/>
              </a:ext>
            </a:extLst>
          </p:cNvPr>
          <p:cNvPicPr>
            <a:picLocks noChangeAspect="1"/>
          </p:cNvPicPr>
          <p:nvPr/>
        </p:nvPicPr>
        <p:blipFill>
          <a:blip r:embed="rId7"/>
          <a:stretch>
            <a:fillRect/>
          </a:stretch>
        </p:blipFill>
        <p:spPr>
          <a:xfrm>
            <a:off x="3510594" y="133195"/>
            <a:ext cx="2997200" cy="1168400"/>
          </a:xfrm>
          <a:prstGeom prst="rect">
            <a:avLst/>
          </a:prstGeom>
        </p:spPr>
      </p:pic>
      <p:pic>
        <p:nvPicPr>
          <p:cNvPr id="18" name="Picture 17">
            <a:extLst>
              <a:ext uri="{FF2B5EF4-FFF2-40B4-BE49-F238E27FC236}">
                <a16:creationId xmlns:a16="http://schemas.microsoft.com/office/drawing/2014/main" id="{AB241B16-66B5-6946-3BED-21716184C709}"/>
              </a:ext>
            </a:extLst>
          </p:cNvPr>
          <p:cNvPicPr>
            <a:picLocks noChangeAspect="1"/>
          </p:cNvPicPr>
          <p:nvPr/>
        </p:nvPicPr>
        <p:blipFill>
          <a:blip r:embed="rId8"/>
          <a:stretch>
            <a:fillRect/>
          </a:stretch>
        </p:blipFill>
        <p:spPr>
          <a:xfrm>
            <a:off x="10294306" y="1658208"/>
            <a:ext cx="850900" cy="279400"/>
          </a:xfrm>
          <a:prstGeom prst="rect">
            <a:avLst/>
          </a:prstGeom>
        </p:spPr>
      </p:pic>
      <p:cxnSp>
        <p:nvCxnSpPr>
          <p:cNvPr id="20" name="Straight Connector 19">
            <a:extLst>
              <a:ext uri="{FF2B5EF4-FFF2-40B4-BE49-F238E27FC236}">
                <a16:creationId xmlns:a16="http://schemas.microsoft.com/office/drawing/2014/main" id="{76FD9099-7B66-0533-06CC-5F33A16AA6BA}"/>
              </a:ext>
            </a:extLst>
          </p:cNvPr>
          <p:cNvCxnSpPr/>
          <p:nvPr/>
        </p:nvCxnSpPr>
        <p:spPr>
          <a:xfrm>
            <a:off x="914400" y="3138616"/>
            <a:ext cx="6339016"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3" name="Right Arrow 22">
            <a:extLst>
              <a:ext uri="{FF2B5EF4-FFF2-40B4-BE49-F238E27FC236}">
                <a16:creationId xmlns:a16="http://schemas.microsoft.com/office/drawing/2014/main" id="{E995C8A1-094F-070A-0B97-AC4543B0A496}"/>
              </a:ext>
            </a:extLst>
          </p:cNvPr>
          <p:cNvSpPr/>
          <p:nvPr/>
        </p:nvSpPr>
        <p:spPr>
          <a:xfrm>
            <a:off x="160638" y="4177045"/>
            <a:ext cx="886156" cy="19724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spTree>
    <p:extLst>
      <p:ext uri="{BB962C8B-B14F-4D97-AF65-F5344CB8AC3E}">
        <p14:creationId xmlns:p14="http://schemas.microsoft.com/office/powerpoint/2010/main" val="975959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6A5EE3-06FA-0C40-6594-783EFBFF93D0}"/>
              </a:ext>
            </a:extLst>
          </p:cNvPr>
          <p:cNvSpPr txBox="1"/>
          <p:nvPr/>
        </p:nvSpPr>
        <p:spPr>
          <a:xfrm>
            <a:off x="3018458" y="3305077"/>
            <a:ext cx="6514925" cy="523220"/>
          </a:xfrm>
          <a:prstGeom prst="rect">
            <a:avLst/>
          </a:prstGeom>
          <a:noFill/>
        </p:spPr>
        <p:txBody>
          <a:bodyPr wrap="none" rtlCol="0">
            <a:spAutoFit/>
          </a:bodyPr>
          <a:lstStyle/>
          <a:p>
            <a:r>
              <a:rPr lang="en-PL" sz="2800" dirty="0">
                <a:latin typeface="Bodoni 72 Book" pitchFamily="2" charset="0"/>
              </a:rPr>
              <a:t>A classical application in cosmology: reheating</a:t>
            </a:r>
          </a:p>
        </p:txBody>
      </p:sp>
    </p:spTree>
    <p:extLst>
      <p:ext uri="{BB962C8B-B14F-4D97-AF65-F5344CB8AC3E}">
        <p14:creationId xmlns:p14="http://schemas.microsoft.com/office/powerpoint/2010/main" val="3484311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History of the Universe Poster | Cosmology, Bigbang, Space and astronomy">
            <a:extLst>
              <a:ext uri="{FF2B5EF4-FFF2-40B4-BE49-F238E27FC236}">
                <a16:creationId xmlns:a16="http://schemas.microsoft.com/office/drawing/2014/main" id="{E17114F9-C752-F945-B309-A6A2465F86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7739" y="591893"/>
            <a:ext cx="6650737" cy="512125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BF047E3-D0F2-E142-8235-D5F9BAA8B744}"/>
              </a:ext>
            </a:extLst>
          </p:cNvPr>
          <p:cNvSpPr/>
          <p:nvPr/>
        </p:nvSpPr>
        <p:spPr>
          <a:xfrm>
            <a:off x="1427233" y="6066052"/>
            <a:ext cx="6251747" cy="461665"/>
          </a:xfrm>
          <a:prstGeom prst="rect">
            <a:avLst/>
          </a:prstGeom>
          <a:noFill/>
        </p:spPr>
        <p:txBody>
          <a:bodyPr wrap="square" lIns="91440" tIns="45720" rIns="91440" bIns="45720">
            <a:spAutoFit/>
          </a:bodyPr>
          <a:lstStyle/>
          <a:p>
            <a:pPr algn="ctr"/>
            <a:r>
              <a:rPr lang="en-US" sz="2400" dirty="0">
                <a:ln w="0"/>
                <a:effectLst>
                  <a:outerShdw blurRad="38100" dist="19050" dir="2700000" algn="tl" rotWithShape="0">
                    <a:schemeClr val="dk1">
                      <a:alpha val="40000"/>
                    </a:schemeClr>
                  </a:outerShdw>
                </a:effectLst>
                <a:latin typeface="Bodoni 72 Book" pitchFamily="2" charset="0"/>
              </a:rPr>
              <a:t>the</a:t>
            </a:r>
            <a:r>
              <a:rPr lang="en-US" sz="2400" b="0" cap="none" spc="0" dirty="0">
                <a:ln w="0"/>
                <a:solidFill>
                  <a:schemeClr val="tx1"/>
                </a:solidFill>
                <a:effectLst>
                  <a:outerShdw blurRad="38100" dist="19050" dir="2700000" algn="tl" rotWithShape="0">
                    <a:schemeClr val="dk1">
                      <a:alpha val="40000"/>
                    </a:schemeClr>
                  </a:outerShdw>
                </a:effectLst>
                <a:latin typeface="Bodoni 72 Book" pitchFamily="2" charset="0"/>
              </a:rPr>
              <a:t> big bang!</a:t>
            </a:r>
          </a:p>
        </p:txBody>
      </p:sp>
      <p:sp>
        <p:nvSpPr>
          <p:cNvPr id="2" name="TextBox 1">
            <a:extLst>
              <a:ext uri="{FF2B5EF4-FFF2-40B4-BE49-F238E27FC236}">
                <a16:creationId xmlns:a16="http://schemas.microsoft.com/office/drawing/2014/main" id="{6F1DFB80-2484-5640-AC9B-51C590820360}"/>
              </a:ext>
            </a:extLst>
          </p:cNvPr>
          <p:cNvSpPr txBox="1"/>
          <p:nvPr/>
        </p:nvSpPr>
        <p:spPr>
          <a:xfrm>
            <a:off x="8225071" y="937882"/>
            <a:ext cx="3242605" cy="4447371"/>
          </a:xfrm>
          <a:prstGeom prst="rect">
            <a:avLst/>
          </a:prstGeom>
          <a:noFill/>
        </p:spPr>
        <p:txBody>
          <a:bodyPr wrap="square" rtlCol="0">
            <a:spAutoFit/>
          </a:bodyPr>
          <a:lstStyle/>
          <a:p>
            <a:pPr algn="ctr"/>
            <a:r>
              <a:rPr lang="en-GB" sz="2000" dirty="0">
                <a:latin typeface="Bodoni 72 Book" pitchFamily="2" charset="0"/>
              </a:rPr>
              <a:t>2 landmarks</a:t>
            </a:r>
          </a:p>
          <a:p>
            <a:endParaRPr lang="en-GB" dirty="0">
              <a:latin typeface="Bodoni 72 Book" pitchFamily="2" charset="0"/>
            </a:endParaRPr>
          </a:p>
          <a:p>
            <a:pPr marL="285750" indent="-285750">
              <a:buFont typeface="Arial" panose="020B0604020202020204" pitchFamily="34" charset="0"/>
              <a:buChar char="•"/>
            </a:pPr>
            <a:r>
              <a:rPr lang="en-GB" dirty="0">
                <a:latin typeface="Bodoni 72 Book" pitchFamily="2" charset="0"/>
              </a:rPr>
              <a:t>Big Bang nucleosynthesis (BBN)</a:t>
            </a:r>
          </a:p>
          <a:p>
            <a:r>
              <a:rPr lang="en-GB" dirty="0">
                <a:latin typeface="Bodoni 72 Book" pitchFamily="2" charset="0"/>
              </a:rPr>
              <a:t>       A</a:t>
            </a:r>
            <a:r>
              <a:rPr lang="en-PL" dirty="0">
                <a:latin typeface="Bodoni 72 Book" pitchFamily="2" charset="0"/>
              </a:rPr>
              <a:t>ge of universe 1 s</a:t>
            </a:r>
          </a:p>
          <a:p>
            <a:r>
              <a:rPr lang="en-PL" dirty="0">
                <a:latin typeface="Bodoni 72 Book" pitchFamily="2" charset="0"/>
              </a:rPr>
              <a:t>       Temperature -- few MeV</a:t>
            </a:r>
          </a:p>
          <a:p>
            <a:pPr marL="285750" indent="-285750">
              <a:buFont typeface="Arial" panose="020B0604020202020204" pitchFamily="34" charset="0"/>
              <a:buChar char="•"/>
            </a:pPr>
            <a:endParaRPr lang="en-PL" dirty="0">
              <a:latin typeface="Bodoni 72 Book" pitchFamily="2" charset="0"/>
            </a:endParaRPr>
          </a:p>
          <a:p>
            <a:pPr marL="285750" indent="-285750">
              <a:buFont typeface="Arial" panose="020B0604020202020204" pitchFamily="34" charset="0"/>
              <a:buChar char="•"/>
            </a:pPr>
            <a:r>
              <a:rPr lang="en-PL" dirty="0">
                <a:latin typeface="Bodoni 72 Book" pitchFamily="2" charset="0"/>
              </a:rPr>
              <a:t>CMB formation</a:t>
            </a:r>
          </a:p>
          <a:p>
            <a:r>
              <a:rPr lang="en-GB" dirty="0">
                <a:latin typeface="Bodoni 72 Book" pitchFamily="2" charset="0"/>
              </a:rPr>
              <a:t>      A</a:t>
            </a:r>
            <a:r>
              <a:rPr lang="en-PL" dirty="0">
                <a:latin typeface="Bodoni 72 Book" pitchFamily="2" charset="0"/>
              </a:rPr>
              <a:t>ge of universe  </a:t>
            </a:r>
            <a:r>
              <a:rPr lang="en-GB" dirty="0">
                <a:latin typeface="Bodoni 72 Book" pitchFamily="2" charset="0"/>
              </a:rPr>
              <a:t>370,000 years</a:t>
            </a:r>
          </a:p>
          <a:p>
            <a:r>
              <a:rPr lang="en-GB" dirty="0">
                <a:latin typeface="Bodoni 72 Book" pitchFamily="2" charset="0"/>
              </a:rPr>
              <a:t>      Temperature around 4000 K</a:t>
            </a:r>
          </a:p>
          <a:p>
            <a:endParaRPr lang="en-GB" dirty="0">
              <a:latin typeface="Bodoni 72 Book" pitchFamily="2" charset="0"/>
            </a:endParaRPr>
          </a:p>
          <a:p>
            <a:pPr algn="ctr"/>
            <a:r>
              <a:rPr lang="en-US" sz="2000" dirty="0">
                <a:latin typeface="Bodoni 72 Book" pitchFamily="2" charset="0"/>
              </a:rPr>
              <a:t>and a fairly tale</a:t>
            </a:r>
          </a:p>
          <a:p>
            <a:pPr algn="ctr"/>
            <a:endParaRPr lang="en-US" sz="500" dirty="0">
              <a:latin typeface="Bodoni 72 Book" pitchFamily="2" charset="0"/>
            </a:endParaRPr>
          </a:p>
          <a:p>
            <a:pPr algn="ctr"/>
            <a:r>
              <a:rPr lang="en-US" i="1" dirty="0">
                <a:latin typeface="Bodoni 72 Book" pitchFamily="2" charset="0"/>
              </a:rPr>
              <a:t>The largest free lunch in this world</a:t>
            </a:r>
          </a:p>
          <a:p>
            <a:pPr algn="ctr"/>
            <a:endParaRPr lang="en-US" sz="600" i="1" dirty="0">
              <a:latin typeface="Bodoni 72 Book" pitchFamily="2" charset="0"/>
            </a:endParaRPr>
          </a:p>
          <a:p>
            <a:pPr algn="ctr"/>
            <a:r>
              <a:rPr lang="en-US" dirty="0">
                <a:latin typeface="Bodoni 72 Book" pitchFamily="2" charset="0"/>
              </a:rPr>
              <a:t>-- the beginning of  the big bang</a:t>
            </a:r>
            <a:endParaRPr lang="en-PL" dirty="0">
              <a:latin typeface="Bodoni 72 Book" pitchFamily="2" charset="0"/>
            </a:endParaRPr>
          </a:p>
          <a:p>
            <a:pPr marL="285750" indent="-285750">
              <a:buFont typeface="Arial" panose="020B0604020202020204" pitchFamily="34" charset="0"/>
              <a:buChar char="•"/>
            </a:pPr>
            <a:endParaRPr lang="en-GB" dirty="0">
              <a:latin typeface="Bodoni 72 Book" pitchFamily="2" charset="0"/>
            </a:endParaRPr>
          </a:p>
          <a:p>
            <a:endParaRPr lang="en-PL" dirty="0">
              <a:solidFill>
                <a:srgbClr val="FFFF00"/>
              </a:solidFill>
            </a:endParaRPr>
          </a:p>
        </p:txBody>
      </p:sp>
      <p:sp>
        <p:nvSpPr>
          <p:cNvPr id="3" name="TextBox 2">
            <a:extLst>
              <a:ext uri="{FF2B5EF4-FFF2-40B4-BE49-F238E27FC236}">
                <a16:creationId xmlns:a16="http://schemas.microsoft.com/office/drawing/2014/main" id="{4702A1B1-4668-E44B-9E3E-9E88E4EA2F7F}"/>
              </a:ext>
            </a:extLst>
          </p:cNvPr>
          <p:cNvSpPr txBox="1"/>
          <p:nvPr/>
        </p:nvSpPr>
        <p:spPr>
          <a:xfrm>
            <a:off x="3348682" y="1240133"/>
            <a:ext cx="732893" cy="461665"/>
          </a:xfrm>
          <a:prstGeom prst="rect">
            <a:avLst/>
          </a:prstGeom>
          <a:noFill/>
        </p:spPr>
        <p:txBody>
          <a:bodyPr wrap="square" rtlCol="0">
            <a:spAutoFit/>
          </a:bodyPr>
          <a:lstStyle/>
          <a:p>
            <a:r>
              <a:rPr lang="en-PL" sz="2400" b="1" u="sng" dirty="0">
                <a:solidFill>
                  <a:schemeClr val="bg1"/>
                </a:solidFill>
              </a:rPr>
              <a:t>BBN</a:t>
            </a:r>
          </a:p>
        </p:txBody>
      </p:sp>
      <p:sp>
        <p:nvSpPr>
          <p:cNvPr id="4" name="TextBox 3">
            <a:extLst>
              <a:ext uri="{FF2B5EF4-FFF2-40B4-BE49-F238E27FC236}">
                <a16:creationId xmlns:a16="http://schemas.microsoft.com/office/drawing/2014/main" id="{CDB5146C-81C6-7644-8F76-758544B8EC96}"/>
              </a:ext>
            </a:extLst>
          </p:cNvPr>
          <p:cNvSpPr txBox="1"/>
          <p:nvPr/>
        </p:nvSpPr>
        <p:spPr>
          <a:xfrm>
            <a:off x="4237955" y="1240133"/>
            <a:ext cx="790601" cy="461665"/>
          </a:xfrm>
          <a:prstGeom prst="rect">
            <a:avLst/>
          </a:prstGeom>
          <a:noFill/>
        </p:spPr>
        <p:txBody>
          <a:bodyPr wrap="square" rtlCol="0">
            <a:spAutoFit/>
          </a:bodyPr>
          <a:lstStyle/>
          <a:p>
            <a:r>
              <a:rPr lang="en-PL" sz="2400" b="1" u="sng" dirty="0">
                <a:solidFill>
                  <a:schemeClr val="bg1"/>
                </a:solidFill>
              </a:rPr>
              <a:t>CMB</a:t>
            </a:r>
          </a:p>
        </p:txBody>
      </p:sp>
      <p:cxnSp>
        <p:nvCxnSpPr>
          <p:cNvPr id="7" name="Straight Arrow Connector 6">
            <a:extLst>
              <a:ext uri="{FF2B5EF4-FFF2-40B4-BE49-F238E27FC236}">
                <a16:creationId xmlns:a16="http://schemas.microsoft.com/office/drawing/2014/main" id="{6335027C-B04A-7742-A4D2-B3812E0996C8}"/>
              </a:ext>
            </a:extLst>
          </p:cNvPr>
          <p:cNvCxnSpPr>
            <a:cxnSpLocks/>
          </p:cNvCxnSpPr>
          <p:nvPr/>
        </p:nvCxnSpPr>
        <p:spPr>
          <a:xfrm>
            <a:off x="3669443" y="1602940"/>
            <a:ext cx="123069" cy="67556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4220C47-0864-5A4D-B7A5-9C4F8989CB48}"/>
              </a:ext>
            </a:extLst>
          </p:cNvPr>
          <p:cNvCxnSpPr>
            <a:cxnSpLocks/>
          </p:cNvCxnSpPr>
          <p:nvPr/>
        </p:nvCxnSpPr>
        <p:spPr>
          <a:xfrm>
            <a:off x="4567446" y="1602940"/>
            <a:ext cx="15315" cy="67556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AF4E398-F3F2-1F47-A3C4-F18546765C52}"/>
              </a:ext>
            </a:extLst>
          </p:cNvPr>
          <p:cNvCxnSpPr/>
          <p:nvPr/>
        </p:nvCxnSpPr>
        <p:spPr>
          <a:xfrm>
            <a:off x="1427233" y="2488367"/>
            <a:ext cx="416557"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urved Connector 14">
            <a:extLst>
              <a:ext uri="{FF2B5EF4-FFF2-40B4-BE49-F238E27FC236}">
                <a16:creationId xmlns:a16="http://schemas.microsoft.com/office/drawing/2014/main" id="{5E74C73A-BFC7-5843-B6F1-47FB75D128A2}"/>
              </a:ext>
            </a:extLst>
          </p:cNvPr>
          <p:cNvCxnSpPr/>
          <p:nvPr/>
        </p:nvCxnSpPr>
        <p:spPr>
          <a:xfrm rot="5400000" flipH="1" flipV="1">
            <a:off x="872886" y="2501484"/>
            <a:ext cx="775743" cy="749508"/>
          </a:xfrm>
          <a:prstGeom prst="curved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a:extLst>
              <a:ext uri="{FF2B5EF4-FFF2-40B4-BE49-F238E27FC236}">
                <a16:creationId xmlns:a16="http://schemas.microsoft.com/office/drawing/2014/main" id="{E3A7F753-F628-9D46-A516-C0C138AD5E07}"/>
              </a:ext>
            </a:extLst>
          </p:cNvPr>
          <p:cNvSpPr/>
          <p:nvPr/>
        </p:nvSpPr>
        <p:spPr>
          <a:xfrm>
            <a:off x="167994" y="3264110"/>
            <a:ext cx="1019461" cy="43846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PL" dirty="0">
                <a:solidFill>
                  <a:schemeClr val="tx1"/>
                </a:solidFill>
                <a:latin typeface="Bodoni 72 Book" pitchFamily="2" charset="0"/>
              </a:rPr>
              <a:t>fairly tale</a:t>
            </a:r>
          </a:p>
        </p:txBody>
      </p:sp>
    </p:spTree>
    <p:extLst>
      <p:ext uri="{BB962C8B-B14F-4D97-AF65-F5344CB8AC3E}">
        <p14:creationId xmlns:p14="http://schemas.microsoft.com/office/powerpoint/2010/main" val="298257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1250"/>
                                        <p:tgtEl>
                                          <p:spTgt spid="15"/>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1250"/>
                                        <p:tgtEl>
                                          <p:spTgt spid="1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dissolve">
                                      <p:cBhvr>
                                        <p:cTn id="13" dur="1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21900</TotalTime>
  <Words>1208</Words>
  <Application>Microsoft Macintosh PowerPoint</Application>
  <PresentationFormat>Widescreen</PresentationFormat>
  <Paragraphs>165</Paragraphs>
  <Slides>31</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Bodoni 72 Book</vt:lpstr>
      <vt:lpstr>Bodoni 72 Book</vt:lpstr>
      <vt:lpstr>Calibri</vt:lpstr>
      <vt:lpstr>Calibri Light</vt:lpstr>
      <vt:lpstr>Cambria Math</vt:lpstr>
      <vt:lpstr>Chalkduster</vt:lpstr>
      <vt:lpstr>Office Theme</vt:lpstr>
      <vt:lpstr>Scalar-graviton interconversion via parametric resonance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the gravitational waves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 &amp; Homework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Graviton-to-matter and matter-to-graviton conversion via parametric resonance</dc:title>
  <dc:creator>Chunshan Lin</dc:creator>
  <cp:lastModifiedBy>Chunshan Lin</cp:lastModifiedBy>
  <cp:revision>45</cp:revision>
  <cp:lastPrinted>2023-02-27T23:16:59Z</cp:lastPrinted>
  <dcterms:created xsi:type="dcterms:W3CDTF">2023-02-15T06:41:39Z</dcterms:created>
  <dcterms:modified xsi:type="dcterms:W3CDTF">2023-09-14T11:41:47Z</dcterms:modified>
</cp:coreProperties>
</file>