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46"/>
  </p:notesMasterIdLst>
  <p:handoutMasterIdLst>
    <p:handoutMasterId r:id="rId47"/>
  </p:handoutMasterIdLst>
  <p:sldIdLst>
    <p:sldId id="256" r:id="rId3"/>
    <p:sldId id="3018" r:id="rId4"/>
    <p:sldId id="3033" r:id="rId5"/>
    <p:sldId id="935" r:id="rId6"/>
    <p:sldId id="936" r:id="rId7"/>
    <p:sldId id="957" r:id="rId8"/>
    <p:sldId id="981" r:id="rId9"/>
    <p:sldId id="955" r:id="rId10"/>
    <p:sldId id="958" r:id="rId11"/>
    <p:sldId id="876" r:id="rId12"/>
    <p:sldId id="286" r:id="rId13"/>
    <p:sldId id="276" r:id="rId14"/>
    <p:sldId id="896" r:id="rId15"/>
    <p:sldId id="608" r:id="rId16"/>
    <p:sldId id="914" r:id="rId17"/>
    <p:sldId id="3025" r:id="rId18"/>
    <p:sldId id="3026" r:id="rId19"/>
    <p:sldId id="3034" r:id="rId20"/>
    <p:sldId id="3030" r:id="rId21"/>
    <p:sldId id="3031" r:id="rId22"/>
    <p:sldId id="3016" r:id="rId23"/>
    <p:sldId id="3027" r:id="rId24"/>
    <p:sldId id="3028" r:id="rId25"/>
    <p:sldId id="850" r:id="rId26"/>
    <p:sldId id="954" r:id="rId27"/>
    <p:sldId id="929" r:id="rId28"/>
    <p:sldId id="1701" r:id="rId29"/>
    <p:sldId id="2997" r:id="rId30"/>
    <p:sldId id="2987" r:id="rId31"/>
    <p:sldId id="972" r:id="rId32"/>
    <p:sldId id="985" r:id="rId33"/>
    <p:sldId id="969" r:id="rId34"/>
    <p:sldId id="966" r:id="rId35"/>
    <p:sldId id="3014" r:id="rId36"/>
    <p:sldId id="3013" r:id="rId37"/>
    <p:sldId id="922" r:id="rId38"/>
    <p:sldId id="923" r:id="rId39"/>
    <p:sldId id="2995" r:id="rId40"/>
    <p:sldId id="3023" r:id="rId41"/>
    <p:sldId id="906" r:id="rId42"/>
    <p:sldId id="2985" r:id="rId43"/>
    <p:sldId id="3005" r:id="rId44"/>
    <p:sldId id="980" r:id="rId4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5pPr>
    <a:lvl6pPr marL="22860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6pPr>
    <a:lvl7pPr marL="27432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7pPr>
    <a:lvl8pPr marL="32004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8pPr>
    <a:lvl9pPr marL="36576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55" autoAdjust="0"/>
    <p:restoredTop sz="99833" autoAdjust="0"/>
  </p:normalViewPr>
  <p:slideViewPr>
    <p:cSldViewPr>
      <p:cViewPr varScale="1">
        <p:scale>
          <a:sx n="82" d="100"/>
          <a:sy n="82" d="100"/>
        </p:scale>
        <p:origin x="184" y="1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43041-C9BA-B944-B77F-C3D5DC78C3F3}" type="datetime1">
              <a:rPr lang="en-US" smtClean="0"/>
              <a:t>9/9/23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63DA1-342A-9341-85E4-6BA8368B3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711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618F8-5445-2241-AAA1-2CFBC896435A}" type="datetime1">
              <a:rPr lang="en-US" smtClean="0"/>
              <a:t>9/7/23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92F71-35D3-C942-8D76-A6197D891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5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881F84-E5FD-41C2-B6D4-A3866360053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1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1F84-E5FD-41C2-B6D4-A3866360053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71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A7400-0622-B44C-B3F2-1FAA9BED54EA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686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06B7-1A41-4A40-9FAA-2C94334AC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DAE8F-64DC-D84E-AB1E-05FA0626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7BEE-08A5-F64E-8312-AB24670F8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4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501228" y="2080768"/>
            <a:ext cx="10924032" cy="6719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39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44276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058A2-AA57-244E-8413-519B2267E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45178-01EC-924F-8DF3-EAB9D4C8F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B6395-A86F-BB48-A97F-652909E2B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5E60C-B6C6-014D-BE3E-B480542E0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33ADB-3764-A846-A485-46C9E3607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D50A5-2078-8D41-8A06-C4666954F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7A7BD-DEFB-8E4E-8408-10BC51AA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388E2-FDFE-B74E-A03B-8B27D22C9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6F37F-1080-3345-9766-0F36298DA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3D714-7E10-574A-8BB4-F97D67E2B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6CCE4-95B8-6340-AA26-5355A23D4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EEAC9-9C25-EC46-818A-03F6802BB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7209A-8A66-7246-8E1A-784008A9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859F-7ECD-2A4B-A14C-99E1134CC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7B3C1-619F-D041-9B77-54060EA8E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30B0-9552-A447-BE49-124C73A07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EBAB2-9E31-1844-B95E-EA94DF8A6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B7F2F-36D4-9545-84BC-5D709E396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0146-02BF-7C4F-AE39-3867484E9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0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C68D7F2-7E5A-E94B-878C-47C7C69DF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4011" r:id="rId12"/>
    <p:sldLayoutId id="2147484012" r:id="rId13"/>
  </p:sldLayoutIdLst>
  <p:transition/>
  <p:hf hdr="0" ft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CC830932-12DE-694C-8ADD-782A07B89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/>
  <p:hf hdr="0" ft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e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d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23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3.png"/><Relationship Id="rId7" Type="http://schemas.openxmlformats.org/officeDocument/2006/relationships/image" Target="../media/image53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01318" TargetMode="External"/><Relationship Id="rId2" Type="http://schemas.openxmlformats.org/officeDocument/2006/relationships/hyperlink" Target="https://arxiv.org/abs/2203.07256" TargetMode="Externa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google.com/imgres?imgurl=https%3A%2F%2Fwww.symmetrymagazine.org%2Fsites%2Fdefault%2Ffiles%2Fstyles%2F2015_hero%2Fpublic%2Fimages%2Fstandard%2FHeader_Hitoshi_Murayama_brings_people_together_ALT.jpg%3Fitok%3DC37l9NL6&amp;imgrefurl=https%3A%2F%2Fwww.symmetrymagazine.org%2Farticle%2Fhitoshi-murayama-brings-people-together&amp;tbnid=WnBarjsUfnlEsM&amp;vet=12ahUKEwj0_NzAwJj9AhWXfd4KHcPqCDIQMygXegUIARDAAQ..i&amp;docid=22Dxv7JmRpDfKM&amp;w=1600&amp;h=900&amp;q=hitoshi%20murayama%20images&amp;ved=2ahUKEwj0_NzAwJj9AhWXfd4KHcPqCDIQMygXegUIARDAAQ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uoncollider.web.cern.ch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tif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image" Target="../media/image109.tiff"/><Relationship Id="rId7" Type="http://schemas.openxmlformats.org/officeDocument/2006/relationships/image" Target="../media/image23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tiff"/><Relationship Id="rId5" Type="http://schemas.openxmlformats.org/officeDocument/2006/relationships/image" Target="../media/image111.emf"/><Relationship Id="rId4" Type="http://schemas.openxmlformats.org/officeDocument/2006/relationships/image" Target="../media/image110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image" Target="../media/image115.emf"/><Relationship Id="rId7" Type="http://schemas.openxmlformats.org/officeDocument/2006/relationships/image" Target="../media/image118.emf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17.emf"/><Relationship Id="rId4" Type="http://schemas.openxmlformats.org/officeDocument/2006/relationships/image" Target="../media/image11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01318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emf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08562" TargetMode="Externa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iopscience.iop.org/journal/1748-0221/page/extraproc46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9" name="Rectangle 3"/>
          <p:cNvSpPr>
            <a:spLocks/>
          </p:cNvSpPr>
          <p:nvPr/>
        </p:nvSpPr>
        <p:spPr bwMode="auto">
          <a:xfrm>
            <a:off x="1605856" y="3436640"/>
            <a:ext cx="10121094" cy="144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b="1" dirty="0">
                <a:ea typeface="Cochin" pitchFamily="-107" charset="0"/>
                <a:cs typeface="Cochin" pitchFamily="-107" charset="0"/>
              </a:rPr>
              <a:t>Tao Han</a:t>
            </a:r>
          </a:p>
          <a:p>
            <a:r>
              <a:rPr lang="en-US" sz="4400" b="1" dirty="0">
                <a:ea typeface="Cochin" pitchFamily="-107" charset="0"/>
                <a:cs typeface="Cochin" pitchFamily="-107" charset="0"/>
              </a:rPr>
              <a:t>Pitt PACC, University of Pittsburgh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BF396D-C93A-C243-A176-030A7A376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0076A-7BFF-6A3E-755A-F2848ED999ED}"/>
              </a:ext>
            </a:extLst>
          </p:cNvPr>
          <p:cNvSpPr txBox="1"/>
          <p:nvPr/>
        </p:nvSpPr>
        <p:spPr>
          <a:xfrm>
            <a:off x="2767662" y="2102748"/>
            <a:ext cx="793800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Scalars 2023 @ University of Warsaw</a:t>
            </a:r>
          </a:p>
          <a:p>
            <a:r>
              <a:rPr lang="en-US" dirty="0"/>
              <a:t>Sept. 13,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7336B-62EA-23FF-EB79-A2B5A185CAAD}"/>
              </a:ext>
            </a:extLst>
          </p:cNvPr>
          <p:cNvSpPr txBox="1"/>
          <p:nvPr/>
        </p:nvSpPr>
        <p:spPr>
          <a:xfrm>
            <a:off x="1245816" y="129496"/>
            <a:ext cx="110172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</a:rPr>
              <a:t>Scalars, WIMP DM &amp; More </a:t>
            </a:r>
            <a:br>
              <a:rPr lang="en-US" sz="6000" b="1" dirty="0">
                <a:solidFill>
                  <a:srgbClr val="FF0000"/>
                </a:solidFill>
                <a:latin typeface="+mj-lt"/>
              </a:rPr>
            </a:br>
            <a:r>
              <a:rPr lang="en-US" sz="6000" b="1" dirty="0">
                <a:solidFill>
                  <a:srgbClr val="FF0000"/>
                </a:solidFill>
                <a:latin typeface="+mj-lt"/>
              </a:rPr>
              <a:t>at a Muon Collider</a:t>
            </a:r>
          </a:p>
        </p:txBody>
      </p:sp>
      <p:pic>
        <p:nvPicPr>
          <p:cNvPr id="1026" name="Picture 2" descr="Warsaw 2023 | Ultimate Guide To Where To Go, Eat &amp; Sleep in Warsaw | Time  Out">
            <a:extLst>
              <a:ext uri="{FF2B5EF4-FFF2-40B4-BE49-F238E27FC236}">
                <a16:creationId xmlns:a16="http://schemas.microsoft.com/office/drawing/2014/main" id="{40FBC6A1-D20C-BBE7-0A00-38A0386F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01" y="5257823"/>
            <a:ext cx="6371011" cy="376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ity skyline with a fountain and a lake&#10;&#10;Description automatically generated with medium confidence">
            <a:extLst>
              <a:ext uri="{FF2B5EF4-FFF2-40B4-BE49-F238E27FC236}">
                <a16:creationId xmlns:a16="http://schemas.microsoft.com/office/drawing/2014/main" id="{41AEA24A-A1A5-DD59-89C6-91B4FF44E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36" y="5257822"/>
            <a:ext cx="6179356" cy="379544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10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52829-214B-824F-B9A5-60C9497DD275}"/>
              </a:ext>
            </a:extLst>
          </p:cNvPr>
          <p:cNvSpPr txBox="1"/>
          <p:nvPr/>
        </p:nvSpPr>
        <p:spPr>
          <a:xfrm>
            <a:off x="1965896" y="1074892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Resonant </a:t>
            </a:r>
          </a:p>
          <a:p>
            <a:pPr algn="ctr"/>
            <a:r>
              <a:rPr lang="en-US" sz="4800" dirty="0">
                <a:solidFill>
                  <a:schemeClr val="tx1"/>
                </a:solidFill>
              </a:rPr>
              <a:t>Production: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CE381-4FA7-1A4F-814B-CABC7C004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272" y="1029422"/>
            <a:ext cx="5347945" cy="339052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BFD99B4-EC81-C84C-9B82-2800EDABD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20" y="4687928"/>
            <a:ext cx="8811559" cy="1187094"/>
          </a:xfrm>
          <a:prstGeom prst="rect">
            <a:avLst/>
          </a:prstGeom>
        </p:spPr>
      </p:pic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97F09D8B-F1BC-714A-A187-3D4CAF934BDC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073599" y="6143001"/>
            <a:ext cx="8317233" cy="1438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08C70B-223A-F44A-B60C-F608C176BD7A}"/>
              </a:ext>
            </a:extLst>
          </p:cNvPr>
          <p:cNvSpPr txBox="1"/>
          <p:nvPr/>
        </p:nvSpPr>
        <p:spPr>
          <a:xfrm>
            <a:off x="2189014" y="7809222"/>
            <a:ext cx="7728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About </a:t>
            </a:r>
            <a:r>
              <a:rPr lang="en-US" sz="3600" dirty="0">
                <a:solidFill>
                  <a:srgbClr val="FF0000"/>
                </a:solidFill>
              </a:rPr>
              <a:t>O(70k)</a:t>
            </a:r>
            <a:r>
              <a:rPr lang="en-US" sz="3600" dirty="0"/>
              <a:t> events produced per </a:t>
            </a:r>
            <a:r>
              <a:rPr lang="en-US" sz="3600" dirty="0">
                <a:solidFill>
                  <a:srgbClr val="FF0000"/>
                </a:solidFill>
              </a:rPr>
              <a:t>fb</a:t>
            </a:r>
            <a:r>
              <a:rPr lang="en-US" sz="3600" baseline="30000" dirty="0">
                <a:solidFill>
                  <a:srgbClr val="FF0000"/>
                </a:solidFill>
              </a:rPr>
              <a:t>-1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1A2F58-B08D-EC4D-8014-C194F6EF38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0708" y="7232104"/>
            <a:ext cx="393700" cy="38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431870-E1F2-3A45-8DD7-B6CC5F344786}"/>
              </a:ext>
            </a:extLst>
          </p:cNvPr>
          <p:cNvSpPr txBox="1"/>
          <p:nvPr/>
        </p:nvSpPr>
        <p:spPr>
          <a:xfrm>
            <a:off x="6142360" y="716189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71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21985EB-4F91-E7F1-6B5B-465CBA077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3888" y="124272"/>
            <a:ext cx="9505056" cy="807206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rgbClr val="FF0000"/>
                </a:solidFill>
                <a:sym typeface="Copperplate" pitchFamily="-108" charset="0"/>
              </a:rPr>
              <a:t>Higgs Factory</a:t>
            </a:r>
            <a:endParaRPr lang="en-US" sz="5400" dirty="0">
              <a:solidFill>
                <a:srgbClr val="FF0000"/>
              </a:solidFill>
              <a:sym typeface="Copperplate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19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74" y="4267517"/>
            <a:ext cx="6935893" cy="9344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08" y="1945938"/>
            <a:ext cx="7923748" cy="2642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0960" y="1"/>
            <a:ext cx="834474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20" b="1" i="1" dirty="0">
                <a:solidFill>
                  <a:schemeClr val="accent3"/>
                </a:solidFill>
              </a:rPr>
              <a:t>SM Higgs is (very) narrow: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0064" y="52264"/>
            <a:ext cx="10728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At </a:t>
            </a:r>
            <a:r>
              <a:rPr lang="en-US" sz="4800" dirty="0" err="1">
                <a:solidFill>
                  <a:srgbClr val="FF0000"/>
                </a:solidFill>
              </a:rPr>
              <a:t>m</a:t>
            </a:r>
            <a:r>
              <a:rPr lang="en-US" sz="4800" baseline="-25000" dirty="0" err="1">
                <a:solidFill>
                  <a:srgbClr val="FF0000"/>
                </a:solidFill>
              </a:rPr>
              <a:t>h</a:t>
            </a:r>
            <a:r>
              <a:rPr lang="en-US" sz="4800" dirty="0">
                <a:solidFill>
                  <a:srgbClr val="FF0000"/>
                </a:solidFill>
              </a:rPr>
              <a:t>=125 GeV,  </a:t>
            </a:r>
            <a:r>
              <a:rPr lang="en-US" sz="4800" dirty="0" err="1">
                <a:solidFill>
                  <a:srgbClr val="FF0000"/>
                </a:solidFill>
              </a:rPr>
              <a:t>Γ</a:t>
            </a:r>
            <a:r>
              <a:rPr lang="en-US" sz="4800" baseline="-25000" dirty="0" err="1">
                <a:solidFill>
                  <a:srgbClr val="FF0000"/>
                </a:solidFill>
              </a:rPr>
              <a:t>h</a:t>
            </a:r>
            <a:r>
              <a:rPr lang="en-US" sz="4800" dirty="0">
                <a:solidFill>
                  <a:srgbClr val="FF0000"/>
                </a:solidFill>
              </a:rPr>
              <a:t> = 4.2 MeV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44E73-FB54-5F41-BFD3-95AC36B40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472" y="973376"/>
            <a:ext cx="3767739" cy="1142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D9AA52-A79C-4340-B0E9-52983FA16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756" y="988554"/>
            <a:ext cx="3579211" cy="10799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C5523D-FC43-794C-9378-1CCAE67C4AAB}"/>
              </a:ext>
            </a:extLst>
          </p:cNvPr>
          <p:cNvSpPr txBox="1"/>
          <p:nvPr/>
        </p:nvSpPr>
        <p:spPr>
          <a:xfrm>
            <a:off x="8076705" y="4551020"/>
            <a:ext cx="419858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“Muon Collider Quartet”:</a:t>
            </a:r>
          </a:p>
          <a:p>
            <a:r>
              <a:rPr lang="en-US" sz="2400" dirty="0">
                <a:solidFill>
                  <a:srgbClr val="C00000"/>
                </a:solidFill>
              </a:rPr>
              <a:t>Barger-Berger-</a:t>
            </a:r>
            <a:r>
              <a:rPr lang="en-US" sz="2400" dirty="0" err="1">
                <a:solidFill>
                  <a:srgbClr val="C00000"/>
                </a:solidFill>
              </a:rPr>
              <a:t>Gunion</a:t>
            </a:r>
            <a:r>
              <a:rPr lang="en-US" sz="2400" dirty="0">
                <a:solidFill>
                  <a:srgbClr val="C00000"/>
                </a:solidFill>
              </a:rPr>
              <a:t>-Han</a:t>
            </a:r>
          </a:p>
          <a:p>
            <a:r>
              <a:rPr lang="en-US" sz="2400" dirty="0">
                <a:solidFill>
                  <a:srgbClr val="C00000"/>
                </a:solidFill>
              </a:rPr>
              <a:t>PRL &amp; Phys. Report (1995)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080034-97AC-A043-84C1-F9ED0F630276}"/>
              </a:ext>
            </a:extLst>
          </p:cNvPr>
          <p:cNvSpPr txBox="1"/>
          <p:nvPr/>
        </p:nvSpPr>
        <p:spPr>
          <a:xfrm>
            <a:off x="8014568" y="6433681"/>
            <a:ext cx="433323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ISR effects significant too!</a:t>
            </a:r>
          </a:p>
          <a:p>
            <a:r>
              <a:rPr lang="en-US" sz="2400" dirty="0">
                <a:solidFill>
                  <a:srgbClr val="C00000"/>
                </a:solidFill>
              </a:rPr>
              <a:t>TH, Liu: 1210.7803;</a:t>
            </a:r>
          </a:p>
          <a:p>
            <a:r>
              <a:rPr lang="en-US" sz="2400" dirty="0">
                <a:solidFill>
                  <a:srgbClr val="C00000"/>
                </a:solidFill>
              </a:rPr>
              <a:t>Greco, TH, Liu: 1607.03210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61074-482A-D547-A349-E11248F0A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752" y="4372744"/>
            <a:ext cx="7459690" cy="502325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22DD811-A9D7-6943-B98F-1ECE9BF096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C15E51-A83D-2042-A4CF-1F999E7DB16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1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54234" y="230991"/>
            <a:ext cx="7152640" cy="140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Ideal, conceivable case: </a:t>
            </a:r>
          </a:p>
          <a:p>
            <a:r>
              <a:rPr lang="en-US" sz="3413" dirty="0">
                <a:solidFill>
                  <a:srgbClr val="FF0000"/>
                </a:solidFill>
              </a:rPr>
              <a:t>(</a:t>
            </a:r>
            <a:r>
              <a:rPr lang="en-US" sz="3413" dirty="0" err="1">
                <a:solidFill>
                  <a:srgbClr val="FF0000"/>
                </a:solidFill>
              </a:rPr>
              <a:t>Δ</a:t>
            </a:r>
            <a:r>
              <a:rPr lang="en-US" sz="3413" dirty="0">
                <a:solidFill>
                  <a:srgbClr val="FF0000"/>
                </a:solidFill>
              </a:rPr>
              <a:t> = 5 MeV,    </a:t>
            </a:r>
            <a:r>
              <a:rPr lang="en-US" sz="3413" dirty="0" err="1">
                <a:solidFill>
                  <a:srgbClr val="FF0000"/>
                </a:solidFill>
              </a:rPr>
              <a:t>Γ</a:t>
            </a:r>
            <a:r>
              <a:rPr lang="en-US" sz="3413" baseline="-25000" dirty="0" err="1">
                <a:solidFill>
                  <a:srgbClr val="FF0000"/>
                </a:solidFill>
              </a:rPr>
              <a:t>h</a:t>
            </a:r>
            <a:r>
              <a:rPr lang="en-US" sz="3413" dirty="0">
                <a:solidFill>
                  <a:srgbClr val="FF0000"/>
                </a:solidFill>
              </a:rPr>
              <a:t> ≈ 4.2 MeV) </a:t>
            </a:r>
            <a:endParaRPr lang="en-US" sz="3413" b="1" dirty="0">
              <a:solidFill>
                <a:schemeClr val="accent3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574" y="1"/>
            <a:ext cx="2972227" cy="4226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80" y="8117160"/>
            <a:ext cx="12025336" cy="70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82" dirty="0"/>
              <a:t>An optimal fitting could reach </a:t>
            </a:r>
            <a:r>
              <a:rPr lang="en-US" sz="3982" dirty="0">
                <a:solidFill>
                  <a:srgbClr val="FF0000"/>
                </a:solidFill>
              </a:rPr>
              <a:t>𝛿</a:t>
            </a:r>
            <a:r>
              <a:rPr lang="en-US" sz="3982" dirty="0" err="1">
                <a:solidFill>
                  <a:srgbClr val="FF0000"/>
                </a:solidFill>
              </a:rPr>
              <a:t>Γ</a:t>
            </a:r>
            <a:r>
              <a:rPr lang="en-US" sz="3982" baseline="-25000" dirty="0" err="1">
                <a:solidFill>
                  <a:srgbClr val="FF0000"/>
                </a:solidFill>
              </a:rPr>
              <a:t>h</a:t>
            </a:r>
            <a:r>
              <a:rPr lang="en-US" sz="3982" dirty="0"/>
              <a:t> </a:t>
            </a:r>
            <a:r>
              <a:rPr lang="en-US" sz="3982" dirty="0">
                <a:solidFill>
                  <a:srgbClr val="FF0000"/>
                </a:solidFill>
              </a:rPr>
              <a:t>~ 0.15 MeV, or 3.5%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8448"/>
            <a:ext cx="10032573" cy="651420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36FB5-30CA-C449-8B0E-D97C323FAB6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3C41A-70AF-964A-B887-B13CA04C140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47DA1-B5C3-5AB4-FE54-5EDD8FB0C48E}"/>
              </a:ext>
            </a:extLst>
          </p:cNvPr>
          <p:cNvSpPr txBox="1"/>
          <p:nvPr/>
        </p:nvSpPr>
        <p:spPr>
          <a:xfrm>
            <a:off x="5494288" y="883724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TH, Liu: 1210.7803; Greco, TH, Liu: 1607.03210</a:t>
            </a:r>
          </a:p>
        </p:txBody>
      </p:sp>
    </p:spTree>
    <p:extLst>
      <p:ext uri="{BB962C8B-B14F-4D97-AF65-F5344CB8AC3E}">
        <p14:creationId xmlns:p14="http://schemas.microsoft.com/office/powerpoint/2010/main" val="23219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13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16161-C268-0D44-AFC3-ADC018218CA3}"/>
              </a:ext>
            </a:extLst>
          </p:cNvPr>
          <p:cNvSpPr txBox="1"/>
          <p:nvPr/>
        </p:nvSpPr>
        <p:spPr>
          <a:xfrm>
            <a:off x="2829992" y="8693224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800000"/>
                </a:solidFill>
              </a:rPr>
              <a:t>TH, Yang Ma, </a:t>
            </a:r>
            <a:r>
              <a:rPr lang="en-US" sz="3200" dirty="0" err="1">
                <a:solidFill>
                  <a:srgbClr val="800000"/>
                </a:solidFill>
              </a:rPr>
              <a:t>Keping</a:t>
            </a:r>
            <a:r>
              <a:rPr lang="en-US" sz="3200" dirty="0">
                <a:solidFill>
                  <a:srgbClr val="800000"/>
                </a:solidFill>
              </a:rPr>
              <a:t> </a:t>
            </a:r>
            <a:r>
              <a:rPr lang="en-US" sz="3200" dirty="0" err="1">
                <a:solidFill>
                  <a:srgbClr val="800000"/>
                </a:solidFill>
              </a:rPr>
              <a:t>Xie</a:t>
            </a:r>
            <a:r>
              <a:rPr lang="en-US" sz="3200" dirty="0">
                <a:solidFill>
                  <a:srgbClr val="800000"/>
                </a:solidFill>
              </a:rPr>
              <a:t>, arXiv:2007.14300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47456-ABF7-5144-805E-8B89097EB016}"/>
              </a:ext>
            </a:extLst>
          </p:cNvPr>
          <p:cNvSpPr txBox="1"/>
          <p:nvPr/>
        </p:nvSpPr>
        <p:spPr>
          <a:xfrm>
            <a:off x="143707" y="988368"/>
            <a:ext cx="8531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“</a:t>
            </a:r>
            <a:r>
              <a:rPr lang="en-US" sz="4800" dirty="0" err="1">
                <a:solidFill>
                  <a:schemeClr val="tx1"/>
                </a:solidFill>
              </a:rPr>
              <a:t>Partons</a:t>
            </a:r>
            <a:r>
              <a:rPr lang="en-US" sz="4800" dirty="0">
                <a:solidFill>
                  <a:schemeClr val="tx1"/>
                </a:solidFill>
              </a:rPr>
              <a:t>” dynamically generated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895297-0C3A-7E49-9238-269122427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640" y="981953"/>
            <a:ext cx="4153220" cy="1014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AF4D9-13C8-0344-A737-1549D4241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8" y="2091946"/>
            <a:ext cx="6625511" cy="4657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E4B1D2-32DD-3244-9D9C-E0258E35D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299" y="2091946"/>
            <a:ext cx="6648821" cy="4657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CB9CF5-5E74-6340-A4DF-0D3F942E1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349" y="7078214"/>
            <a:ext cx="5035531" cy="750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152A86-EE5D-354A-BC3C-57E2900CE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776" y="6875074"/>
            <a:ext cx="833675" cy="10260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9CA100-1E4E-064F-8908-BA80A889CCDF}"/>
              </a:ext>
            </a:extLst>
          </p:cNvPr>
          <p:cNvSpPr txBox="1"/>
          <p:nvPr/>
        </p:nvSpPr>
        <p:spPr>
          <a:xfrm>
            <a:off x="1461840" y="6998131"/>
            <a:ext cx="3631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4800" dirty="0"/>
              <a:t>: the valance.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E806D8-307A-124D-A15E-C75975EDA635}"/>
              </a:ext>
            </a:extLst>
          </p:cNvPr>
          <p:cNvSpPr txBox="1"/>
          <p:nvPr/>
        </p:nvSpPr>
        <p:spPr>
          <a:xfrm>
            <a:off x="10735516" y="6998131"/>
            <a:ext cx="2175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:</a:t>
            </a:r>
            <a:r>
              <a:rPr lang="en-US" dirty="0"/>
              <a:t> LO </a:t>
            </a:r>
            <a:r>
              <a:rPr lang="en-US" sz="4400" dirty="0"/>
              <a:t>sea.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A6CA70-143C-6945-BBDB-3F684F75C49F}"/>
              </a:ext>
            </a:extLst>
          </p:cNvPr>
          <p:cNvSpPr txBox="1"/>
          <p:nvPr/>
        </p:nvSpPr>
        <p:spPr>
          <a:xfrm>
            <a:off x="3200711" y="7800092"/>
            <a:ext cx="653095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Quarks: NLO; gluons: NNLO.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9AD789-E807-FB48-8ECE-FB413D75C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0512" y="5308848"/>
            <a:ext cx="2736304" cy="761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43490F-7352-F246-8951-9953100297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952" y="4300736"/>
            <a:ext cx="648072" cy="1152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04C5C-ECBF-AD4D-4BB7-908963913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312" y="2068488"/>
            <a:ext cx="576064" cy="3528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32445-9740-4EF1-1379-CA851BBDF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75008" y="2284512"/>
            <a:ext cx="576064" cy="2798025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AA3DFCCD-18B6-D84C-EA27-00EC2284B463}"/>
              </a:ext>
            </a:extLst>
          </p:cNvPr>
          <p:cNvSpPr txBox="1">
            <a:spLocks noChangeArrowheads="1"/>
          </p:cNvSpPr>
          <p:nvPr/>
        </p:nvSpPr>
        <p:spPr>
          <a:xfrm>
            <a:off x="525736" y="196280"/>
            <a:ext cx="12097344" cy="80720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>
              <a:defRPr/>
            </a:pPr>
            <a:r>
              <a:rPr lang="en-US" sz="6000" b="1" kern="0" dirty="0">
                <a:solidFill>
                  <a:srgbClr val="FF0000"/>
                </a:solidFill>
                <a:sym typeface="Copperplate" pitchFamily="-108" charset="0"/>
              </a:rPr>
              <a:t>A Multi-</a:t>
            </a:r>
            <a:r>
              <a:rPr lang="en-US" sz="6000" b="1" kern="0" dirty="0" err="1">
                <a:solidFill>
                  <a:srgbClr val="FF0000"/>
                </a:solidFill>
                <a:sym typeface="Copperplate" pitchFamily="-108" charset="0"/>
              </a:rPr>
              <a:t>TeV</a:t>
            </a:r>
            <a:r>
              <a:rPr lang="en-US" sz="6000" b="1" kern="0" dirty="0">
                <a:solidFill>
                  <a:srgbClr val="FF0000"/>
                </a:solidFill>
                <a:sym typeface="Copperplate" pitchFamily="-108" charset="0"/>
              </a:rPr>
              <a:t> Muon Collider</a:t>
            </a:r>
            <a:endParaRPr lang="en-US" sz="6000" kern="0" dirty="0">
              <a:solidFill>
                <a:srgbClr val="FF0000"/>
              </a:solidFill>
              <a:sym typeface="Copperplate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60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D79AA-360D-764F-AD80-4A1628EDA332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9D88C8-8D07-F34C-8C35-EB64B02B2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808" y="2442964"/>
            <a:ext cx="9769703" cy="66823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1001D2-56C9-3D42-AE9A-034FA528EAF3}"/>
              </a:ext>
            </a:extLst>
          </p:cNvPr>
          <p:cNvSpPr txBox="1"/>
          <p:nvPr/>
        </p:nvSpPr>
        <p:spPr>
          <a:xfrm>
            <a:off x="1717579" y="844352"/>
            <a:ext cx="98155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sym typeface="Wingdings" pitchFamily="2" charset="2"/>
              </a:rPr>
              <a:t>Just like in hadronic collisions: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</a:p>
          <a:p>
            <a:r>
              <a:rPr lang="en-US" sz="4800" dirty="0">
                <a:solidFill>
                  <a:srgbClr val="FF0000"/>
                </a:solidFill>
              </a:rPr>
              <a:t>𝞵</a:t>
            </a:r>
            <a:r>
              <a:rPr lang="en-US" sz="4800" baseline="30000" dirty="0">
                <a:solidFill>
                  <a:srgbClr val="FF0000"/>
                </a:solidFill>
              </a:rPr>
              <a:t>+</a:t>
            </a:r>
            <a:r>
              <a:rPr lang="en-US" sz="4800" dirty="0">
                <a:solidFill>
                  <a:srgbClr val="FF0000"/>
                </a:solidFill>
              </a:rPr>
              <a:t>𝞵</a:t>
            </a:r>
            <a:r>
              <a:rPr lang="en-US" sz="4800" baseline="30000" dirty="0">
                <a:solidFill>
                  <a:srgbClr val="FF0000"/>
                </a:solidFill>
              </a:rPr>
              <a:t>-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>
                <a:solidFill>
                  <a:schemeClr val="tx1"/>
                </a:solidFill>
                <a:sym typeface="Wingdings" pitchFamily="2" charset="2"/>
              </a:rPr>
              <a:t> exclusive particles + remnants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17CF4F-C6A4-D542-8CAA-574A29E29486}"/>
              </a:ext>
            </a:extLst>
          </p:cNvPr>
          <p:cNvSpPr txBox="1"/>
          <p:nvPr/>
        </p:nvSpPr>
        <p:spPr>
          <a:xfrm>
            <a:off x="10030792" y="3796680"/>
            <a:ext cx="11689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VBF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E7322-E9BF-864D-A2A7-D0D9F2EBDA36}"/>
              </a:ext>
            </a:extLst>
          </p:cNvPr>
          <p:cNvSpPr txBox="1"/>
          <p:nvPr/>
        </p:nvSpPr>
        <p:spPr>
          <a:xfrm>
            <a:off x="9127881" y="7112530"/>
            <a:ext cx="277511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𝞵</a:t>
            </a:r>
            <a:r>
              <a:rPr lang="en-US" sz="4000" baseline="30000" dirty="0">
                <a:solidFill>
                  <a:schemeClr val="tx1"/>
                </a:solidFill>
              </a:rPr>
              <a:t>+</a:t>
            </a:r>
            <a:r>
              <a:rPr lang="en-US" sz="4000" dirty="0">
                <a:solidFill>
                  <a:schemeClr val="tx1"/>
                </a:solidFill>
              </a:rPr>
              <a:t>𝞵</a:t>
            </a:r>
            <a:r>
              <a:rPr lang="en-US" sz="4000" baseline="30000" dirty="0">
                <a:solidFill>
                  <a:schemeClr val="tx1"/>
                </a:solidFill>
              </a:rPr>
              <a:t>-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annihilations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412D4-0CCA-AC45-AA5F-0CE126F39226}"/>
              </a:ext>
            </a:extLst>
          </p:cNvPr>
          <p:cNvSpPr txBox="1"/>
          <p:nvPr/>
        </p:nvSpPr>
        <p:spPr>
          <a:xfrm>
            <a:off x="2481592" y="52264"/>
            <a:ext cx="805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“Semi-inclusive” processes</a:t>
            </a:r>
          </a:p>
        </p:txBody>
      </p:sp>
    </p:spTree>
    <p:extLst>
      <p:ext uri="{BB962C8B-B14F-4D97-AF65-F5344CB8AC3E}">
        <p14:creationId xmlns:p14="http://schemas.microsoft.com/office/powerpoint/2010/main" val="144634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15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71731-335B-2A4A-96A2-425AE0A5743E}"/>
              </a:ext>
            </a:extLst>
          </p:cNvPr>
          <p:cNvSpPr txBox="1"/>
          <p:nvPr/>
        </p:nvSpPr>
        <p:spPr>
          <a:xfrm>
            <a:off x="2471802" y="-19744"/>
            <a:ext cx="7904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432FF"/>
                </a:solidFill>
              </a:rPr>
              <a:t>separable sub-processes: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52B78-F444-374A-8E16-900F509A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2" y="988368"/>
            <a:ext cx="6716655" cy="4594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62B26F-B235-A442-840E-DF5706BA8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76" y="1055763"/>
            <a:ext cx="6667500" cy="4253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689E0-F0D1-EB45-9AF9-B4AAD0E9E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0" y="5312006"/>
            <a:ext cx="6655318" cy="42453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5A3469-44DD-F44E-B5A3-B5A066420709}"/>
              </a:ext>
            </a:extLst>
          </p:cNvPr>
          <p:cNvSpPr txBox="1"/>
          <p:nvPr/>
        </p:nvSpPr>
        <p:spPr>
          <a:xfrm>
            <a:off x="690495" y="5643443"/>
            <a:ext cx="50126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Partonic contributions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632F7-BE21-5143-8354-0C46132BDF37}"/>
              </a:ext>
            </a:extLst>
          </p:cNvPr>
          <p:cNvSpPr txBox="1"/>
          <p:nvPr/>
        </p:nvSpPr>
        <p:spPr>
          <a:xfrm>
            <a:off x="8411792" y="2131785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VBF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0E5FC4-699D-1545-9F23-2EDCF33D8DB1}"/>
              </a:ext>
            </a:extLst>
          </p:cNvPr>
          <p:cNvSpPr txBox="1"/>
          <p:nvPr/>
        </p:nvSpPr>
        <p:spPr>
          <a:xfrm>
            <a:off x="8014568" y="6893024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VBF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45FF2-84B1-3149-B5EE-6D17CF48F119}"/>
              </a:ext>
            </a:extLst>
          </p:cNvPr>
          <p:cNvSpPr txBox="1"/>
          <p:nvPr/>
        </p:nvSpPr>
        <p:spPr>
          <a:xfrm>
            <a:off x="10102800" y="3148608"/>
            <a:ext cx="23042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+</a:t>
            </a:r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-</a:t>
            </a:r>
            <a:r>
              <a:rPr lang="en-US" dirty="0" err="1"/>
              <a:t>anni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6494CF-C89D-F04F-8902-823326C6F05B}"/>
              </a:ext>
            </a:extLst>
          </p:cNvPr>
          <p:cNvSpPr txBox="1"/>
          <p:nvPr/>
        </p:nvSpPr>
        <p:spPr>
          <a:xfrm>
            <a:off x="8696849" y="5373306"/>
            <a:ext cx="23042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+</a:t>
            </a:r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-</a:t>
            </a:r>
            <a:r>
              <a:rPr lang="en-US" dirty="0" err="1"/>
              <a:t>anni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EB6E98-930B-AA40-AA10-61AD3DF0B7C0}"/>
              </a:ext>
            </a:extLst>
          </p:cNvPr>
          <p:cNvSpPr txBox="1"/>
          <p:nvPr/>
        </p:nvSpPr>
        <p:spPr>
          <a:xfrm>
            <a:off x="309712" y="6749008"/>
            <a:ext cx="58326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𝞵</a:t>
            </a:r>
            <a:r>
              <a:rPr lang="en-US" sz="4400" b="1" baseline="30000" dirty="0">
                <a:solidFill>
                  <a:srgbClr val="FF0000"/>
                </a:solidFill>
              </a:rPr>
              <a:t>+</a:t>
            </a:r>
            <a:r>
              <a:rPr lang="en-US" sz="4400" b="1" dirty="0">
                <a:solidFill>
                  <a:srgbClr val="FF0000"/>
                </a:solidFill>
              </a:rPr>
              <a:t>𝞵</a:t>
            </a:r>
            <a:r>
              <a:rPr lang="en-US" sz="4400" b="1" baseline="30000" dirty="0">
                <a:solidFill>
                  <a:srgbClr val="FF0000"/>
                </a:solidFill>
              </a:rPr>
              <a:t>- </a:t>
            </a:r>
            <a:r>
              <a:rPr lang="en-US" sz="4400" b="1" dirty="0">
                <a:solidFill>
                  <a:srgbClr val="FF0000"/>
                </a:solidFill>
              </a:rPr>
              <a:t>Collider: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“Buy one, get one free” 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Annihilation +VBF</a:t>
            </a:r>
          </a:p>
        </p:txBody>
      </p:sp>
    </p:spTree>
    <p:extLst>
      <p:ext uri="{BB962C8B-B14F-4D97-AF65-F5344CB8AC3E}">
        <p14:creationId xmlns:p14="http://schemas.microsoft.com/office/powerpoint/2010/main" val="2738860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16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DD405-2FD8-EE45-82FC-B44ADF2A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44" y="804347"/>
            <a:ext cx="5040560" cy="1120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C13F3A-E2BA-6B43-A84D-9C7986343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094" y="841802"/>
            <a:ext cx="2346770" cy="17307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266553-173D-7142-8F7A-6AA9639A7897}"/>
              </a:ext>
            </a:extLst>
          </p:cNvPr>
          <p:cNvSpPr txBox="1"/>
          <p:nvPr/>
        </p:nvSpPr>
        <p:spPr>
          <a:xfrm>
            <a:off x="2397944" y="1823428"/>
            <a:ext cx="52100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WWH / ZZH couplings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7E765-704C-A34A-95B1-DC8E54AA7FE8}"/>
              </a:ext>
            </a:extLst>
          </p:cNvPr>
          <p:cNvSpPr txBox="1"/>
          <p:nvPr/>
        </p:nvSpPr>
        <p:spPr>
          <a:xfrm>
            <a:off x="3520218" y="2615516"/>
            <a:ext cx="58625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HHH / WWHH  couplings: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BD1EED-D5E8-464A-AF09-AADDDDBF8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058" y="3148608"/>
            <a:ext cx="8491830" cy="24541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BB97CE-7946-5443-8C79-36BE0FEFC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800" y="5380856"/>
            <a:ext cx="7632848" cy="39100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7025CB-9843-E34B-BEBF-431D4A2B83FE}"/>
              </a:ext>
            </a:extLst>
          </p:cNvPr>
          <p:cNvSpPr txBox="1"/>
          <p:nvPr/>
        </p:nvSpPr>
        <p:spPr>
          <a:xfrm>
            <a:off x="8657539" y="7100337"/>
            <a:ext cx="1805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500k HH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2DF348-C72A-1343-9F8A-1A242F822278}"/>
              </a:ext>
            </a:extLst>
          </p:cNvPr>
          <p:cNvSpPr txBox="1"/>
          <p:nvPr/>
        </p:nvSpPr>
        <p:spPr>
          <a:xfrm>
            <a:off x="8590632" y="6244952"/>
            <a:ext cx="1435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10M H</a:t>
            </a:r>
          </a:p>
        </p:txBody>
      </p:sp>
      <p:sp>
        <p:nvSpPr>
          <p:cNvPr id="24" name="Line 3">
            <a:extLst>
              <a:ext uri="{FF2B5EF4-FFF2-40B4-BE49-F238E27FC236}">
                <a16:creationId xmlns:a16="http://schemas.microsoft.com/office/drawing/2014/main" id="{E525D371-F32C-C941-B48B-1AAA8B762159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3406057" y="6677000"/>
            <a:ext cx="489654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3">
            <a:extLst>
              <a:ext uri="{FF2B5EF4-FFF2-40B4-BE49-F238E27FC236}">
                <a16:creationId xmlns:a16="http://schemas.microsoft.com/office/drawing/2014/main" id="{71793EC5-749D-854A-95CD-1EF7A9C75CD6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3334049" y="7325072"/>
            <a:ext cx="489654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2FCB0C-BE08-544E-A85D-C4CCE6A3F231}"/>
              </a:ext>
            </a:extLst>
          </p:cNvPr>
          <p:cNvSpPr txBox="1"/>
          <p:nvPr/>
        </p:nvSpPr>
        <p:spPr>
          <a:xfrm>
            <a:off x="8518624" y="8189168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800000"/>
                </a:solidFill>
              </a:rPr>
              <a:t>TH, D. Liu, I. Low, </a:t>
            </a:r>
          </a:p>
          <a:p>
            <a:pPr algn="l"/>
            <a:r>
              <a:rPr lang="en-US" sz="2800" dirty="0">
                <a:solidFill>
                  <a:srgbClr val="800000"/>
                </a:solidFill>
              </a:rPr>
              <a:t>X. Wang, arXiv:2008.12204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DC9D04-0FB1-FA4B-B88C-0658DE504A8B}"/>
              </a:ext>
            </a:extLst>
          </p:cNvPr>
          <p:cNvSpPr txBox="1"/>
          <p:nvPr/>
        </p:nvSpPr>
        <p:spPr>
          <a:xfrm>
            <a:off x="2985936" y="13355"/>
            <a:ext cx="7295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Precision Higgs Physics</a:t>
            </a:r>
          </a:p>
        </p:txBody>
      </p:sp>
    </p:spTree>
    <p:extLst>
      <p:ext uri="{BB962C8B-B14F-4D97-AF65-F5344CB8AC3E}">
        <p14:creationId xmlns:p14="http://schemas.microsoft.com/office/powerpoint/2010/main" val="3802638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DE8-712C-CF4A-B37B-37C7AF90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9CA95-8433-394B-9AC6-194E510D8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381" y="5156622"/>
            <a:ext cx="9911338" cy="4133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D4554-AE65-2A4A-B15D-61EBBC2E2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118" y="4788330"/>
            <a:ext cx="4269874" cy="4192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387C9-80E5-794F-B7ED-09310C93D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48" y="4366168"/>
            <a:ext cx="9865096" cy="942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641FE-89DC-E04A-A2AA-AD98313D4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544" y="1792231"/>
            <a:ext cx="4269874" cy="258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14801-6C11-E546-A644-4D0D7A1EE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7383" y="3021709"/>
            <a:ext cx="2736304" cy="720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C54AF2-121D-8543-A9AF-BF413E7D7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0551" y="2486970"/>
            <a:ext cx="2041729" cy="517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ECF6D4-C33C-8B45-88E0-EA4F1C9EEB48}"/>
              </a:ext>
            </a:extLst>
          </p:cNvPr>
          <p:cNvSpPr txBox="1"/>
          <p:nvPr/>
        </p:nvSpPr>
        <p:spPr>
          <a:xfrm>
            <a:off x="1029792" y="340296"/>
            <a:ext cx="6673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432FF"/>
                </a:solidFill>
              </a:rPr>
              <a:t>Achievable accuracies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B9670-96D8-3E4B-80C5-B64E224E7E74}"/>
              </a:ext>
            </a:extLst>
          </p:cNvPr>
          <p:cNvSpPr txBox="1"/>
          <p:nvPr/>
        </p:nvSpPr>
        <p:spPr>
          <a:xfrm>
            <a:off x="1500673" y="1720222"/>
            <a:ext cx="54200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Leading channel H </a:t>
            </a:r>
            <a:r>
              <a:rPr lang="en-US" dirty="0">
                <a:sym typeface="Wingdings" pitchFamily="2" charset="2"/>
              </a:rPr>
              <a:t> bb: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982344-9FF0-3A40-981D-527FC3894AFC}"/>
              </a:ext>
            </a:extLst>
          </p:cNvPr>
          <p:cNvSpPr txBox="1"/>
          <p:nvPr/>
        </p:nvSpPr>
        <p:spPr>
          <a:xfrm>
            <a:off x="1389832" y="3911079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800000"/>
                </a:solidFill>
              </a:rPr>
              <a:t>TH, D. Liu, I. Low, X. Wang, arXiv:2008.12204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12AD3-8772-E14B-B50E-A5782453A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8544" y="48741"/>
            <a:ext cx="4269874" cy="16597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292407-9069-AC97-28C0-595BADCD50B0}"/>
              </a:ext>
            </a:extLst>
          </p:cNvPr>
          <p:cNvSpPr txBox="1"/>
          <p:nvPr/>
        </p:nvSpPr>
        <p:spPr>
          <a:xfrm>
            <a:off x="6777783" y="9229218"/>
            <a:ext cx="5773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800000"/>
                </a:solidFill>
              </a:rPr>
              <a:t>See update: </a:t>
            </a:r>
            <a:r>
              <a:rPr lang="en-US" sz="2000" dirty="0" err="1">
                <a:solidFill>
                  <a:srgbClr val="800000"/>
                </a:solidFill>
              </a:rPr>
              <a:t>Forslund</a:t>
            </a:r>
            <a:r>
              <a:rPr lang="en-US" sz="2000" dirty="0">
                <a:solidFill>
                  <a:srgbClr val="800000"/>
                </a:solidFill>
              </a:rPr>
              <a:t> &amp; Meade, arXiv:2308.02633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998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18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1B0A3-2859-6849-B31D-8759059A1129}"/>
              </a:ext>
            </a:extLst>
          </p:cNvPr>
          <p:cNvSpPr txBox="1"/>
          <p:nvPr/>
        </p:nvSpPr>
        <p:spPr>
          <a:xfrm>
            <a:off x="1687893" y="196280"/>
            <a:ext cx="9736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Heavy Higgs Bosons Production </a:t>
            </a:r>
            <a:endParaRPr lang="en-US" sz="4400" b="1" dirty="0">
              <a:solidFill>
                <a:srgbClr val="0432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800AE-6F5E-6347-9612-831927E1D654}"/>
              </a:ext>
            </a:extLst>
          </p:cNvPr>
          <p:cNvSpPr txBox="1"/>
          <p:nvPr/>
        </p:nvSpPr>
        <p:spPr>
          <a:xfrm>
            <a:off x="5206256" y="8765232"/>
            <a:ext cx="7703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800000"/>
                </a:solidFill>
              </a:rPr>
              <a:t>TH, S. Li, S. Su, W. Su, Y. Wu, arXiv:2102.08386.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810D8C-B95B-7346-9747-B73B06B65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358" y="1708448"/>
            <a:ext cx="10329068" cy="3936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D28B8E-0ABA-C044-955D-A58038E59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96" y="5644467"/>
            <a:ext cx="5091484" cy="3871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37DFC-5701-4B4F-BC9F-F47E95E31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487" y="5740896"/>
            <a:ext cx="7806612" cy="2941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D1DAE6-E273-F543-932D-DD051EAB82CC}"/>
              </a:ext>
            </a:extLst>
          </p:cNvPr>
          <p:cNvSpPr txBox="1"/>
          <p:nvPr/>
        </p:nvSpPr>
        <p:spPr>
          <a:xfrm>
            <a:off x="2253928" y="1174784"/>
            <a:ext cx="25859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annihilation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5B50C-7D42-0D47-8DC1-C614F843562D}"/>
              </a:ext>
            </a:extLst>
          </p:cNvPr>
          <p:cNvSpPr txBox="1"/>
          <p:nvPr/>
        </p:nvSpPr>
        <p:spPr>
          <a:xfrm>
            <a:off x="8441384" y="1132384"/>
            <a:ext cx="11689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VBF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7328C-7FF0-704A-B896-67741CA4BB66}"/>
              </a:ext>
            </a:extLst>
          </p:cNvPr>
          <p:cNvSpPr txBox="1"/>
          <p:nvPr/>
        </p:nvSpPr>
        <p:spPr>
          <a:xfrm>
            <a:off x="3925771" y="6532984"/>
            <a:ext cx="920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anni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40576F-0AED-414C-9EA6-D64A0E9BE4F9}"/>
              </a:ext>
            </a:extLst>
          </p:cNvPr>
          <p:cNvSpPr txBox="1"/>
          <p:nvPr/>
        </p:nvSpPr>
        <p:spPr>
          <a:xfrm>
            <a:off x="2167377" y="679139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VBF</a:t>
            </a:r>
          </a:p>
        </p:txBody>
      </p:sp>
    </p:spTree>
    <p:extLst>
      <p:ext uri="{BB962C8B-B14F-4D97-AF65-F5344CB8AC3E}">
        <p14:creationId xmlns:p14="http://schemas.microsoft.com/office/powerpoint/2010/main" val="1473239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19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C9E739-5967-0C44-A848-5A3869BA92F9}"/>
              </a:ext>
            </a:extLst>
          </p:cNvPr>
          <p:cNvSpPr txBox="1"/>
          <p:nvPr/>
        </p:nvSpPr>
        <p:spPr>
          <a:xfrm>
            <a:off x="1941741" y="425078"/>
            <a:ext cx="5352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432FF"/>
                </a:solidFill>
              </a:rPr>
              <a:t>Radiative returns: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5CF6C-2BA5-094E-8439-B1A83B2E3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53" y="1420416"/>
            <a:ext cx="5256584" cy="3960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D0682D-7A83-AA48-A5E3-AF5FB6060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026" y="3436640"/>
            <a:ext cx="3440814" cy="936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28EB7B-BCA2-9848-B286-D91A747E0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336" y="2500536"/>
            <a:ext cx="6624736" cy="904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88245-2E54-554A-A647-A886CA586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297" y="4527235"/>
            <a:ext cx="6890791" cy="925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3E9E2-1D89-C64C-9875-BBBB4443A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047" y="3148608"/>
            <a:ext cx="1296145" cy="45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FD6D5D-0E48-324A-9D44-94E7A0F77509}"/>
              </a:ext>
            </a:extLst>
          </p:cNvPr>
          <p:cNvSpPr txBox="1"/>
          <p:nvPr/>
        </p:nvSpPr>
        <p:spPr>
          <a:xfrm>
            <a:off x="5854328" y="8189168"/>
            <a:ext cx="6721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800000"/>
                </a:solidFill>
              </a:rPr>
              <a:t>TH, S. Li, S. Su, W. Su, Y. Wu, arXiv:2102.08386; </a:t>
            </a:r>
          </a:p>
          <a:p>
            <a:pPr algn="l"/>
            <a:r>
              <a:rPr lang="en-US" sz="2400" dirty="0">
                <a:solidFill>
                  <a:srgbClr val="800000"/>
                </a:solidFill>
              </a:rPr>
              <a:t>TH, Z. Liu et al., arXiv:1408.5912.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B782A-1F50-C54A-97C5-4CDE261A9F39}"/>
              </a:ext>
            </a:extLst>
          </p:cNvPr>
          <p:cNvSpPr txBox="1"/>
          <p:nvPr/>
        </p:nvSpPr>
        <p:spPr>
          <a:xfrm>
            <a:off x="3334048" y="6028928"/>
            <a:ext cx="71287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Depending on the coupling, </a:t>
            </a:r>
          </a:p>
          <a:p>
            <a:r>
              <a:rPr lang="en-US" dirty="0"/>
              <a:t>one may reach the kinematic limit:</a:t>
            </a:r>
          </a:p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~ </a:t>
            </a:r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-25000" dirty="0" err="1">
                <a:solidFill>
                  <a:srgbClr val="FF0000"/>
                </a:solidFill>
              </a:rPr>
              <a:t>cm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4F9625-1252-8B46-9462-2E488CB67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518" y="-19744"/>
            <a:ext cx="2974322" cy="23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DE8-712C-CF4A-B37B-37C7AF90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8" descr="A person with dark hair and a black earring&#10;&#10;Description automatically generated">
            <a:extLst>
              <a:ext uri="{FF2B5EF4-FFF2-40B4-BE49-F238E27FC236}">
                <a16:creationId xmlns:a16="http://schemas.microsoft.com/office/drawing/2014/main" id="{FA2AA6F7-415F-04BF-FB0E-8DB152493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264" y="52264"/>
            <a:ext cx="5904656" cy="5163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3E947C-143F-4DC7-D868-95DC20A5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79" y="52264"/>
            <a:ext cx="3563578" cy="4680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EB1E21-6632-B169-1DE6-788F071D2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52" y="4751719"/>
            <a:ext cx="3304553" cy="4320480"/>
          </a:xfrm>
          <a:prstGeom prst="rect">
            <a:avLst/>
          </a:prstGeom>
        </p:spPr>
      </p:pic>
      <p:pic>
        <p:nvPicPr>
          <p:cNvPr id="18" name="Picture 17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CBB0345D-B4DB-D0C0-BC6E-D7E029D06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264" y="4780776"/>
            <a:ext cx="5904656" cy="888112"/>
          </a:xfrm>
          <a:prstGeom prst="rect">
            <a:avLst/>
          </a:prstGeom>
        </p:spPr>
      </p:pic>
      <p:pic>
        <p:nvPicPr>
          <p:cNvPr id="19" name="Picture 18" descr="A white paper with black text&#10;&#10;Description automatically generated">
            <a:extLst>
              <a:ext uri="{FF2B5EF4-FFF2-40B4-BE49-F238E27FC236}">
                <a16:creationId xmlns:a16="http://schemas.microsoft.com/office/drawing/2014/main" id="{C97D6AF5-9728-CC81-EEAC-B982EA4CF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120" y="5779912"/>
            <a:ext cx="8335080" cy="298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37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7BAC-5794-B848-8E2D-94D04F776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E97EC8-CB40-CE4E-B9B2-DED2D9B6AA24}"/>
              </a:ext>
            </a:extLst>
          </p:cNvPr>
          <p:cNvSpPr txBox="1"/>
          <p:nvPr/>
        </p:nvSpPr>
        <p:spPr>
          <a:xfrm>
            <a:off x="1533848" y="8189168"/>
            <a:ext cx="10369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TH, Wolfgang Kilian, Nils </a:t>
            </a:r>
            <a:r>
              <a:rPr lang="en-US" sz="2800" dirty="0" err="1">
                <a:solidFill>
                  <a:srgbClr val="C00000"/>
                </a:solidFill>
              </a:rPr>
              <a:t>Kreher</a:t>
            </a:r>
            <a:r>
              <a:rPr lang="en-US" sz="2800" dirty="0">
                <a:solidFill>
                  <a:srgbClr val="C00000"/>
                </a:solidFill>
              </a:rPr>
              <a:t>, Yang Ma, Juergen Reuter, </a:t>
            </a:r>
          </a:p>
          <a:p>
            <a:r>
              <a:rPr lang="en-US" sz="2800" dirty="0">
                <a:solidFill>
                  <a:srgbClr val="C00000"/>
                </a:solidFill>
              </a:rPr>
              <a:t>Tobias </a:t>
            </a:r>
            <a:r>
              <a:rPr lang="en-US" sz="2800" dirty="0" err="1">
                <a:solidFill>
                  <a:srgbClr val="C00000"/>
                </a:solidFill>
              </a:rPr>
              <a:t>Striegl</a:t>
            </a:r>
            <a:r>
              <a:rPr lang="en-US" sz="2800" dirty="0">
                <a:solidFill>
                  <a:srgbClr val="C00000"/>
                </a:solidFill>
              </a:rPr>
              <a:t> and </a:t>
            </a:r>
            <a:r>
              <a:rPr lang="en-US" sz="2800" dirty="0" err="1">
                <a:solidFill>
                  <a:srgbClr val="C00000"/>
                </a:solidFill>
              </a:rPr>
              <a:t>Keping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Xie</a:t>
            </a:r>
            <a:r>
              <a:rPr lang="en-US" sz="2800" dirty="0">
                <a:solidFill>
                  <a:srgbClr val="C00000"/>
                </a:solidFill>
              </a:rPr>
              <a:t>:  arXiv:2108.05362.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4DF93-C0F2-0D4A-BE8D-3686A1AC23C1}"/>
              </a:ext>
            </a:extLst>
          </p:cNvPr>
          <p:cNvSpPr txBox="1"/>
          <p:nvPr/>
        </p:nvSpPr>
        <p:spPr>
          <a:xfrm>
            <a:off x="1969224" y="196280"/>
            <a:ext cx="91743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Model-independent sensitivity: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Y</a:t>
            </a:r>
            <a:r>
              <a:rPr lang="en-US" sz="4400" b="1" baseline="-25000" dirty="0">
                <a:solidFill>
                  <a:srgbClr val="FF0000"/>
                </a:solidFill>
              </a:rPr>
              <a:t>𝛍 </a:t>
            </a:r>
            <a:r>
              <a:rPr lang="en-US" sz="4400" b="1" dirty="0">
                <a:solidFill>
                  <a:srgbClr val="FF0000"/>
                </a:solidFill>
              </a:rPr>
              <a:t> = 𝛋</a:t>
            </a:r>
            <a:r>
              <a:rPr lang="en-US" sz="4400" b="1" baseline="-25000" dirty="0">
                <a:solidFill>
                  <a:srgbClr val="FF0000"/>
                </a:solidFill>
              </a:rPr>
              <a:t>𝛍</a:t>
            </a:r>
            <a:r>
              <a:rPr lang="en-US" sz="4400" b="1" dirty="0">
                <a:solidFill>
                  <a:srgbClr val="FF0000"/>
                </a:solidFill>
              </a:rPr>
              <a:t>Y</a:t>
            </a:r>
            <a:r>
              <a:rPr lang="en-US" sz="4400" b="1" baseline="-25000" dirty="0">
                <a:solidFill>
                  <a:srgbClr val="FF0000"/>
                </a:solidFill>
              </a:rPr>
              <a:t>𝛍</a:t>
            </a:r>
            <a:r>
              <a:rPr lang="en-US" sz="4400" b="1" baseline="30000" dirty="0">
                <a:solidFill>
                  <a:srgbClr val="FF0000"/>
                </a:solidFill>
              </a:rPr>
              <a:t>SM</a:t>
            </a:r>
            <a:r>
              <a:rPr lang="en-US" sz="4400" b="1" baseline="-25000" dirty="0">
                <a:solidFill>
                  <a:srgbClr val="FF0000"/>
                </a:solidFill>
              </a:rPr>
              <a:t>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r>
              <a:rPr lang="en-US" sz="3600" dirty="0">
                <a:solidFill>
                  <a:srgbClr val="0432FF"/>
                </a:solidFill>
              </a:rPr>
              <a:t>New physics modification of SM leads to</a:t>
            </a:r>
          </a:p>
          <a:p>
            <a:r>
              <a:rPr lang="en-US" sz="3600" dirty="0">
                <a:solidFill>
                  <a:srgbClr val="0432FF"/>
                </a:solidFill>
              </a:rPr>
              <a:t>notable deviation, eventually violate </a:t>
            </a:r>
            <a:r>
              <a:rPr lang="en-US" sz="3600" dirty="0" err="1">
                <a:solidFill>
                  <a:srgbClr val="0432FF"/>
                </a:solidFill>
              </a:rPr>
              <a:t>unitarity</a:t>
            </a:r>
            <a:r>
              <a:rPr lang="en-US" sz="3600" dirty="0">
                <a:solidFill>
                  <a:srgbClr val="0432FF"/>
                </a:solidFill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A7BA1-3515-FF47-9D0D-0EB13BDC3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544" y="3868688"/>
            <a:ext cx="5146235" cy="3419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69C62A-5CC3-5B4C-A7AC-3A6E2D68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0" y="3167497"/>
            <a:ext cx="7866895" cy="480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6098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DE8-712C-CF4A-B37B-37C7AF90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E2401D-6580-4F46-8E42-BACADE7B6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44" y="3076600"/>
            <a:ext cx="5939854" cy="4300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D4AD0-953E-1741-96B7-9D6827BC3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406" y="2406865"/>
            <a:ext cx="2716589" cy="592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2BC21-2F83-B54B-B92A-300CCEAC79EC}"/>
              </a:ext>
            </a:extLst>
          </p:cNvPr>
          <p:cNvSpPr txBox="1"/>
          <p:nvPr/>
        </p:nvSpPr>
        <p:spPr>
          <a:xfrm>
            <a:off x="2181920" y="2327484"/>
            <a:ext cx="10534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𝛾</a:t>
            </a:r>
            <a:r>
              <a:rPr lang="en-US" dirty="0"/>
              <a:t> &lt;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6A536-AF93-9444-BD72-826E0551734B}"/>
              </a:ext>
            </a:extLst>
          </p:cNvPr>
          <p:cNvSpPr txBox="1"/>
          <p:nvPr/>
        </p:nvSpPr>
        <p:spPr>
          <a:xfrm>
            <a:off x="1519521" y="743308"/>
            <a:ext cx="106715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feature different from LHC: the “missing mass”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82A429-FB08-3749-A8DF-D296094A5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247" y="1420416"/>
            <a:ext cx="5327505" cy="988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38F692-58DA-8C47-9F05-AC4A76175185}"/>
              </a:ext>
            </a:extLst>
          </p:cNvPr>
          <p:cNvSpPr txBox="1"/>
          <p:nvPr/>
        </p:nvSpPr>
        <p:spPr>
          <a:xfrm>
            <a:off x="3766096" y="7747538"/>
            <a:ext cx="577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 cone angle cut: 10</a:t>
            </a:r>
            <a:r>
              <a:rPr lang="en-US" sz="3200" baseline="30000" dirty="0">
                <a:solidFill>
                  <a:schemeClr val="tx1"/>
                </a:solidFill>
              </a:rPr>
              <a:t>o</a:t>
            </a:r>
            <a:r>
              <a:rPr lang="en-US" sz="3200" dirty="0">
                <a:solidFill>
                  <a:schemeClr val="tx1"/>
                </a:solidFill>
              </a:rPr>
              <a:t> &lt; </a:t>
            </a:r>
            <a:r>
              <a:rPr lang="en-US" sz="3200" dirty="0" err="1">
                <a:solidFill>
                  <a:schemeClr val="tx1"/>
                </a:solidFill>
              </a:rPr>
              <a:t>θ</a:t>
            </a:r>
            <a:r>
              <a:rPr lang="en-US" sz="3200" dirty="0">
                <a:solidFill>
                  <a:schemeClr val="tx1"/>
                </a:solidFill>
              </a:rPr>
              <a:t> &lt; 170</a:t>
            </a:r>
            <a:r>
              <a:rPr lang="en-US" sz="3200" baseline="30000" dirty="0">
                <a:solidFill>
                  <a:schemeClr val="tx1"/>
                </a:solidFill>
              </a:rPr>
              <a:t>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4E76C2-2E0D-5B4A-B10C-67F06AFFB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339" y="2412515"/>
            <a:ext cx="5210277" cy="592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CC3026-B913-C444-86D6-56BD17223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297" y="3041317"/>
            <a:ext cx="5748523" cy="42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51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DE8-712C-CF4A-B37B-37C7AF90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25633-52D8-BC4E-94FB-6E923A9E9698}"/>
              </a:ext>
            </a:extLst>
          </p:cNvPr>
          <p:cNvSpPr txBox="1"/>
          <p:nvPr/>
        </p:nvSpPr>
        <p:spPr>
          <a:xfrm>
            <a:off x="6416898" y="5922660"/>
            <a:ext cx="59901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800000"/>
                </a:solidFill>
              </a:rPr>
              <a:t>Cirelli</a:t>
            </a:r>
            <a:r>
              <a:rPr lang="en-US" sz="3200" dirty="0">
                <a:solidFill>
                  <a:srgbClr val="800000"/>
                </a:solidFill>
              </a:rPr>
              <a:t>, </a:t>
            </a:r>
            <a:r>
              <a:rPr lang="en-US" sz="3200" dirty="0" err="1">
                <a:solidFill>
                  <a:srgbClr val="800000"/>
                </a:solidFill>
              </a:rPr>
              <a:t>Fornengo</a:t>
            </a:r>
            <a:r>
              <a:rPr lang="en-US" sz="3200" dirty="0">
                <a:solidFill>
                  <a:srgbClr val="800000"/>
                </a:solidFill>
              </a:rPr>
              <a:t> and </a:t>
            </a:r>
            <a:r>
              <a:rPr lang="en-US" sz="3200" dirty="0" err="1">
                <a:solidFill>
                  <a:srgbClr val="800000"/>
                </a:solidFill>
              </a:rPr>
              <a:t>Strumia</a:t>
            </a:r>
            <a:r>
              <a:rPr lang="en-US" sz="3200" dirty="0">
                <a:solidFill>
                  <a:srgbClr val="800000"/>
                </a:solidFill>
              </a:rPr>
              <a:t>: </a:t>
            </a:r>
          </a:p>
          <a:p>
            <a:pPr algn="l"/>
            <a:r>
              <a:rPr lang="en-US" sz="3200" dirty="0">
                <a:solidFill>
                  <a:srgbClr val="800000"/>
                </a:solidFill>
              </a:rPr>
              <a:t>hep-</a:t>
            </a:r>
            <a:r>
              <a:rPr lang="en-US" sz="3200" dirty="0" err="1">
                <a:solidFill>
                  <a:srgbClr val="800000"/>
                </a:solidFill>
              </a:rPr>
              <a:t>ph</a:t>
            </a:r>
            <a:r>
              <a:rPr lang="en-US" sz="3200" dirty="0">
                <a:solidFill>
                  <a:srgbClr val="800000"/>
                </a:solidFill>
              </a:rPr>
              <a:t>/0512090, 0903.3381;</a:t>
            </a:r>
          </a:p>
          <a:p>
            <a:pPr algn="l"/>
            <a:r>
              <a:rPr lang="en-US" sz="3200" dirty="0">
                <a:solidFill>
                  <a:srgbClr val="800000"/>
                </a:solidFill>
              </a:rPr>
              <a:t>TH, Z. Liu, L.T. Wang, X. Wang: </a:t>
            </a:r>
          </a:p>
          <a:p>
            <a:pPr algn="l"/>
            <a:r>
              <a:rPr lang="en-US" sz="3200" dirty="0">
                <a:solidFill>
                  <a:srgbClr val="800000"/>
                </a:solidFill>
              </a:rPr>
              <a:t>arXiv:2009.11287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76C4F-9CAC-9441-A593-8C3AFED8644B}"/>
              </a:ext>
            </a:extLst>
          </p:cNvPr>
          <p:cNvSpPr txBox="1"/>
          <p:nvPr/>
        </p:nvSpPr>
        <p:spPr>
          <a:xfrm>
            <a:off x="1893888" y="-5228"/>
            <a:ext cx="8978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WIMP Dark Matter</a:t>
            </a:r>
          </a:p>
          <a:p>
            <a:r>
              <a:rPr lang="en-US" sz="4800" b="1" dirty="0">
                <a:solidFill>
                  <a:srgbClr val="0432FF"/>
                </a:solidFill>
              </a:rPr>
              <a:t>(a conservative SUSY scenario)</a:t>
            </a:r>
            <a:endParaRPr lang="en-US" sz="4400" b="1" dirty="0">
              <a:solidFill>
                <a:srgbClr val="0432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F5B6F-AFDC-D844-8EF9-6DA8926FEBDA}"/>
              </a:ext>
            </a:extLst>
          </p:cNvPr>
          <p:cNvSpPr txBox="1"/>
          <p:nvPr/>
        </p:nvSpPr>
        <p:spPr>
          <a:xfrm>
            <a:off x="396706" y="1509261"/>
            <a:ext cx="1210299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the “minimal EW dark matter”: </a:t>
            </a:r>
            <a:r>
              <a:rPr lang="en-US" dirty="0">
                <a:solidFill>
                  <a:srgbClr val="FF0000"/>
                </a:solidFill>
              </a:rPr>
              <a:t>an EW multi-</a:t>
            </a:r>
            <a:r>
              <a:rPr lang="en-US" dirty="0" err="1">
                <a:solidFill>
                  <a:srgbClr val="FF0000"/>
                </a:solidFill>
              </a:rPr>
              <a:t>plet</a:t>
            </a:r>
            <a:endParaRPr lang="en-US" dirty="0">
              <a:solidFill>
                <a:srgbClr val="FF00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The lightest neutral component as DM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Interactions well defined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pure gauge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Mass upper limit predicted </a:t>
            </a:r>
            <a:r>
              <a:rPr lang="en-US" dirty="0">
                <a:sym typeface="Wingdings" pitchFamily="2" charset="2"/>
              </a:rPr>
              <a:t> thermal relic abundance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8BF3D-82CE-484B-AA9D-AD48C9E4D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34" y="4318657"/>
            <a:ext cx="5161442" cy="4878623"/>
          </a:xfrm>
          <a:prstGeom prst="rect">
            <a:avLst/>
          </a:prstGeom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E59E078C-0F98-E14F-800F-D709943BB5CF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1101800" y="3868689"/>
            <a:ext cx="10729191" cy="5517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9361B1-F503-FB06-DDAE-B96BD1A89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408" y="4012704"/>
            <a:ext cx="3531330" cy="10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06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DE8-712C-CF4A-B37B-37C7AF90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0A225-4845-BB47-A231-37BFD868C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0" y="2579130"/>
            <a:ext cx="6696154" cy="4169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AAE61-4B43-C947-860D-7012CF6D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400" y="2572544"/>
            <a:ext cx="6706728" cy="4176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B2C56B-CCA7-B24C-A72D-8C4D85490606}"/>
              </a:ext>
            </a:extLst>
          </p:cNvPr>
          <p:cNvSpPr txBox="1"/>
          <p:nvPr/>
        </p:nvSpPr>
        <p:spPr>
          <a:xfrm>
            <a:off x="1018375" y="712673"/>
            <a:ext cx="10637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The mass reach for minimal WIMP DM: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025F2-24BF-FE42-8FA6-9067AC305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821" y="6914852"/>
            <a:ext cx="8669355" cy="1418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E710AA-0D66-5671-084F-E24528F0A9DD}"/>
              </a:ext>
            </a:extLst>
          </p:cNvPr>
          <p:cNvSpPr txBox="1"/>
          <p:nvPr/>
        </p:nvSpPr>
        <p:spPr>
          <a:xfrm>
            <a:off x="1148889" y="8674060"/>
            <a:ext cx="1082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800000"/>
                </a:solidFill>
              </a:rPr>
              <a:t>TH, Z. Liu, L.T. Wang, X. Wang: arXiv:2009.11287; arXiv:2203.07351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514467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DE8-712C-CF4A-B37B-37C7AF90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3D0C4DB-50D8-1343-9241-36F56F2F9010}"/>
              </a:ext>
            </a:extLst>
          </p:cNvPr>
          <p:cNvSpPr>
            <a:spLocks/>
          </p:cNvSpPr>
          <p:nvPr/>
        </p:nvSpPr>
        <p:spPr bwMode="auto">
          <a:xfrm>
            <a:off x="2808908" y="52264"/>
            <a:ext cx="7056784" cy="72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5400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Lots of recent works!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55910-4E9A-DB4D-AD5C-52D373AB5818}"/>
              </a:ext>
            </a:extLst>
          </p:cNvPr>
          <p:cNvSpPr txBox="1"/>
          <p:nvPr/>
        </p:nvSpPr>
        <p:spPr>
          <a:xfrm>
            <a:off x="606128" y="771753"/>
            <a:ext cx="1209734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D. </a:t>
            </a:r>
            <a:r>
              <a:rPr lang="en-US" sz="2800" dirty="0" err="1">
                <a:solidFill>
                  <a:srgbClr val="C00000"/>
                </a:solidFill>
              </a:rPr>
              <a:t>Buttazzo</a:t>
            </a:r>
            <a:r>
              <a:rPr lang="en-US" sz="2800" dirty="0">
                <a:solidFill>
                  <a:srgbClr val="C00000"/>
                </a:solidFill>
              </a:rPr>
              <a:t>, D. </a:t>
            </a:r>
            <a:r>
              <a:rPr lang="en-US" sz="2800" dirty="0" err="1">
                <a:solidFill>
                  <a:srgbClr val="C00000"/>
                </a:solidFill>
              </a:rPr>
              <a:t>Redogolo</a:t>
            </a:r>
            <a:r>
              <a:rPr lang="en-US" sz="2800" dirty="0">
                <a:solidFill>
                  <a:srgbClr val="C00000"/>
                </a:solidFill>
              </a:rPr>
              <a:t>, F. Sala, arXiv:1807.04743 </a:t>
            </a:r>
            <a:r>
              <a:rPr lang="en-US" sz="2800" dirty="0">
                <a:solidFill>
                  <a:schemeClr val="tx1"/>
                </a:solidFill>
              </a:rPr>
              <a:t>(VBF to Higgs)</a:t>
            </a:r>
          </a:p>
          <a:p>
            <a:pPr marL="514350" indent="-514350" algn="l">
              <a:buAutoNum type="alphaUcPeriod"/>
            </a:pPr>
            <a:r>
              <a:rPr lang="en-US" sz="2800" dirty="0" err="1">
                <a:solidFill>
                  <a:srgbClr val="C00000"/>
                </a:solidFill>
              </a:rPr>
              <a:t>Costantini</a:t>
            </a:r>
            <a:r>
              <a:rPr lang="en-US" sz="2800" dirty="0">
                <a:solidFill>
                  <a:srgbClr val="C00000"/>
                </a:solidFill>
              </a:rPr>
              <a:t>, F. </a:t>
            </a:r>
            <a:r>
              <a:rPr lang="en-US" sz="2800" dirty="0" err="1">
                <a:solidFill>
                  <a:srgbClr val="C00000"/>
                </a:solidFill>
              </a:rPr>
              <a:t>Maltoni</a:t>
            </a:r>
            <a:r>
              <a:rPr lang="en-US" sz="2800" dirty="0">
                <a:solidFill>
                  <a:srgbClr val="C00000"/>
                </a:solidFill>
              </a:rPr>
              <a:t>, et al., arXiv:2005.10289 </a:t>
            </a:r>
            <a:r>
              <a:rPr lang="en-US" sz="2800" dirty="0">
                <a:solidFill>
                  <a:schemeClr val="tx1"/>
                </a:solidFill>
              </a:rPr>
              <a:t>(VBF to NP)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M. Chiesa, F. </a:t>
            </a:r>
            <a:r>
              <a:rPr lang="en-US" sz="2800" dirty="0" err="1">
                <a:solidFill>
                  <a:srgbClr val="C00000"/>
                </a:solidFill>
              </a:rPr>
              <a:t>Maltoni</a:t>
            </a:r>
            <a:r>
              <a:rPr lang="en-US" sz="2800" dirty="0">
                <a:solidFill>
                  <a:srgbClr val="C00000"/>
                </a:solidFill>
              </a:rPr>
              <a:t>, L. </a:t>
            </a:r>
            <a:r>
              <a:rPr lang="en-US" sz="2800" dirty="0" err="1">
                <a:solidFill>
                  <a:srgbClr val="C00000"/>
                </a:solidFill>
              </a:rPr>
              <a:t>Mantani</a:t>
            </a:r>
            <a:r>
              <a:rPr lang="en-US" sz="2800" dirty="0">
                <a:solidFill>
                  <a:srgbClr val="C00000"/>
                </a:solidFill>
              </a:rPr>
              <a:t>, B. Mele, F. </a:t>
            </a:r>
            <a:r>
              <a:rPr lang="en-US" sz="2800" dirty="0" err="1">
                <a:solidFill>
                  <a:srgbClr val="C00000"/>
                </a:solidFill>
              </a:rPr>
              <a:t>Piccinini</a:t>
            </a:r>
            <a:r>
              <a:rPr lang="en-US" sz="2800" dirty="0">
                <a:solidFill>
                  <a:srgbClr val="C00000"/>
                </a:solidFill>
              </a:rPr>
              <a:t>, and X. Zhao, 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      arXiv:2005.10289 </a:t>
            </a:r>
            <a:r>
              <a:rPr lang="en-US" sz="2800" dirty="0">
                <a:solidFill>
                  <a:schemeClr val="tx1"/>
                </a:solidFill>
              </a:rPr>
              <a:t>(SM Higgs)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R. </a:t>
            </a:r>
            <a:r>
              <a:rPr lang="en-US" sz="2800" dirty="0" err="1">
                <a:solidFill>
                  <a:srgbClr val="C00000"/>
                </a:solidFill>
              </a:rPr>
              <a:t>Capdevilla</a:t>
            </a:r>
            <a:r>
              <a:rPr lang="en-US" sz="2800" dirty="0">
                <a:solidFill>
                  <a:srgbClr val="C00000"/>
                </a:solidFill>
              </a:rPr>
              <a:t>, D. Curtin, Y. Kahn, G. </a:t>
            </a:r>
            <a:r>
              <a:rPr lang="en-US" sz="2800" dirty="0" err="1">
                <a:solidFill>
                  <a:srgbClr val="C00000"/>
                </a:solidFill>
              </a:rPr>
              <a:t>Krnjaic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     arXiv:2006.16277; arXiv:2101.10334 </a:t>
            </a:r>
            <a:r>
              <a:rPr lang="en-US" sz="2800" dirty="0">
                <a:solidFill>
                  <a:schemeClr val="tx1"/>
                </a:solidFill>
              </a:rPr>
              <a:t>(g-2, flavor)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P. Bandyopadhyay, A. </a:t>
            </a:r>
            <a:r>
              <a:rPr lang="en-US" sz="2800" dirty="0" err="1">
                <a:solidFill>
                  <a:srgbClr val="C00000"/>
                </a:solidFill>
              </a:rPr>
              <a:t>Costantini</a:t>
            </a:r>
            <a:r>
              <a:rPr lang="en-US" sz="2800" dirty="0">
                <a:solidFill>
                  <a:srgbClr val="C00000"/>
                </a:solidFill>
              </a:rPr>
              <a:t> et al., arXiv:2010.02597 </a:t>
            </a:r>
            <a:r>
              <a:rPr lang="en-US" sz="2800" dirty="0">
                <a:solidFill>
                  <a:schemeClr val="tx1"/>
                </a:solidFill>
              </a:rPr>
              <a:t>(Higgs)</a:t>
            </a:r>
            <a:endParaRPr lang="en-US" sz="2800" dirty="0">
              <a:solidFill>
                <a:srgbClr val="C00000"/>
              </a:solidFill>
            </a:endParaRP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D. </a:t>
            </a:r>
            <a:r>
              <a:rPr lang="en-US" sz="2800" dirty="0" err="1">
                <a:solidFill>
                  <a:srgbClr val="C00000"/>
                </a:solidFill>
              </a:rPr>
              <a:t>Buttazzo</a:t>
            </a:r>
            <a:r>
              <a:rPr lang="en-US" sz="2800" dirty="0">
                <a:solidFill>
                  <a:srgbClr val="C00000"/>
                </a:solidFill>
              </a:rPr>
              <a:t>, P. </a:t>
            </a:r>
            <a:r>
              <a:rPr lang="en-US" sz="2800" dirty="0" err="1">
                <a:solidFill>
                  <a:srgbClr val="C00000"/>
                </a:solidFill>
              </a:rPr>
              <a:t>Paradisi</a:t>
            </a:r>
            <a:r>
              <a:rPr lang="en-US" sz="2800" dirty="0">
                <a:solidFill>
                  <a:srgbClr val="C00000"/>
                </a:solidFill>
              </a:rPr>
              <a:t>, arXiv:2012.02769 </a:t>
            </a:r>
            <a:r>
              <a:rPr lang="en-US" sz="2800" dirty="0">
                <a:solidFill>
                  <a:schemeClr val="tx1"/>
                </a:solidFill>
              </a:rPr>
              <a:t>(g-2)</a:t>
            </a:r>
            <a:endParaRPr lang="en-US" sz="2800" dirty="0">
              <a:solidFill>
                <a:srgbClr val="C00000"/>
              </a:solidFill>
            </a:endParaRP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W. Yin, M. Yamaguchi, arXiv:2012.03928 </a:t>
            </a:r>
            <a:r>
              <a:rPr lang="en-US" sz="2800" dirty="0">
                <a:solidFill>
                  <a:schemeClr val="tx1"/>
                </a:solidFill>
              </a:rPr>
              <a:t>(g-2)</a:t>
            </a:r>
            <a:endParaRPr lang="en-US" sz="2800" dirty="0">
              <a:solidFill>
                <a:srgbClr val="C00000"/>
              </a:solidFill>
            </a:endParaRP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R. </a:t>
            </a:r>
            <a:r>
              <a:rPr lang="en-US" sz="2800" dirty="0" err="1">
                <a:solidFill>
                  <a:srgbClr val="C00000"/>
                </a:solidFill>
              </a:rPr>
              <a:t>Capdevilla</a:t>
            </a:r>
            <a:r>
              <a:rPr lang="en-US" sz="2800" dirty="0">
                <a:solidFill>
                  <a:srgbClr val="C00000"/>
                </a:solidFill>
              </a:rPr>
              <a:t>, F. </a:t>
            </a:r>
            <a:r>
              <a:rPr lang="en-US" sz="2800" dirty="0" err="1">
                <a:solidFill>
                  <a:srgbClr val="C00000"/>
                </a:solidFill>
              </a:rPr>
              <a:t>Meloni</a:t>
            </a:r>
            <a:r>
              <a:rPr lang="en-US" sz="2800" dirty="0">
                <a:solidFill>
                  <a:srgbClr val="C00000"/>
                </a:solidFill>
              </a:rPr>
              <a:t>, R. </a:t>
            </a:r>
            <a:r>
              <a:rPr lang="en-US" sz="2800" dirty="0" err="1">
                <a:solidFill>
                  <a:srgbClr val="C00000"/>
                </a:solidFill>
              </a:rPr>
              <a:t>Simoniello</a:t>
            </a:r>
            <a:r>
              <a:rPr lang="en-US" sz="2800" dirty="0">
                <a:solidFill>
                  <a:srgbClr val="C00000"/>
                </a:solidFill>
              </a:rPr>
              <a:t>, and J. </a:t>
            </a:r>
            <a:r>
              <a:rPr lang="en-US" sz="2800" dirty="0" err="1">
                <a:solidFill>
                  <a:srgbClr val="C00000"/>
                </a:solidFill>
              </a:rPr>
              <a:t>Zurita</a:t>
            </a:r>
            <a:r>
              <a:rPr lang="en-US" sz="2800" dirty="0">
                <a:solidFill>
                  <a:srgbClr val="C00000"/>
                </a:solidFill>
              </a:rPr>
              <a:t>, arXiv:2012.11292 </a:t>
            </a:r>
            <a:r>
              <a:rPr lang="en-US" sz="2800" dirty="0">
                <a:solidFill>
                  <a:schemeClr val="tx1"/>
                </a:solidFill>
              </a:rPr>
              <a:t>(MD)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D. </a:t>
            </a:r>
            <a:r>
              <a:rPr lang="en-US" sz="2800" dirty="0" err="1">
                <a:solidFill>
                  <a:srgbClr val="C00000"/>
                </a:solidFill>
              </a:rPr>
              <a:t>Buttazzo</a:t>
            </a:r>
            <a:r>
              <a:rPr lang="en-US" sz="2800" dirty="0">
                <a:solidFill>
                  <a:srgbClr val="C00000"/>
                </a:solidFill>
              </a:rPr>
              <a:t>, F. </a:t>
            </a:r>
            <a:r>
              <a:rPr lang="en-US" sz="2800" dirty="0" err="1">
                <a:solidFill>
                  <a:srgbClr val="C00000"/>
                </a:solidFill>
              </a:rPr>
              <a:t>Franceschini</a:t>
            </a:r>
            <a:r>
              <a:rPr lang="en-US" sz="2800" dirty="0">
                <a:solidFill>
                  <a:srgbClr val="C00000"/>
                </a:solidFill>
              </a:rPr>
              <a:t>, A. </a:t>
            </a:r>
            <a:r>
              <a:rPr lang="en-US" sz="2800" dirty="0" err="1">
                <a:solidFill>
                  <a:srgbClr val="C00000"/>
                </a:solidFill>
              </a:rPr>
              <a:t>Wulzer</a:t>
            </a:r>
            <a:r>
              <a:rPr lang="en-US" sz="2800" dirty="0">
                <a:solidFill>
                  <a:srgbClr val="C00000"/>
                </a:solidFill>
              </a:rPr>
              <a:t>, arXiv:2012.11555 </a:t>
            </a:r>
            <a:r>
              <a:rPr lang="en-US" sz="2800" dirty="0">
                <a:solidFill>
                  <a:schemeClr val="tx1"/>
                </a:solidFill>
              </a:rPr>
              <a:t>(general)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G.-Y. Huang, F. Queiroz, W. </a:t>
            </a:r>
            <a:r>
              <a:rPr lang="en-US" sz="2800" dirty="0" err="1">
                <a:solidFill>
                  <a:srgbClr val="C00000"/>
                </a:solidFill>
              </a:rPr>
              <a:t>Rodejohann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      arXiv:2101.04956; arXiv:2103.01617 </a:t>
            </a:r>
            <a:r>
              <a:rPr lang="en-US" sz="2800" dirty="0">
                <a:solidFill>
                  <a:schemeClr val="tx1"/>
                </a:solidFill>
              </a:rPr>
              <a:t>(flavor)</a:t>
            </a:r>
            <a:endParaRPr lang="en-US" sz="2800" dirty="0">
              <a:solidFill>
                <a:srgbClr val="C00000"/>
              </a:solidFill>
            </a:endParaRP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W. Liu, K.-P. </a:t>
            </a:r>
            <a:r>
              <a:rPr lang="en-US" sz="2800" dirty="0" err="1">
                <a:solidFill>
                  <a:srgbClr val="C00000"/>
                </a:solidFill>
              </a:rPr>
              <a:t>Xie</a:t>
            </a:r>
            <a:r>
              <a:rPr lang="en-US" sz="2800" dirty="0">
                <a:solidFill>
                  <a:srgbClr val="C00000"/>
                </a:solidFill>
              </a:rPr>
              <a:t>, arXiv:2101.10469 </a:t>
            </a:r>
            <a:r>
              <a:rPr lang="en-US" sz="2800" dirty="0">
                <a:solidFill>
                  <a:schemeClr val="tx1"/>
                </a:solidFill>
              </a:rPr>
              <a:t>(EWPT)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Richard Ruiz et al., arXiv:2111.02442 </a:t>
            </a:r>
            <a:r>
              <a:rPr lang="en-US" sz="2800" dirty="0">
                <a:solidFill>
                  <a:schemeClr val="tx1"/>
                </a:solidFill>
              </a:rPr>
              <a:t>(MadGraph5) … … … </a:t>
            </a:r>
            <a:endParaRPr lang="en-US" sz="2800" dirty="0">
              <a:solidFill>
                <a:srgbClr val="C00000"/>
              </a:solidFill>
            </a:endParaRPr>
          </a:p>
          <a:p>
            <a:pPr algn="l"/>
            <a:r>
              <a:rPr lang="en-US" sz="1000" dirty="0">
                <a:solidFill>
                  <a:srgbClr val="C00000"/>
                </a:solidFill>
              </a:rPr>
              <a:t>      … …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Numerous Snowmass White papers &amp; summary reports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94C06B-8064-2992-0C7E-99614C53E29E}"/>
              </a:ext>
            </a:extLst>
          </p:cNvPr>
          <p:cNvSpPr txBox="1"/>
          <p:nvPr/>
        </p:nvSpPr>
        <p:spPr>
          <a:xfrm>
            <a:off x="597744" y="7956301"/>
            <a:ext cx="113939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Muon Smasher’s Guide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C00000"/>
                </a:solidFill>
              </a:rPr>
              <a:t>H. Ali, N. </a:t>
            </a:r>
            <a:r>
              <a:rPr lang="en-US" sz="2800" dirty="0" err="1">
                <a:solidFill>
                  <a:srgbClr val="C00000"/>
                </a:solidFill>
              </a:rPr>
              <a:t>Arkani</a:t>
            </a:r>
            <a:r>
              <a:rPr lang="en-US" sz="2800" dirty="0">
                <a:solidFill>
                  <a:srgbClr val="C00000"/>
                </a:solidFill>
              </a:rPr>
              <a:t>-Hamed, et al, arXiv:2103.14043 </a:t>
            </a:r>
          </a:p>
          <a:p>
            <a:pPr algn="l"/>
            <a:r>
              <a:rPr lang="en-US" sz="2800" dirty="0"/>
              <a:t>Muon Collider Physics Summary: </a:t>
            </a:r>
            <a:r>
              <a:rPr lang="en-US" sz="2800" dirty="0">
                <a:solidFill>
                  <a:srgbClr val="C00000"/>
                </a:solidFill>
                <a:hlinkClick r:id="rId2"/>
              </a:rPr>
              <a:t>https://arxiv.org/abs/2203.07256</a:t>
            </a:r>
            <a:endParaRPr lang="en-US" sz="2800" dirty="0">
              <a:solidFill>
                <a:srgbClr val="C00000"/>
              </a:solidFill>
            </a:endParaRPr>
          </a:p>
          <a:p>
            <a:pPr algn="l"/>
            <a:r>
              <a:rPr lang="en-US" sz="2800" dirty="0"/>
              <a:t>Muon Collider Forum Report: </a:t>
            </a:r>
            <a:r>
              <a:rPr lang="en-US" sz="28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https://arxiv.org/abs/2209.01318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46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4978293" y="167244"/>
            <a:ext cx="3569830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Summary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944" y="4738008"/>
            <a:ext cx="12680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</a:rPr>
              <a:t>Multi-</a:t>
            </a:r>
            <a:r>
              <a:rPr lang="en-US" sz="4000" b="1" dirty="0" err="1">
                <a:solidFill>
                  <a:srgbClr val="0000FF"/>
                </a:solidFill>
              </a:rPr>
              <a:t>TeV</a:t>
            </a:r>
            <a:r>
              <a:rPr lang="en-US" sz="4000" b="1" dirty="0">
                <a:solidFill>
                  <a:srgbClr val="0000FF"/>
                </a:solidFill>
              </a:rPr>
              <a:t> colliders:</a:t>
            </a:r>
          </a:p>
          <a:p>
            <a:pPr algn="l"/>
            <a:r>
              <a:rPr lang="en-US" sz="4000" dirty="0">
                <a:solidFill>
                  <a:srgbClr val="0000FF"/>
                </a:solidFill>
              </a:rPr>
              <a:t>    - Unprecedented accuracies for </a:t>
            </a:r>
            <a:r>
              <a:rPr lang="en-US" sz="4000" dirty="0">
                <a:solidFill>
                  <a:srgbClr val="FF0000"/>
                </a:solidFill>
              </a:rPr>
              <a:t>WWH, WWHH, H</a:t>
            </a:r>
            <a:r>
              <a:rPr lang="en-US" sz="4000" baseline="30000" dirty="0">
                <a:solidFill>
                  <a:srgbClr val="FF0000"/>
                </a:solidFill>
              </a:rPr>
              <a:t>3</a:t>
            </a:r>
            <a:r>
              <a:rPr lang="en-US" sz="4000" dirty="0">
                <a:solidFill>
                  <a:srgbClr val="FF0000"/>
                </a:solidFill>
              </a:rPr>
              <a:t>, H</a:t>
            </a:r>
            <a:r>
              <a:rPr lang="en-US" sz="4000" baseline="30000" dirty="0">
                <a:solidFill>
                  <a:srgbClr val="FF0000"/>
                </a:solidFill>
              </a:rPr>
              <a:t>4</a:t>
            </a:r>
          </a:p>
          <a:p>
            <a:pPr algn="l"/>
            <a:r>
              <a:rPr lang="en-US" sz="4000" dirty="0">
                <a:solidFill>
                  <a:srgbClr val="0432FF"/>
                </a:solidFill>
              </a:rPr>
              <a:t>    - Bread &amp; butter SM EW physics in the new territory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AFD6EB3-BE39-0947-B18C-8F497E840FDD}"/>
              </a:ext>
            </a:extLst>
          </p:cNvPr>
          <p:cNvSpPr>
            <a:spLocks/>
          </p:cNvSpPr>
          <p:nvPr/>
        </p:nvSpPr>
        <p:spPr bwMode="auto">
          <a:xfrm>
            <a:off x="1062416" y="2577406"/>
            <a:ext cx="11017224" cy="23714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ea typeface="Cochin" pitchFamily="-107" charset="0"/>
                <a:cs typeface="Cochin" pitchFamily="-107" charset="0"/>
              </a:rPr>
              <a:t>s-channel Higgs factory:</a:t>
            </a:r>
          </a:p>
          <a:p>
            <a:pPr algn="l"/>
            <a:r>
              <a:rPr lang="en-US" sz="4000" dirty="0">
                <a:solidFill>
                  <a:srgbClr val="0000FF"/>
                </a:solidFill>
                <a:ea typeface="Cochin" pitchFamily="-107" charset="0"/>
                <a:cs typeface="Cochin" pitchFamily="-107" charset="0"/>
              </a:rPr>
              <a:t>    - Direct measurements on </a:t>
            </a:r>
            <a:r>
              <a:rPr lang="en-US" sz="4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𝙔</a:t>
            </a:r>
            <a:r>
              <a:rPr lang="en-US" sz="4000" baseline="-25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𝛍</a:t>
            </a:r>
            <a:r>
              <a:rPr lang="en-US" sz="4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 &amp; 𝚪</a:t>
            </a:r>
            <a:r>
              <a:rPr lang="en-US" sz="4000" baseline="-25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H</a:t>
            </a:r>
            <a:endParaRPr lang="en-US" sz="4000" dirty="0">
              <a:solidFill>
                <a:srgbClr val="0000FF"/>
              </a:solidFill>
              <a:ea typeface="Cochin" pitchFamily="-107" charset="0"/>
              <a:cs typeface="Cochin" pitchFamily="-107" charset="0"/>
            </a:endParaRPr>
          </a:p>
          <a:p>
            <a:pPr algn="l"/>
            <a:r>
              <a:rPr lang="en-US" sz="4000" dirty="0">
                <a:solidFill>
                  <a:srgbClr val="0000FF"/>
                </a:solidFill>
                <a:ea typeface="Cochin" pitchFamily="-107" charset="0"/>
                <a:cs typeface="Cochin" pitchFamily="-107" charset="0"/>
              </a:rPr>
              <a:t>    - Other BRs comparable to </a:t>
            </a:r>
            <a:r>
              <a:rPr lang="en-US" sz="4000" dirty="0" err="1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e</a:t>
            </a:r>
            <a:r>
              <a:rPr lang="en-US" sz="4000" baseline="30000" dirty="0" err="1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+</a:t>
            </a:r>
            <a:r>
              <a:rPr lang="en-US" sz="4000" dirty="0" err="1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e</a:t>
            </a:r>
            <a:r>
              <a:rPr lang="en-US" sz="4000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-</a:t>
            </a:r>
            <a:r>
              <a:rPr lang="en-US" sz="4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ea typeface="Cochin" pitchFamily="-107" charset="0"/>
                <a:cs typeface="Cochin" pitchFamily="-107" charset="0"/>
              </a:rPr>
              <a:t>Higgs factories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EB1D1-B2C7-EE49-865E-130889F0947D}"/>
              </a:ext>
            </a:extLst>
          </p:cNvPr>
          <p:cNvSpPr txBox="1"/>
          <p:nvPr/>
        </p:nvSpPr>
        <p:spPr>
          <a:xfrm>
            <a:off x="230944" y="6589310"/>
            <a:ext cx="126801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0000FF"/>
                </a:solidFill>
              </a:rPr>
              <a:t>    - New particle </a:t>
            </a:r>
            <a:r>
              <a:rPr lang="en-US" sz="4000" dirty="0">
                <a:solidFill>
                  <a:srgbClr val="FF0000"/>
                </a:solidFill>
              </a:rPr>
              <a:t>(Q,H…)</a:t>
            </a:r>
            <a:r>
              <a:rPr lang="en-US" sz="4000" dirty="0">
                <a:solidFill>
                  <a:srgbClr val="0000FF"/>
                </a:solidFill>
              </a:rPr>
              <a:t> mass coverage </a:t>
            </a:r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baseline="-25000" dirty="0">
                <a:solidFill>
                  <a:srgbClr val="FF0000"/>
                </a:solidFill>
              </a:rPr>
              <a:t>H</a:t>
            </a:r>
            <a:r>
              <a:rPr lang="en-US" sz="3600" dirty="0">
                <a:solidFill>
                  <a:srgbClr val="FF0000"/>
                </a:solidFill>
              </a:rPr>
              <a:t> ~ (0.5 – 1)</a:t>
            </a:r>
            <a:r>
              <a:rPr lang="en-US" sz="3600" dirty="0" err="1">
                <a:solidFill>
                  <a:srgbClr val="FF0000"/>
                </a:solidFill>
              </a:rPr>
              <a:t>E</a:t>
            </a:r>
            <a:r>
              <a:rPr lang="en-US" sz="3600" baseline="-25000" dirty="0" err="1">
                <a:solidFill>
                  <a:srgbClr val="FF0000"/>
                </a:solidFill>
              </a:rPr>
              <a:t>cm</a:t>
            </a:r>
            <a:r>
              <a:rPr lang="en-US" sz="3600" baseline="-250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  </a:t>
            </a:r>
            <a:endParaRPr lang="en-US" sz="3600" baseline="-25000" dirty="0">
              <a:solidFill>
                <a:srgbClr val="FF0000"/>
              </a:solidFill>
            </a:endParaRPr>
          </a:p>
          <a:p>
            <a:pPr algn="l"/>
            <a:r>
              <a:rPr lang="en-US" sz="3600" dirty="0">
                <a:solidFill>
                  <a:srgbClr val="0000FF"/>
                </a:solidFill>
              </a:rPr>
              <a:t>    - Decisive coverage for minimal </a:t>
            </a:r>
            <a:r>
              <a:rPr lang="en-US" sz="3600" dirty="0">
                <a:solidFill>
                  <a:srgbClr val="FF0000"/>
                </a:solidFill>
              </a:rPr>
              <a:t>WIMP DM </a:t>
            </a:r>
            <a:r>
              <a:rPr lang="en-US" sz="3200" dirty="0">
                <a:solidFill>
                  <a:srgbClr val="FF0000"/>
                </a:solidFill>
              </a:rPr>
              <a:t>M ~ 0.5 </a:t>
            </a:r>
            <a:r>
              <a:rPr lang="en-US" sz="3200" dirty="0" err="1">
                <a:solidFill>
                  <a:srgbClr val="FF0000"/>
                </a:solidFill>
              </a:rPr>
              <a:t>E</a:t>
            </a:r>
            <a:r>
              <a:rPr lang="en-US" sz="3200" baseline="-25000" dirty="0" err="1">
                <a:solidFill>
                  <a:srgbClr val="FF0000"/>
                </a:solidFill>
              </a:rPr>
              <a:t>cm</a:t>
            </a:r>
            <a:endParaRPr lang="en-US" sz="3600" dirty="0">
              <a:solidFill>
                <a:srgbClr val="0432FF"/>
              </a:solidFill>
            </a:endParaRPr>
          </a:p>
          <a:p>
            <a:pPr algn="l"/>
            <a:r>
              <a:rPr lang="en-US" sz="3600" dirty="0">
                <a:solidFill>
                  <a:srgbClr val="0432FF"/>
                </a:solidFill>
              </a:rPr>
              <a:t>    - Complementary to Astro/Cosmo/GW &amp; to FCC-</a:t>
            </a:r>
            <a:r>
              <a:rPr lang="en-US" sz="3600" dirty="0" err="1">
                <a:solidFill>
                  <a:srgbClr val="0432FF"/>
                </a:solidFill>
              </a:rPr>
              <a:t>hh</a:t>
            </a:r>
            <a:r>
              <a:rPr lang="en-US" sz="3600" dirty="0">
                <a:solidFill>
                  <a:srgbClr val="0432FF"/>
                </a:solidFill>
              </a:rPr>
              <a:t>: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533BF54-1702-414F-9867-BD79CF2655C4}"/>
              </a:ext>
            </a:extLst>
          </p:cNvPr>
          <p:cNvSpPr>
            <a:spLocks/>
          </p:cNvSpPr>
          <p:nvPr/>
        </p:nvSpPr>
        <p:spPr bwMode="auto">
          <a:xfrm>
            <a:off x="1332744" y="8399968"/>
            <a:ext cx="10009112" cy="797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“Muons are calling. We must go!”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BAE02A-6A15-7344-8B9B-EA2C6DDAA1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A8DCAF0-6BA3-0F4B-B79C-3764F8EAFC2B}"/>
              </a:ext>
            </a:extLst>
          </p:cNvPr>
          <p:cNvSpPr>
            <a:spLocks/>
          </p:cNvSpPr>
          <p:nvPr/>
        </p:nvSpPr>
        <p:spPr bwMode="auto">
          <a:xfrm>
            <a:off x="1101800" y="988368"/>
            <a:ext cx="11017224" cy="15841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ea typeface="Cochin" pitchFamily="-107" charset="0"/>
                <a:cs typeface="Cochin" pitchFamily="-107" charset="0"/>
              </a:rPr>
              <a:t>High energy muon-collider is a new endeavor:</a:t>
            </a:r>
          </a:p>
          <a:p>
            <a:pPr algn="l"/>
            <a:r>
              <a:rPr lang="en-US" sz="4000" dirty="0">
                <a:solidFill>
                  <a:srgbClr val="0000FF"/>
                </a:solidFill>
                <a:ea typeface="Cochin" pitchFamily="-107" charset="0"/>
                <a:cs typeface="Cochin" pitchFamily="-107" charset="0"/>
              </a:rPr>
              <a:t>Challenging technology; interdisciplinary to other fields; great physics potential!</a:t>
            </a:r>
          </a:p>
        </p:txBody>
      </p:sp>
    </p:spTree>
    <p:extLst>
      <p:ext uri="{BB962C8B-B14F-4D97-AF65-F5344CB8AC3E}">
        <p14:creationId xmlns:p14="http://schemas.microsoft.com/office/powerpoint/2010/main" val="529805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  <p:bldP spid="10" grpId="0"/>
      <p:bldP spid="7" grpId="0" uiExpand="1" build="allAtOnce"/>
      <p:bldP spid="11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DE8-712C-CF4A-B37B-37C7AF90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7D4F91-397F-E04B-9A9E-9119D20AB569}"/>
              </a:ext>
            </a:extLst>
          </p:cNvPr>
          <p:cNvSpPr txBox="1"/>
          <p:nvPr/>
        </p:nvSpPr>
        <p:spPr>
          <a:xfrm>
            <a:off x="5278264" y="2932584"/>
            <a:ext cx="35846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Backup slides …</a:t>
            </a:r>
          </a:p>
        </p:txBody>
      </p:sp>
    </p:spTree>
    <p:extLst>
      <p:ext uri="{BB962C8B-B14F-4D97-AF65-F5344CB8AC3E}">
        <p14:creationId xmlns:p14="http://schemas.microsoft.com/office/powerpoint/2010/main" val="238379177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B42196-A73F-544C-890E-3530EFE91C9F}"/>
              </a:ext>
            </a:extLst>
          </p:cNvPr>
          <p:cNvSpPr txBox="1"/>
          <p:nvPr/>
        </p:nvSpPr>
        <p:spPr>
          <a:xfrm>
            <a:off x="165696" y="146919"/>
            <a:ext cx="62295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Snowmass 2021 Process: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~ 2 years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DE0B5-91AC-EBB3-5585-E73BA4959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7E979F-60ED-9EC3-672A-45E3FC237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840" y="1861780"/>
            <a:ext cx="3816424" cy="1934900"/>
          </a:xfrm>
          <a:prstGeom prst="rect">
            <a:avLst/>
          </a:prstGeom>
        </p:spPr>
      </p:pic>
      <p:pic>
        <p:nvPicPr>
          <p:cNvPr id="4" name="Picture 3" descr="A picture containing text, screenshot, sign&#10;&#10;Description automatically generated">
            <a:extLst>
              <a:ext uri="{FF2B5EF4-FFF2-40B4-BE49-F238E27FC236}">
                <a16:creationId xmlns:a16="http://schemas.microsoft.com/office/drawing/2014/main" id="{D15FC416-A8D7-D5D3-BBCA-3C77C5439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99" y="52264"/>
            <a:ext cx="6558227" cy="3928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24D4E8-4F21-C62C-8BBA-96BF4B2085A5}"/>
              </a:ext>
            </a:extLst>
          </p:cNvPr>
          <p:cNvSpPr txBox="1"/>
          <p:nvPr/>
        </p:nvSpPr>
        <p:spPr>
          <a:xfrm>
            <a:off x="165696" y="3962645"/>
            <a:ext cx="1249289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Community Summer Study (CSS): Final meeting</a:t>
            </a:r>
          </a:p>
          <a:p>
            <a:pPr algn="ctr"/>
            <a:r>
              <a:rPr lang="en-US" sz="3413" dirty="0">
                <a:solidFill>
                  <a:srgbClr val="FF0000"/>
                </a:solidFill>
              </a:rPr>
              <a:t>July 17 – 26, 2022 @ UW – Seattle: http://seattlesnowmass2021.net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7D29D-8B40-3C9A-6443-73878629F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20" y="5308848"/>
            <a:ext cx="6945378" cy="3921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186781-1A53-05AA-5D38-FA6506078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496" y="5997159"/>
            <a:ext cx="5472608" cy="269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93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96730-6B3F-DC0B-C5D8-461622FA7F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9F0DD0-79EE-3D21-B44E-835FBD15A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" y="628328"/>
            <a:ext cx="257589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B43977-8FEE-144D-1406-0CABA978E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272" y="700336"/>
            <a:ext cx="5765800" cy="84963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62E3FF4-B9E0-503D-B7A7-637DF7469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32" y="2730252"/>
            <a:ext cx="4064000" cy="1714500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301F22DA-41E6-BDC7-B7EF-6942D6749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5" y="4469422"/>
            <a:ext cx="6598381" cy="3503722"/>
          </a:xfrm>
          <a:prstGeom prst="rect">
            <a:avLst/>
          </a:prstGeom>
        </p:spPr>
      </p:pic>
      <p:pic>
        <p:nvPicPr>
          <p:cNvPr id="3076" name="Picture 4" descr="Hitoshi Murayama brings people together | symmetry magazine">
            <a:hlinkClick r:id="rId6"/>
            <a:extLst>
              <a:ext uri="{FF2B5EF4-FFF2-40B4-BE49-F238E27FC236}">
                <a16:creationId xmlns:a16="http://schemas.microsoft.com/office/drawing/2014/main" id="{8EB81E13-AAE9-8D06-126B-F5A5C20D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684" y="276545"/>
            <a:ext cx="4075740" cy="2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3">
            <a:extLst>
              <a:ext uri="{FF2B5EF4-FFF2-40B4-BE49-F238E27FC236}">
                <a16:creationId xmlns:a16="http://schemas.microsoft.com/office/drawing/2014/main" id="{1E46410B-D551-DBB1-0676-581596EC0288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2197762" y="5380854"/>
            <a:ext cx="3728574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10" name="Line 3">
            <a:extLst>
              <a:ext uri="{FF2B5EF4-FFF2-40B4-BE49-F238E27FC236}">
                <a16:creationId xmlns:a16="http://schemas.microsoft.com/office/drawing/2014/main" id="{5D57C737-FBAB-9A58-6B02-652026318372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2181920" y="5596875"/>
            <a:ext cx="4320479" cy="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11" name="Line 3">
            <a:extLst>
              <a:ext uri="{FF2B5EF4-FFF2-40B4-BE49-F238E27FC236}">
                <a16:creationId xmlns:a16="http://schemas.microsoft.com/office/drawing/2014/main" id="{B36510A0-AC81-9313-1DE8-57DEE2517984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2757984" y="6893018"/>
            <a:ext cx="3600400" cy="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12" name="Line 3">
            <a:extLst>
              <a:ext uri="{FF2B5EF4-FFF2-40B4-BE49-F238E27FC236}">
                <a16:creationId xmlns:a16="http://schemas.microsoft.com/office/drawing/2014/main" id="{05E88D9D-FAC2-EA62-3C0A-1C52EF77B2A2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3406055" y="7109042"/>
            <a:ext cx="2952329" cy="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13" name="Line 3">
            <a:extLst>
              <a:ext uri="{FF2B5EF4-FFF2-40B4-BE49-F238E27FC236}">
                <a16:creationId xmlns:a16="http://schemas.microsoft.com/office/drawing/2014/main" id="{8459CD03-72C8-80F3-BB47-122CFF796BA9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1749872" y="7469088"/>
            <a:ext cx="4608512" cy="2456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D6580-25B1-CE54-6DA1-E887E82D89AC}"/>
              </a:ext>
            </a:extLst>
          </p:cNvPr>
          <p:cNvSpPr txBox="1"/>
          <p:nvPr/>
        </p:nvSpPr>
        <p:spPr>
          <a:xfrm>
            <a:off x="7942560" y="196280"/>
            <a:ext cx="3320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2023 P5 members:</a:t>
            </a:r>
          </a:p>
        </p:txBody>
      </p:sp>
    </p:spTree>
    <p:extLst>
      <p:ext uri="{BB962C8B-B14F-4D97-AF65-F5344CB8AC3E}">
        <p14:creationId xmlns:p14="http://schemas.microsoft.com/office/powerpoint/2010/main" val="181033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7BAC-5794-B848-8E2D-94D04F776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D6052-B248-922B-22E7-3217EAA45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3848" y="52264"/>
            <a:ext cx="8352928" cy="66319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0432FF"/>
                </a:solidFill>
                <a:latin typeface="+mn-lt"/>
                <a:sym typeface="Copperplate" pitchFamily="-108" charset="0"/>
              </a:rPr>
              <a:t>Muon Collider Forum Report</a:t>
            </a:r>
            <a:endParaRPr lang="en-US" sz="4800" dirty="0">
              <a:solidFill>
                <a:srgbClr val="0432FF"/>
              </a:solidFill>
              <a:latin typeface="+mn-lt"/>
              <a:sym typeface="Copperplate" pitchFamily="-10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83BC2B-194D-86B3-DA6F-646035C338AD}"/>
              </a:ext>
            </a:extLst>
          </p:cNvPr>
          <p:cNvSpPr txBox="1"/>
          <p:nvPr/>
        </p:nvSpPr>
        <p:spPr>
          <a:xfrm>
            <a:off x="9726261" y="124272"/>
            <a:ext cx="2824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effectLst/>
                <a:latin typeface="CMTI10"/>
              </a:rPr>
              <a:t>arXiv:2209.01318 </a:t>
            </a:r>
            <a:endParaRPr lang="en-US" sz="2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305A6DF-80C2-C70B-1C34-86A28E123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871" y="700336"/>
            <a:ext cx="10074305" cy="1376867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CB3507A-09D5-D948-50AA-7604B80AC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871" y="2087940"/>
            <a:ext cx="10074306" cy="1924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EC6690-7B94-4931-D686-7E4857659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871" y="4056670"/>
            <a:ext cx="10074306" cy="892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C82D3F-C8D1-9211-3F8B-CDEE6C423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870" y="4966012"/>
            <a:ext cx="10074306" cy="1710988"/>
          </a:xfrm>
          <a:prstGeom prst="rect">
            <a:avLst/>
          </a:prstGeom>
        </p:spPr>
      </p:pic>
      <p:pic>
        <p:nvPicPr>
          <p:cNvPr id="15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51DFBFFB-63DC-663E-DB14-3B5D4BCC2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870" y="6677000"/>
            <a:ext cx="10074306" cy="1737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A7B0EA-A586-D148-6529-928C2BF23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9872" y="8333184"/>
            <a:ext cx="10074306" cy="1192469"/>
          </a:xfrm>
          <a:prstGeom prst="rect">
            <a:avLst/>
          </a:prstGeom>
        </p:spPr>
      </p:pic>
      <p:sp>
        <p:nvSpPr>
          <p:cNvPr id="20" name="Line 3">
            <a:extLst>
              <a:ext uri="{FF2B5EF4-FFF2-40B4-BE49-F238E27FC236}">
                <a16:creationId xmlns:a16="http://schemas.microsoft.com/office/drawing/2014/main" id="{DF4972EB-D788-3FF9-082F-8995AADC3175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3550073" y="1492427"/>
            <a:ext cx="7920879" cy="3022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21" name="Line 3">
            <a:extLst>
              <a:ext uri="{FF2B5EF4-FFF2-40B4-BE49-F238E27FC236}">
                <a16:creationId xmlns:a16="http://schemas.microsoft.com/office/drawing/2014/main" id="{0D88AE7D-DC00-EA9E-77F4-B68591FA14D8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2037904" y="4660776"/>
            <a:ext cx="64087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22" name="Line 3">
            <a:extLst>
              <a:ext uri="{FF2B5EF4-FFF2-40B4-BE49-F238E27FC236}">
                <a16:creationId xmlns:a16="http://schemas.microsoft.com/office/drawing/2014/main" id="{D4A3EDB3-7E37-0B80-6A4A-EB21E53CE7C1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2829993" y="2356521"/>
            <a:ext cx="7920879" cy="3022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23" name="Line 3">
            <a:extLst>
              <a:ext uri="{FF2B5EF4-FFF2-40B4-BE49-F238E27FC236}">
                <a16:creationId xmlns:a16="http://schemas.microsoft.com/office/drawing/2014/main" id="{DBB47C52-A8D8-FFAF-3221-51279A73188C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2109912" y="1822234"/>
            <a:ext cx="7920879" cy="3022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24" name="Line 3">
            <a:extLst>
              <a:ext uri="{FF2B5EF4-FFF2-40B4-BE49-F238E27FC236}">
                <a16:creationId xmlns:a16="http://schemas.microsoft.com/office/drawing/2014/main" id="{95A82AF0-FBC4-D41A-7B5C-D1F91B164D11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3046016" y="5524872"/>
            <a:ext cx="6264696" cy="2804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25" name="Line 3">
            <a:extLst>
              <a:ext uri="{FF2B5EF4-FFF2-40B4-BE49-F238E27FC236}">
                <a16:creationId xmlns:a16="http://schemas.microsoft.com/office/drawing/2014/main" id="{AB947655-1DC3-FE5E-87FF-1C801D7C76CE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430392" y="6100935"/>
            <a:ext cx="525658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26" name="Line 3">
            <a:extLst>
              <a:ext uri="{FF2B5EF4-FFF2-40B4-BE49-F238E27FC236}">
                <a16:creationId xmlns:a16="http://schemas.microsoft.com/office/drawing/2014/main" id="{E2BE6E2E-F808-FE96-5F9D-108A434197DF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2037904" y="6388967"/>
            <a:ext cx="64087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27" name="Line 3">
            <a:extLst>
              <a:ext uri="{FF2B5EF4-FFF2-40B4-BE49-F238E27FC236}">
                <a16:creationId xmlns:a16="http://schemas.microsoft.com/office/drawing/2014/main" id="{93D57C2F-C001-CC43-BC6B-DB99BDF80695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4774208" y="7325071"/>
            <a:ext cx="64087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28" name="Line 3">
            <a:extLst>
              <a:ext uri="{FF2B5EF4-FFF2-40B4-BE49-F238E27FC236}">
                <a16:creationId xmlns:a16="http://schemas.microsoft.com/office/drawing/2014/main" id="{1AD1FF4F-AC09-C9BF-F6DD-7513E21073F1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214368" y="8333183"/>
            <a:ext cx="5400600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29" name="Line 3">
            <a:extLst>
              <a:ext uri="{FF2B5EF4-FFF2-40B4-BE49-F238E27FC236}">
                <a16:creationId xmlns:a16="http://schemas.microsoft.com/office/drawing/2014/main" id="{BF2FAC39-5310-F3B8-2E49-472D7119F193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2037904" y="8693223"/>
            <a:ext cx="7056783" cy="96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</p:spTree>
    <p:extLst>
      <p:ext uri="{BB962C8B-B14F-4D97-AF65-F5344CB8AC3E}">
        <p14:creationId xmlns:p14="http://schemas.microsoft.com/office/powerpoint/2010/main" val="916914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6E3C5-5CE9-1A89-D098-1B9DDB1E62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EC87A0B-6096-5574-26E8-85589EA11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47" y="1512968"/>
            <a:ext cx="10879306" cy="271576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EAFE772-62EC-FA8F-5B77-06C3A73A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823" y="4444752"/>
            <a:ext cx="10879306" cy="4355164"/>
          </a:xfrm>
          <a:prstGeom prst="rect">
            <a:avLst/>
          </a:prstGeom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6328EEC6-DB52-AD0A-709B-127529C89859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1431171" y="2140493"/>
            <a:ext cx="10399821" cy="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5404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6F0EB5-9885-3F4A-6956-F9E24533FF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4008" y="196280"/>
            <a:ext cx="7416824" cy="80720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432FF"/>
                </a:solidFill>
                <a:latin typeface="+mn-lt"/>
                <a:sym typeface="Copperplate" pitchFamily="-108" charset="0"/>
              </a:rPr>
              <a:t>Snowmass 2021, EF report</a:t>
            </a:r>
            <a:endParaRPr lang="en-US" sz="4000" dirty="0">
              <a:solidFill>
                <a:srgbClr val="0432FF"/>
              </a:solidFill>
              <a:latin typeface="+mn-lt"/>
              <a:sym typeface="Copperplate" pitchFamily="-10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644C3-917D-62C4-252D-F4B02BEE59CF}"/>
              </a:ext>
            </a:extLst>
          </p:cNvPr>
          <p:cNvSpPr txBox="1"/>
          <p:nvPr/>
        </p:nvSpPr>
        <p:spPr>
          <a:xfrm>
            <a:off x="5218675" y="916360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effectLst/>
                <a:latin typeface="CMTI10"/>
              </a:rPr>
              <a:t>arXiv:2211.11084 </a:t>
            </a:r>
            <a:endParaRPr lang="en-US" sz="2800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8785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7BAC-5794-B848-8E2D-94D04F776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23DB09-0119-79F9-8838-83077B43D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31" y="1996480"/>
            <a:ext cx="5184369" cy="5976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40193F-9962-4C29-37D7-6A9A6210E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439" y="1964432"/>
            <a:ext cx="5456525" cy="5288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CDD39-DD4D-CD1D-D6B3-F2340B5412BF}"/>
              </a:ext>
            </a:extLst>
          </p:cNvPr>
          <p:cNvSpPr txBox="1"/>
          <p:nvPr/>
        </p:nvSpPr>
        <p:spPr>
          <a:xfrm>
            <a:off x="2212908" y="1247364"/>
            <a:ext cx="94740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 benchmark parameters for future colliders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2E338-285B-B885-C6AD-32E276DFA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82" y="7253064"/>
            <a:ext cx="5904656" cy="752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83D39-E688-8411-1508-D95284FE3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408" y="5956920"/>
            <a:ext cx="5904656" cy="1296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4E71D7-08BD-61A9-A731-0DEFCC5C85BE}"/>
              </a:ext>
            </a:extLst>
          </p:cNvPr>
          <p:cNvSpPr txBox="1"/>
          <p:nvPr/>
        </p:nvSpPr>
        <p:spPr>
          <a:xfrm>
            <a:off x="5566295" y="825188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effectLst/>
                <a:latin typeface="CMTI10"/>
              </a:rPr>
              <a:t>arXiv:2211.11084 </a:t>
            </a:r>
            <a:endParaRPr lang="en-US" sz="2800" dirty="0">
              <a:solidFill>
                <a:srgbClr val="C00000"/>
              </a:solidFill>
              <a:effectLst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736751F-680E-822A-831D-BB32C836A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8024" y="253170"/>
            <a:ext cx="7416824" cy="80720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432FF"/>
                </a:solidFill>
                <a:latin typeface="+mn-lt"/>
                <a:sym typeface="Copperplate" pitchFamily="-108" charset="0"/>
              </a:rPr>
              <a:t>Snowmass 2021, EF report</a:t>
            </a:r>
            <a:endParaRPr lang="en-US" sz="4000" dirty="0">
              <a:solidFill>
                <a:srgbClr val="0432FF"/>
              </a:solidFill>
              <a:latin typeface="+mn-lt"/>
              <a:sym typeface="Copperplate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25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7BAC-5794-B848-8E2D-94D04F776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DC458EB2-90A4-F3CB-7AF3-2F2EE86E6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55" y="844352"/>
            <a:ext cx="9745290" cy="70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2768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7BAC-5794-B848-8E2D-94D04F776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1240F-2B23-1384-F1CC-E3D3E17B88FA}"/>
              </a:ext>
            </a:extLst>
          </p:cNvPr>
          <p:cNvSpPr txBox="1"/>
          <p:nvPr/>
        </p:nvSpPr>
        <p:spPr>
          <a:xfrm>
            <a:off x="3140449" y="446564"/>
            <a:ext cx="927529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International Muon Collider Collaboration</a:t>
            </a:r>
          </a:p>
          <a:p>
            <a:r>
              <a:rPr lang="en-US" b="1" dirty="0">
                <a:solidFill>
                  <a:srgbClr val="0432FF"/>
                </a:solidFill>
              </a:rPr>
              <a:t>(IMCC, 2022)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5C94C12-5D8D-167B-F0C3-D7BD41D17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8" y="317056"/>
            <a:ext cx="2191355" cy="2064931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6F719B6-08B4-E401-3B66-CFBCF4483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816" y="2458072"/>
            <a:ext cx="5694281" cy="5375205"/>
          </a:xfrm>
          <a:prstGeom prst="rect">
            <a:avLst/>
          </a:prstGeom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2D8D98D7-8A0E-4F3D-1A3B-D581ADED0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806" y="7973144"/>
            <a:ext cx="5694281" cy="817060"/>
          </a:xfrm>
          <a:prstGeom prst="rect">
            <a:avLst/>
          </a:prstGeo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967673FD-5E22-4CA1-57AA-A6D9C9AB1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481" y="7973143"/>
            <a:ext cx="4506069" cy="11142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CE01B3-4F76-637A-A73D-9D7EBDE48E73}"/>
              </a:ext>
            </a:extLst>
          </p:cNvPr>
          <p:cNvSpPr txBox="1"/>
          <p:nvPr/>
        </p:nvSpPr>
        <p:spPr>
          <a:xfrm>
            <a:off x="3760695" y="1708448"/>
            <a:ext cx="7422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European Commission grant</a:t>
            </a:r>
            <a:r>
              <a:rPr lang="en-US" sz="2400" dirty="0">
                <a:latin typeface="Helvetica" pitchFamily="2" charset="0"/>
              </a:rPr>
              <a:t>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HORIZON INFRA-DEV</a:t>
            </a:r>
            <a:endParaRPr lang="en-US" sz="2400" dirty="0"/>
          </a:p>
        </p:txBody>
      </p:sp>
      <p:pic>
        <p:nvPicPr>
          <p:cNvPr id="17" name="Picture 1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9198A8C-6186-FED6-D64B-BA4F02C31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480" y="2781016"/>
            <a:ext cx="4506070" cy="50522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1A9F97-DCC9-3E1D-B076-73C9291F35CB}"/>
              </a:ext>
            </a:extLst>
          </p:cNvPr>
          <p:cNvSpPr txBox="1"/>
          <p:nvPr/>
        </p:nvSpPr>
        <p:spPr>
          <a:xfrm>
            <a:off x="7628488" y="2284512"/>
            <a:ext cx="3698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Cordination</a:t>
            </a:r>
            <a:r>
              <a:rPr lang="en-US" sz="2800" dirty="0"/>
              <a:t> Committee</a:t>
            </a:r>
          </a:p>
        </p:txBody>
      </p:sp>
    </p:spTree>
    <p:extLst>
      <p:ext uri="{BB962C8B-B14F-4D97-AF65-F5344CB8AC3E}">
        <p14:creationId xmlns:p14="http://schemas.microsoft.com/office/powerpoint/2010/main" val="380864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7BAC-5794-B848-8E2D-94D04F776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8F00D-475D-CE4C-A744-13711F70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66" y="2500536"/>
            <a:ext cx="9533954" cy="64326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3746CE-63CA-B143-9AB0-42F10ABDEF0C}"/>
              </a:ext>
            </a:extLst>
          </p:cNvPr>
          <p:cNvSpPr txBox="1"/>
          <p:nvPr/>
        </p:nvSpPr>
        <p:spPr>
          <a:xfrm>
            <a:off x="4867291" y="1780456"/>
            <a:ext cx="35750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Fermilab</a:t>
            </a:r>
            <a:r>
              <a:rPr lang="en-US" dirty="0"/>
              <a:t> on site: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41188-03B9-9044-BBC3-681377940EDC}"/>
              </a:ext>
            </a:extLst>
          </p:cNvPr>
          <p:cNvSpPr txBox="1"/>
          <p:nvPr/>
        </p:nvSpPr>
        <p:spPr>
          <a:xfrm>
            <a:off x="2387104" y="8909248"/>
            <a:ext cx="915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Daniel Schulte; Mark Palmer; </a:t>
            </a:r>
            <a:r>
              <a:rPr lang="en-US" sz="2400" dirty="0" err="1">
                <a:solidFill>
                  <a:srgbClr val="C00000"/>
                </a:solidFill>
              </a:rPr>
              <a:t>Katsuya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Yonehara</a:t>
            </a:r>
            <a:r>
              <a:rPr lang="en-US" sz="2400" dirty="0">
                <a:solidFill>
                  <a:srgbClr val="C00000"/>
                </a:solidFill>
              </a:rPr>
              <a:t> talk, March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AE6224-72ED-A44E-9248-7AC92AD28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879" y="52264"/>
            <a:ext cx="9872055" cy="10685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165B36-3EAA-524C-BA9B-14C3CEEEF76C}"/>
              </a:ext>
            </a:extLst>
          </p:cNvPr>
          <p:cNvSpPr/>
          <p:nvPr/>
        </p:nvSpPr>
        <p:spPr>
          <a:xfrm>
            <a:off x="2603128" y="1060376"/>
            <a:ext cx="74276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https://muoncollider.web.cern.ch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75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7BAC-5794-B848-8E2D-94D04F776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61C83-1855-90F9-12FF-3E5B2597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757773"/>
            <a:ext cx="10369152" cy="3470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9589D8-D7BE-CD5F-2C0D-8FF5F80182D1}"/>
              </a:ext>
            </a:extLst>
          </p:cNvPr>
          <p:cNvSpPr txBox="1"/>
          <p:nvPr/>
        </p:nvSpPr>
        <p:spPr>
          <a:xfrm>
            <a:off x="1965896" y="97878"/>
            <a:ext cx="4049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432FF"/>
                </a:solidFill>
              </a:rPr>
              <a:t>Detector efforts: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75EC3-13A7-9E3D-6FB7-DA3655589C8E}"/>
              </a:ext>
            </a:extLst>
          </p:cNvPr>
          <p:cNvSpPr txBox="1"/>
          <p:nvPr/>
        </p:nvSpPr>
        <p:spPr>
          <a:xfrm>
            <a:off x="6502400" y="310679"/>
            <a:ext cx="6455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Diktys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Stratakis</a:t>
            </a:r>
            <a:r>
              <a:rPr lang="en-US" sz="2400" dirty="0">
                <a:solidFill>
                  <a:srgbClr val="C00000"/>
                </a:solidFill>
              </a:rPr>
              <a:t>, MC Forum talk at CSS, Seattle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774AF-BAE4-E139-CB2B-DBBE3739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96" y="4112881"/>
            <a:ext cx="10364688" cy="5588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BE308-64E3-11D9-3733-62301894C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712" y="3551960"/>
            <a:ext cx="2755018" cy="6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9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35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6747E8-DE68-FE4F-92D9-10728B498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0" y="3508648"/>
            <a:ext cx="5591073" cy="41764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3BBE38-FB99-5F43-85C6-2581F489C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4" y="3580656"/>
            <a:ext cx="5976664" cy="4176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8089D8-E982-1949-96C7-D3245C1F1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816" y="1492424"/>
            <a:ext cx="7183840" cy="5844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6B6BFB-1185-9240-8F88-C00EC9628B66}"/>
              </a:ext>
            </a:extLst>
          </p:cNvPr>
          <p:cNvSpPr txBox="1"/>
          <p:nvPr/>
        </p:nvSpPr>
        <p:spPr>
          <a:xfrm>
            <a:off x="921542" y="167244"/>
            <a:ext cx="95823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  Total cross sections: </a:t>
            </a:r>
            <a:r>
              <a:rPr lang="en-US" dirty="0">
                <a:solidFill>
                  <a:srgbClr val="FF0000"/>
                </a:solidFill>
              </a:rPr>
              <a:t>𝛄𝛄</a:t>
            </a:r>
            <a:r>
              <a:rPr lang="en-US" dirty="0"/>
              <a:t> </a:t>
            </a:r>
            <a:r>
              <a:rPr lang="en-US" b="1" dirty="0">
                <a:solidFill>
                  <a:srgbClr val="0432FF"/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𝛍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𝛍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hadrons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F4CF28-822C-8E4B-98DE-12BF53837BC5}"/>
              </a:ext>
            </a:extLst>
          </p:cNvPr>
          <p:cNvSpPr txBox="1"/>
          <p:nvPr/>
        </p:nvSpPr>
        <p:spPr>
          <a:xfrm>
            <a:off x="1245816" y="815316"/>
            <a:ext cx="57534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PYTHIA parameterization: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33D0-7D5E-FE48-B70E-CC84C4E96D95}"/>
              </a:ext>
            </a:extLst>
          </p:cNvPr>
          <p:cNvSpPr txBox="1"/>
          <p:nvPr/>
        </p:nvSpPr>
        <p:spPr>
          <a:xfrm>
            <a:off x="1317824" y="2039452"/>
            <a:ext cx="51315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SLAC parameterization: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4CAF79-2DE1-6D45-B45B-EB6B4C34B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864" y="2727772"/>
            <a:ext cx="7862035" cy="4928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8E3596-5D79-0446-AF49-640114EB1457}"/>
              </a:ext>
            </a:extLst>
          </p:cNvPr>
          <p:cNvSpPr txBox="1"/>
          <p:nvPr/>
        </p:nvSpPr>
        <p:spPr>
          <a:xfrm>
            <a:off x="885776" y="8837240"/>
            <a:ext cx="1152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800000"/>
                </a:solidFill>
              </a:rPr>
              <a:t>T. </a:t>
            </a:r>
            <a:r>
              <a:rPr lang="en-US" sz="2800" dirty="0" err="1">
                <a:solidFill>
                  <a:srgbClr val="800000"/>
                </a:solidFill>
              </a:rPr>
              <a:t>Barklow</a:t>
            </a:r>
            <a:r>
              <a:rPr lang="en-US" sz="2800" dirty="0">
                <a:solidFill>
                  <a:srgbClr val="800000"/>
                </a:solidFill>
              </a:rPr>
              <a:t>, D. Dannheim, M.O. </a:t>
            </a:r>
            <a:r>
              <a:rPr lang="en-US" sz="2800" dirty="0" err="1">
                <a:solidFill>
                  <a:srgbClr val="800000"/>
                </a:solidFill>
              </a:rPr>
              <a:t>Sahin</a:t>
            </a:r>
            <a:r>
              <a:rPr lang="en-US" sz="2800" dirty="0">
                <a:solidFill>
                  <a:srgbClr val="800000"/>
                </a:solidFill>
              </a:rPr>
              <a:t> &amp; D. Schulte, LCD-Note-2011-020.</a:t>
            </a:r>
            <a:endParaRPr lang="en-US" sz="2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7C2A718-4392-0843-825A-737C7DB04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5647" y="99218"/>
            <a:ext cx="3329441" cy="32654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F3B601-920F-EB4F-803D-4F1A38E82D5F}"/>
              </a:ext>
            </a:extLst>
          </p:cNvPr>
          <p:cNvSpPr txBox="1"/>
          <p:nvPr/>
        </p:nvSpPr>
        <p:spPr>
          <a:xfrm>
            <a:off x="7080742" y="3561492"/>
            <a:ext cx="3794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Event rate @10,000 Hz!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BA05CD-9C5F-A440-B6ED-ED3D96F0C025}"/>
              </a:ext>
            </a:extLst>
          </p:cNvPr>
          <p:cNvSpPr txBox="1"/>
          <p:nvPr/>
        </p:nvSpPr>
        <p:spPr>
          <a:xfrm>
            <a:off x="2272396" y="8160132"/>
            <a:ext cx="84064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Events populated at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T</a:t>
            </a:r>
            <a:r>
              <a:rPr lang="en-US" baseline="30000" dirty="0" err="1">
                <a:solidFill>
                  <a:srgbClr val="FF0000"/>
                </a:solidFill>
              </a:rPr>
              <a:t>hadrons</a:t>
            </a:r>
            <a:r>
              <a:rPr lang="en-US" dirty="0">
                <a:solidFill>
                  <a:srgbClr val="FF0000"/>
                </a:solidFill>
              </a:rPr>
              <a:t>&lt; a few GeV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07AB3B-86EC-C646-8D4B-6C9632F77155}"/>
              </a:ext>
            </a:extLst>
          </p:cNvPr>
          <p:cNvSpPr txBox="1"/>
          <p:nvPr/>
        </p:nvSpPr>
        <p:spPr>
          <a:xfrm>
            <a:off x="7844376" y="6163942"/>
            <a:ext cx="3194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EPA spectrum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8E696C-12D4-6C40-9164-D43DB077CF83}"/>
              </a:ext>
            </a:extLst>
          </p:cNvPr>
          <p:cNvSpPr txBox="1"/>
          <p:nvPr/>
        </p:nvSpPr>
        <p:spPr>
          <a:xfrm>
            <a:off x="2373743" y="7512060"/>
            <a:ext cx="82237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</a:t>
            </a:r>
            <a:r>
              <a:rPr lang="en-US" sz="3200" dirty="0">
                <a:solidFill>
                  <a:srgbClr val="FF0000"/>
                </a:solidFill>
              </a:rPr>
              <a:t>𝛔</a:t>
            </a:r>
            <a:r>
              <a:rPr lang="en-US" sz="3200" baseline="-25000" dirty="0">
                <a:solidFill>
                  <a:srgbClr val="FF0000"/>
                </a:solidFill>
              </a:rPr>
              <a:t>pp</a:t>
            </a:r>
            <a:r>
              <a:rPr lang="en-US" sz="3200" dirty="0">
                <a:solidFill>
                  <a:srgbClr val="FF0000"/>
                </a:solidFill>
              </a:rPr>
              <a:t>(total) ~ 100 </a:t>
            </a:r>
            <a:r>
              <a:rPr lang="en-US" sz="3200" dirty="0" err="1">
                <a:solidFill>
                  <a:srgbClr val="FF0000"/>
                </a:solidFill>
              </a:rPr>
              <a:t>mb</a:t>
            </a:r>
            <a:r>
              <a:rPr lang="en-US" sz="3200" dirty="0">
                <a:solidFill>
                  <a:srgbClr val="FF0000"/>
                </a:solidFill>
              </a:rPr>
              <a:t>;   𝛔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𝛍 𝛍 </a:t>
            </a:r>
            <a:r>
              <a:rPr lang="en-US" sz="3200" dirty="0">
                <a:solidFill>
                  <a:srgbClr val="FF0000"/>
                </a:solidFill>
              </a:rPr>
              <a:t>(total)~ 50 </a:t>
            </a:r>
            <a:r>
              <a:rPr lang="en-US" sz="3200" dirty="0" err="1">
                <a:solidFill>
                  <a:srgbClr val="FF0000"/>
                </a:solidFill>
              </a:rPr>
              <a:t>nb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78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1" grpId="0"/>
      <p:bldP spid="24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36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1A44E-8B9D-0A4A-8C26-CABCC0B1DA92}"/>
              </a:ext>
            </a:extLst>
          </p:cNvPr>
          <p:cNvSpPr txBox="1"/>
          <p:nvPr/>
        </p:nvSpPr>
        <p:spPr>
          <a:xfrm>
            <a:off x="1821880" y="7901136"/>
            <a:ext cx="9433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432FF"/>
                </a:solidFill>
              </a:rPr>
              <a:t>Those aren’t what you would first see</a:t>
            </a:r>
          </a:p>
          <a:p>
            <a:r>
              <a:rPr lang="en-US" sz="4400" b="1" dirty="0">
                <a:solidFill>
                  <a:srgbClr val="0432FF"/>
                </a:solidFill>
              </a:rPr>
              <a:t>when you turned on the machine!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76B826F-2758-7F41-8AD9-8D818564EBDC}"/>
              </a:ext>
            </a:extLst>
          </p:cNvPr>
          <p:cNvSpPr txBox="1">
            <a:spLocks noChangeArrowheads="1"/>
          </p:cNvSpPr>
          <p:nvPr/>
        </p:nvSpPr>
        <p:spPr>
          <a:xfrm>
            <a:off x="525736" y="37146"/>
            <a:ext cx="12025336" cy="80720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>
              <a:defRPr/>
            </a:pPr>
            <a:r>
              <a:rPr lang="en-US" sz="5400" b="1" kern="0" dirty="0">
                <a:solidFill>
                  <a:srgbClr val="FF0000"/>
                </a:solidFill>
                <a:latin typeface="+mn-lt"/>
                <a:sym typeface="Copperplate" pitchFamily="-108" charset="0"/>
              </a:rPr>
              <a:t>A Multi-</a:t>
            </a:r>
            <a:r>
              <a:rPr lang="en-US" sz="5400" b="1" kern="0" dirty="0" err="1">
                <a:solidFill>
                  <a:srgbClr val="FF0000"/>
                </a:solidFill>
                <a:latin typeface="+mn-lt"/>
                <a:sym typeface="Copperplate" pitchFamily="-108" charset="0"/>
              </a:rPr>
              <a:t>TeV</a:t>
            </a:r>
            <a:r>
              <a:rPr lang="en-US" sz="5400" b="1" kern="0" dirty="0">
                <a:solidFill>
                  <a:srgbClr val="FF0000"/>
                </a:solidFill>
                <a:latin typeface="+mn-lt"/>
                <a:sym typeface="Copperplate" pitchFamily="-108" charset="0"/>
              </a:rPr>
              <a:t> Muon Collider</a:t>
            </a:r>
            <a:endParaRPr lang="en-US" sz="5400" kern="0" dirty="0">
              <a:solidFill>
                <a:srgbClr val="FF0000"/>
              </a:solidFill>
              <a:latin typeface="+mn-lt"/>
              <a:sym typeface="Copperplate" pitchFamily="-10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E88A05-60D8-B749-AD73-BE49F61B4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6" y="2441069"/>
            <a:ext cx="8358505" cy="55320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646225-0C63-5948-810D-7B4471EB8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3220616"/>
            <a:ext cx="1152128" cy="1187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C28549-400E-4047-9629-F4BFCDD84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256" y="6322330"/>
            <a:ext cx="1295660" cy="1074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BF64E9-E11B-9B41-85AC-668869170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608" y="1579207"/>
            <a:ext cx="1512168" cy="7331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184AB2E-2760-1545-ACB7-570F7E04C118}"/>
              </a:ext>
            </a:extLst>
          </p:cNvPr>
          <p:cNvSpPr txBox="1"/>
          <p:nvPr/>
        </p:nvSpPr>
        <p:spPr>
          <a:xfrm>
            <a:off x="1123541" y="700336"/>
            <a:ext cx="108157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Naïve expectation: leading-order </a:t>
            </a:r>
            <a:r>
              <a:rPr lang="en-US" dirty="0">
                <a:solidFill>
                  <a:srgbClr val="FF0000"/>
                </a:solidFill>
              </a:rPr>
              <a:t>𝛍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𝛍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annihilation: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DC91716-A500-8540-B38C-C8ADC533E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344" y="5020816"/>
            <a:ext cx="1295660" cy="7968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F00C0E-8D38-C64C-BDE4-9BA913760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19170" y="1312936"/>
            <a:ext cx="2199654" cy="12596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3D272F4-5FCA-1743-8154-F62EDED4FE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657078" y="2297136"/>
            <a:ext cx="4104456" cy="436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41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37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1A44E-8B9D-0A4A-8C26-CABCC0B1DA92}"/>
              </a:ext>
            </a:extLst>
          </p:cNvPr>
          <p:cNvSpPr txBox="1"/>
          <p:nvPr/>
        </p:nvSpPr>
        <p:spPr>
          <a:xfrm>
            <a:off x="1245816" y="66780"/>
            <a:ext cx="10657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Photon-induced QED cross sections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          large rates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6A145D-6EF1-5B4E-8738-20DF5728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200" y="4084712"/>
            <a:ext cx="3064768" cy="2218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AA3569-B5D2-F44C-9C49-6FE352752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76" y="854044"/>
            <a:ext cx="3312368" cy="834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FD37C9-E1D2-9941-9902-3C0279F62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624" y="1780456"/>
            <a:ext cx="2793324" cy="22780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7605B3-45E3-DF4B-9263-B1067325F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518" y="1636885"/>
            <a:ext cx="6937090" cy="4608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F4B2A6-A23F-674A-BA41-C96096BF1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47424" y="2572544"/>
            <a:ext cx="1351120" cy="994578"/>
          </a:xfrm>
          <a:prstGeom prst="rect">
            <a:avLst/>
          </a:prstGeom>
        </p:spPr>
      </p:pic>
      <p:sp>
        <p:nvSpPr>
          <p:cNvPr id="20" name="Line 3">
            <a:extLst>
              <a:ext uri="{FF2B5EF4-FFF2-40B4-BE49-F238E27FC236}">
                <a16:creationId xmlns:a16="http://schemas.microsoft.com/office/drawing/2014/main" id="{17A45D29-A0C5-CD40-9DEE-AC826EC01D72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574409" y="4084712"/>
            <a:ext cx="115212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08CB9A-1FF4-4744-8125-452686D733B2}"/>
              </a:ext>
            </a:extLst>
          </p:cNvPr>
          <p:cNvSpPr txBox="1"/>
          <p:nvPr/>
        </p:nvSpPr>
        <p:spPr>
          <a:xfrm>
            <a:off x="4985434" y="2212504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(10</a:t>
            </a:r>
            <a:r>
              <a:rPr lang="en-US" sz="2000" baseline="30000" dirty="0">
                <a:solidFill>
                  <a:srgbClr val="FF0000"/>
                </a:solidFill>
              </a:rPr>
              <a:t>o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A7DC4-7932-D141-A052-B8D9957C0AE4}"/>
              </a:ext>
            </a:extLst>
          </p:cNvPr>
          <p:cNvSpPr txBox="1"/>
          <p:nvPr/>
        </p:nvSpPr>
        <p:spPr>
          <a:xfrm>
            <a:off x="1032208" y="6719972"/>
            <a:ext cx="111588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Quarks/gluons come into the picture via SM DGLAP: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F93B8E-8256-E843-9239-89A563FCC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519" y="7325072"/>
            <a:ext cx="7781313" cy="19649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838B70-37A6-E444-989D-4571C055D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9952" y="6234802"/>
            <a:ext cx="5827200" cy="6582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1BE1423-1D75-1B4C-BC63-ABCA26518A34}"/>
              </a:ext>
            </a:extLst>
          </p:cNvPr>
          <p:cNvSpPr txBox="1"/>
          <p:nvPr/>
        </p:nvSpPr>
        <p:spPr>
          <a:xfrm>
            <a:off x="11303930" y="2500536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m</a:t>
            </a:r>
            <a:r>
              <a:rPr lang="en-US" sz="4000" baseline="-25000" dirty="0" err="1">
                <a:solidFill>
                  <a:srgbClr val="FF0000"/>
                </a:solidFill>
              </a:rPr>
              <a:t>jj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33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6E3C5-5CE9-1A89-D098-1B9DDB1E62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3AA3F07-00F8-7316-2487-ED6EB7193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8024" y="205358"/>
            <a:ext cx="7200800" cy="783010"/>
          </a:xfrm>
        </p:spPr>
        <p:txBody>
          <a:bodyPr/>
          <a:lstStyle/>
          <a:p>
            <a:pPr algn="l"/>
            <a:r>
              <a:rPr lang="en-US" sz="5400" b="1" dirty="0">
                <a:solidFill>
                  <a:srgbClr val="0432FF"/>
                </a:solidFill>
                <a:latin typeface="+mn-lt"/>
                <a:ea typeface="Cochin" pitchFamily="-107" charset="0"/>
                <a:cs typeface="Cochin" pitchFamily="-107" charset="0"/>
              </a:rPr>
              <a:t>Precision Higgs physics</a:t>
            </a:r>
            <a:endParaRPr lang="en-US" sz="4800" b="1" dirty="0">
              <a:solidFill>
                <a:srgbClr val="0432FF"/>
              </a:solidFill>
              <a:latin typeface="+mn-lt"/>
              <a:ea typeface="Cochin" pitchFamily="-107" charset="0"/>
              <a:cs typeface="Cochin" pitchFamily="-107" charset="0"/>
            </a:endParaRPr>
          </a:p>
        </p:txBody>
      </p:sp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BB12B056-0371-E367-4093-4E9C991AE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904" y="1919481"/>
            <a:ext cx="9326160" cy="59096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0C327A-3A04-CB9E-16DE-ED9AB643CEA3}"/>
              </a:ext>
            </a:extLst>
          </p:cNvPr>
          <p:cNvSpPr txBox="1"/>
          <p:nvPr/>
        </p:nvSpPr>
        <p:spPr>
          <a:xfrm>
            <a:off x="1672368" y="1113220"/>
            <a:ext cx="958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Muon Collider Forum Report: </a:t>
            </a:r>
            <a:r>
              <a:rPr lang="en-US" sz="28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https://arxiv.org/abs/2209.01318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E39FF8-02D8-1A16-9393-F1E9B0627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018" y="4017405"/>
            <a:ext cx="1215126" cy="3739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75E430-CF05-1177-1817-27878AA98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744" y="3364632"/>
            <a:ext cx="999102" cy="4146406"/>
          </a:xfrm>
          <a:prstGeom prst="rect">
            <a:avLst/>
          </a:prstGeom>
        </p:spPr>
      </p:pic>
      <p:pic>
        <p:nvPicPr>
          <p:cNvPr id="15" name="Picture 14" descr="latex-image-1.pdf">
            <a:extLst>
              <a:ext uri="{FF2B5EF4-FFF2-40B4-BE49-F238E27FC236}">
                <a16:creationId xmlns:a16="http://schemas.microsoft.com/office/drawing/2014/main" id="{9403EB75-83B1-CCD3-3A4E-ABFC30A3E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896" y="8030618"/>
            <a:ext cx="4752528" cy="806622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8296106B-2712-2A76-AF86-975ABEC1BD87}"/>
              </a:ext>
            </a:extLst>
          </p:cNvPr>
          <p:cNvSpPr>
            <a:spLocks/>
          </p:cNvSpPr>
          <p:nvPr/>
        </p:nvSpPr>
        <p:spPr bwMode="auto">
          <a:xfrm>
            <a:off x="6854056" y="7613104"/>
            <a:ext cx="5913040" cy="144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≈ sub % </a:t>
            </a:r>
            <a:r>
              <a:rPr lang="en-US" sz="4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  <a:sym typeface="Wingdings" pitchFamily="2" charset="2"/>
              </a:rPr>
              <a:t></a:t>
            </a:r>
            <a:r>
              <a:rPr lang="en-US" sz="4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 M &gt; 2 </a:t>
            </a:r>
            <a:r>
              <a:rPr lang="en-US" sz="4000" dirty="0" err="1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TeV</a:t>
            </a:r>
            <a:endParaRPr lang="en-US" sz="4000" dirty="0">
              <a:solidFill>
                <a:srgbClr val="0000FF"/>
              </a:solidFill>
              <a:ea typeface="Cochin" pitchFamily="-107" charset="0"/>
              <a:cs typeface="Cochin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22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940589-CFBE-A948-84A0-55C5DD910F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45178-01EC-924F-8DF3-EAB9D4C8F68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15E94-FDE8-47E5-D7A8-0F022E7BE4E0}"/>
              </a:ext>
            </a:extLst>
          </p:cNvPr>
          <p:cNvSpPr txBox="1"/>
          <p:nvPr/>
        </p:nvSpPr>
        <p:spPr>
          <a:xfrm>
            <a:off x="1557407" y="52264"/>
            <a:ext cx="100575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432FF"/>
                </a:solidFill>
              </a:rPr>
              <a:t>Higgs pair production &amp; triple coupling: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277EE-D9F8-FA67-B8BE-D3B5ADEC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16" y="844352"/>
            <a:ext cx="7704856" cy="2930681"/>
          </a:xfrm>
          <a:prstGeom prst="rect">
            <a:avLst/>
          </a:prstGeom>
        </p:spPr>
      </p:pic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9F659B4F-9E0B-1F18-8370-07AEBD4E7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090" y="856531"/>
            <a:ext cx="3200950" cy="3876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3E8DC2-E227-4FF3-9496-DF973227A4E2}"/>
              </a:ext>
            </a:extLst>
          </p:cNvPr>
          <p:cNvSpPr txBox="1"/>
          <p:nvPr/>
        </p:nvSpPr>
        <p:spPr>
          <a:xfrm>
            <a:off x="1605856" y="3871590"/>
            <a:ext cx="70871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sz="3200" dirty="0">
                <a:solidFill>
                  <a:srgbClr val="0432FF"/>
                </a:solidFill>
                <a:sym typeface="Wingdings" pitchFamily="2" charset="2"/>
              </a:rPr>
              <a:t>dictate </a:t>
            </a:r>
            <a:r>
              <a:rPr lang="en-US" sz="3200" dirty="0">
                <a:solidFill>
                  <a:srgbClr val="0432FF"/>
                </a:solidFill>
              </a:rPr>
              <a:t>EW phase transition &amp; impact </a:t>
            </a:r>
          </a:p>
          <a:p>
            <a:r>
              <a:rPr lang="en-US" sz="3200" dirty="0">
                <a:solidFill>
                  <a:srgbClr val="0432FF"/>
                </a:solidFill>
              </a:rPr>
              <a:t>on early universe cosmology!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08AD2-6D97-7267-BE25-30ABC2A76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48" y="4804792"/>
            <a:ext cx="9911338" cy="4133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36F00-41E6-DCEC-67FA-50247DACE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720" y="6424006"/>
            <a:ext cx="1944216" cy="19091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586E4A-F0F1-3B53-2F00-8EDE5408C89D}"/>
              </a:ext>
            </a:extLst>
          </p:cNvPr>
          <p:cNvSpPr txBox="1"/>
          <p:nvPr/>
        </p:nvSpPr>
        <p:spPr>
          <a:xfrm>
            <a:off x="5206256" y="8879631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800000"/>
                </a:solidFill>
              </a:rPr>
              <a:t>TH, D. Liu, I. Low, X. Wang, arXiv:2008.12204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7235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4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B577F-9398-694B-81CB-C0481A482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724" y="1636440"/>
            <a:ext cx="9002180" cy="2232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CC715-CDB3-4147-8CC0-76F71112FD14}"/>
              </a:ext>
            </a:extLst>
          </p:cNvPr>
          <p:cNvSpPr txBox="1"/>
          <p:nvPr/>
        </p:nvSpPr>
        <p:spPr>
          <a:xfrm>
            <a:off x="2685976" y="856546"/>
            <a:ext cx="7646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432FF"/>
                </a:solidFill>
              </a:rPr>
              <a:t>Muon Accelerator Project (MAP)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34C625-D5AE-8C46-95B4-52C9D9E8007C}"/>
              </a:ext>
            </a:extLst>
          </p:cNvPr>
          <p:cNvSpPr txBox="1"/>
          <p:nvPr/>
        </p:nvSpPr>
        <p:spPr>
          <a:xfrm>
            <a:off x="1148781" y="8807623"/>
            <a:ext cx="1061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hlinkClick r:id="rId3"/>
              </a:rPr>
              <a:t>https://arxiv.org/abs/1907.08562</a:t>
            </a:r>
            <a:r>
              <a:rPr lang="en-US" sz="2400" dirty="0">
                <a:solidFill>
                  <a:srgbClr val="C00000"/>
                </a:solidFill>
              </a:rPr>
              <a:t>, J.P. </a:t>
            </a:r>
            <a:r>
              <a:rPr lang="en-US" sz="2400" dirty="0" err="1">
                <a:solidFill>
                  <a:srgbClr val="C00000"/>
                </a:solidFill>
              </a:rPr>
              <a:t>Delahauge</a:t>
            </a:r>
            <a:r>
              <a:rPr lang="en-US" sz="2400" dirty="0">
                <a:solidFill>
                  <a:srgbClr val="C00000"/>
                </a:solidFill>
              </a:rPr>
              <a:t> et al.,  arXiv:1901.06150/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603366-13CA-8344-94CD-0167159CFE73}"/>
              </a:ext>
            </a:extLst>
          </p:cNvPr>
          <p:cNvSpPr txBox="1"/>
          <p:nvPr/>
        </p:nvSpPr>
        <p:spPr>
          <a:xfrm>
            <a:off x="693842" y="5492928"/>
            <a:ext cx="703269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Protons </a:t>
            </a:r>
            <a:r>
              <a:rPr lang="en-US" sz="3600" dirty="0">
                <a:sym typeface="Wingdings" pitchFamily="2" charset="2"/>
              </a:rPr>
              <a:t> </a:t>
            </a:r>
            <a:r>
              <a:rPr lang="en-US" sz="3600" dirty="0" err="1">
                <a:sym typeface="Wingdings" pitchFamily="2" charset="2"/>
              </a:rPr>
              <a:t>pions</a:t>
            </a:r>
            <a:r>
              <a:rPr lang="en-US" sz="3600" dirty="0">
                <a:sym typeface="Wingdings" pitchFamily="2" charset="2"/>
              </a:rPr>
              <a:t>  muons</a:t>
            </a:r>
            <a:endParaRPr lang="en-US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Transverse ionization cooling </a:t>
            </a:r>
          </a:p>
          <a:p>
            <a:pPr algn="l"/>
            <a:r>
              <a:rPr lang="en-US" sz="3600" dirty="0"/>
              <a:t>     achieved by MICE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Muon emittance exchange </a:t>
            </a:r>
          </a:p>
          <a:p>
            <a:pPr algn="l"/>
            <a:r>
              <a:rPr lang="en-US" sz="3600" dirty="0"/>
              <a:t>     demonstrated at FNAL/RAL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6D cooling of 5-6 orders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0B9D0-4FEF-4949-A6F3-AF7DB653B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724" y="3940696"/>
            <a:ext cx="9002180" cy="1457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FBEFE3-8C11-3181-E6EB-901F9F2B3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544" y="5983214"/>
            <a:ext cx="4304898" cy="2781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96232-15F3-01D3-2670-7469AECD989F}"/>
              </a:ext>
            </a:extLst>
          </p:cNvPr>
          <p:cNvSpPr txBox="1"/>
          <p:nvPr/>
        </p:nvSpPr>
        <p:spPr>
          <a:xfrm>
            <a:off x="7423321" y="5567263"/>
            <a:ext cx="510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Noticeable reduction of 9% </a:t>
            </a:r>
            <a:r>
              <a:rPr lang="en-US" sz="2400" dirty="0" err="1"/>
              <a:t>emittance</a:t>
            </a:r>
            <a:endParaRPr lang="en-US" sz="24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0E56579-13E0-8363-1E09-2BAB5168C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1880" y="64458"/>
            <a:ext cx="9361040" cy="707886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rgbClr val="FF0000"/>
                </a:solidFill>
                <a:sym typeface="Copperplate" pitchFamily="-108" charset="0"/>
              </a:rPr>
              <a:t>Renewed interests</a:t>
            </a:r>
            <a:endParaRPr lang="en-US" sz="5400" dirty="0">
              <a:solidFill>
                <a:srgbClr val="FF0000"/>
              </a:solidFill>
              <a:sym typeface="Copperplate" pitchFamily="-108" charset="0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B39398-C7A1-C440-E2CA-D42285791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320" y="3812334"/>
            <a:ext cx="1728192" cy="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79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DE8-712C-CF4A-B37B-37C7AF90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D75B5-36DE-8D4A-9111-F48703A7FE8D}"/>
              </a:ext>
            </a:extLst>
          </p:cNvPr>
          <p:cNvSpPr txBox="1"/>
          <p:nvPr/>
        </p:nvSpPr>
        <p:spPr>
          <a:xfrm>
            <a:off x="3002398" y="14516"/>
            <a:ext cx="731642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Missing-track signal:</a:t>
            </a:r>
          </a:p>
          <a:p>
            <a:r>
              <a:rPr lang="en-US" dirty="0">
                <a:solidFill>
                  <a:srgbClr val="0432FF"/>
                </a:solidFill>
              </a:rPr>
              <a:t>A single photon plus missing tracks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181F4-2F47-154C-8ACB-90D1385B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483" y="7150384"/>
            <a:ext cx="4445877" cy="894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408C90-95B4-2542-B34A-472C3F98E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12" y="1276400"/>
            <a:ext cx="7516420" cy="4238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1ABA8E-CB5D-B54A-B86F-279517A95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308" y="5489894"/>
            <a:ext cx="5493692" cy="4139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C2117D-6667-F24B-AE89-E4AA60CDC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448" y="5524872"/>
            <a:ext cx="40640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34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6E3C5-5CE9-1A89-D098-1B9DDB1E62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B4858FAA-42EC-AE70-073C-7A203D75E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928" y="1331048"/>
            <a:ext cx="8424936" cy="3761776"/>
          </a:xfrm>
          <a:prstGeom prst="rect">
            <a:avLst/>
          </a:prstGeo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7ECC3C6E-1E78-DDEE-3DC1-BD5B2CCD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20" y="5092824"/>
            <a:ext cx="8497048" cy="3761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47D029-E62E-8FB4-7F71-04B837945A1B}"/>
              </a:ext>
            </a:extLst>
          </p:cNvPr>
          <p:cNvSpPr txBox="1"/>
          <p:nvPr/>
        </p:nvSpPr>
        <p:spPr>
          <a:xfrm>
            <a:off x="3669169" y="628328"/>
            <a:ext cx="57855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Covering the thermal target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15B73-9499-947C-BF9D-0E62CD87E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53730" y="1760574"/>
            <a:ext cx="129171" cy="1897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482643-0E89-11FF-D901-163C1F147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8771" y="1271363"/>
            <a:ext cx="129171" cy="1897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31570-2E93-2295-2A56-C5FBD252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8771" y="2135459"/>
            <a:ext cx="129171" cy="1897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D68B79-3CF8-EEBF-6482-1D655466A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568" y="1492424"/>
            <a:ext cx="2581817" cy="7830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9DF6D0-A49D-D8B1-63BF-7913C52F0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38104" y="52264"/>
            <a:ext cx="6264696" cy="783010"/>
          </a:xfrm>
        </p:spPr>
        <p:txBody>
          <a:bodyPr/>
          <a:lstStyle/>
          <a:p>
            <a:pPr algn="l"/>
            <a:r>
              <a:rPr lang="en-US" sz="4800" b="1" dirty="0">
                <a:solidFill>
                  <a:srgbClr val="0432FF"/>
                </a:solidFill>
                <a:latin typeface="+mn-lt"/>
                <a:ea typeface="Cochin" pitchFamily="-107" charset="0"/>
                <a:cs typeface="Cochin" pitchFamily="-107" charset="0"/>
              </a:rPr>
              <a:t>WIMP Dark Matter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0EAAE-83B8-0E5B-BD34-8891A6BAD4D6}"/>
              </a:ext>
            </a:extLst>
          </p:cNvPr>
          <p:cNvSpPr txBox="1"/>
          <p:nvPr/>
        </p:nvSpPr>
        <p:spPr>
          <a:xfrm>
            <a:off x="860857" y="8828529"/>
            <a:ext cx="1082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800000"/>
                </a:solidFill>
              </a:rPr>
              <a:t>TH, Z. Liu, L.T. Wang, X. Wang: arXiv:2009.11287; arXiv:2203.07351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6805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9881" y="-19744"/>
            <a:ext cx="7225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77982"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rgbClr val="0432FF"/>
                </a:solidFill>
                <a:uFill>
                  <a:solidFill>
                    <a:srgbClr val="0329D6"/>
                  </a:solidFill>
                </a:uFill>
                <a:latin typeface="+mn-lt"/>
                <a:ea typeface="Arial"/>
                <a:cs typeface="Arial"/>
                <a:sym typeface="Arial"/>
              </a:rPr>
              <a:t>Pushing the “Naturalness” limit</a:t>
            </a:r>
            <a:endParaRPr lang="en-US" sz="4000" b="1" dirty="0">
              <a:solidFill>
                <a:srgbClr val="0432FF"/>
              </a:solidFill>
              <a:uFill>
                <a:solidFill>
                  <a:srgbClr val="0329D6"/>
                </a:solidFill>
              </a:uFill>
              <a:latin typeface="+mn-lt"/>
              <a:sym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4929" y="7181056"/>
            <a:ext cx="107197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Higgs mass fine-tune: </a:t>
            </a:r>
            <a:r>
              <a:rPr lang="en-US" dirty="0" err="1">
                <a:solidFill>
                  <a:srgbClr val="FF0000"/>
                </a:solidFill>
              </a:rPr>
              <a:t>δm</a:t>
            </a:r>
            <a:r>
              <a:rPr lang="en-US" baseline="-25000" dirty="0" err="1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~ 1% (1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Thus,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stop</a:t>
            </a:r>
            <a:r>
              <a:rPr lang="en-US" dirty="0">
                <a:solidFill>
                  <a:srgbClr val="FF0000"/>
                </a:solidFill>
              </a:rPr>
              <a:t> &gt; 8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10</a:t>
            </a:r>
            <a:r>
              <a:rPr lang="en-US" baseline="30000" dirty="0">
                <a:solidFill>
                  <a:srgbClr val="FF0000"/>
                </a:solidFill>
                <a:sym typeface="Wingdings"/>
              </a:rPr>
              <a:t>-4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fine-tune!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433FF-ADE6-8FB7-B55C-EB07AB74B2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7033D88-49C8-936F-6FA2-DEB0A0536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2580"/>
            <a:ext cx="8784976" cy="417642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BF2D8C9-D7BA-8552-A24E-98621A91D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72" y="3754408"/>
            <a:ext cx="2353444" cy="690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176BDA-61A9-FFC1-C6F8-892415EBEBF4}"/>
              </a:ext>
            </a:extLst>
          </p:cNvPr>
          <p:cNvSpPr txBox="1"/>
          <p:nvPr/>
        </p:nvSpPr>
        <p:spPr>
          <a:xfrm>
            <a:off x="4558184" y="4732784"/>
            <a:ext cx="1741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gauginos</a:t>
            </a:r>
            <a:endParaRPr lang="en-US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4C6D09-DC3F-42E1-B548-590F8D594C4B}"/>
              </a:ext>
            </a:extLst>
          </p:cNvPr>
          <p:cNvSpPr txBox="1"/>
          <p:nvPr/>
        </p:nvSpPr>
        <p:spPr>
          <a:xfrm>
            <a:off x="2293889" y="700336"/>
            <a:ext cx="83129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searches for top quark partners </a:t>
            </a:r>
          </a:p>
          <a:p>
            <a:r>
              <a:rPr lang="en-US" dirty="0"/>
              <a:t>(most wanted in “naturalness”); </a:t>
            </a:r>
          </a:p>
          <a:p>
            <a:r>
              <a:rPr lang="en-US" dirty="0"/>
              <a:t>&amp; </a:t>
            </a:r>
            <a:r>
              <a:rPr lang="en-US" dirty="0" err="1"/>
              <a:t>gluinos</a:t>
            </a:r>
            <a:r>
              <a:rPr lang="en-US" dirty="0"/>
              <a:t>, </a:t>
            </a:r>
            <a:r>
              <a:rPr lang="en-US" dirty="0" err="1"/>
              <a:t>gauginos</a:t>
            </a:r>
            <a:r>
              <a:rPr lang="en-US" dirty="0"/>
              <a:t> 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A041D-3B7E-9AFD-B73E-5FC3B31BB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976" y="2932584"/>
            <a:ext cx="4140200" cy="382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EE837-593B-7D99-9D6C-1A93AA8A9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707" y="4660776"/>
            <a:ext cx="11176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C6D2B7-BBF3-E599-B6B5-91C783223511}"/>
              </a:ext>
            </a:extLst>
          </p:cNvPr>
          <p:cNvSpPr txBox="1"/>
          <p:nvPr/>
        </p:nvSpPr>
        <p:spPr>
          <a:xfrm>
            <a:off x="9958784" y="3580656"/>
            <a:ext cx="2021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E=30</a:t>
            </a:r>
          </a:p>
          <a:p>
            <a:r>
              <a:rPr lang="en-US" sz="2400" dirty="0">
                <a:solidFill>
                  <a:srgbClr val="0432FF"/>
                </a:solidFill>
              </a:rPr>
              <a:t>    14</a:t>
            </a:r>
          </a:p>
          <a:p>
            <a:r>
              <a:rPr lang="en-US" sz="2400" dirty="0">
                <a:solidFill>
                  <a:srgbClr val="0432FF"/>
                </a:solidFill>
              </a:rPr>
              <a:t>            10 </a:t>
            </a:r>
            <a:r>
              <a:rPr lang="en-US" sz="2400" dirty="0" err="1">
                <a:solidFill>
                  <a:srgbClr val="0432FF"/>
                </a:solidFill>
              </a:rPr>
              <a:t>TeV</a:t>
            </a:r>
            <a:endParaRPr lang="en-US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3106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43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41917-FD84-1C40-A42C-5BD767E16F71}"/>
              </a:ext>
            </a:extLst>
          </p:cNvPr>
          <p:cNvSpPr txBox="1"/>
          <p:nvPr/>
        </p:nvSpPr>
        <p:spPr>
          <a:xfrm>
            <a:off x="957784" y="804857"/>
            <a:ext cx="1142682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Concepts mentioned in the 60’s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Early collider design/physics studies in the 90’s [*]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2011~2016: Muon Accelerator Program formed (MAP):</a:t>
            </a:r>
            <a:r>
              <a:rPr lang="en-US" sz="4000" dirty="0"/>
              <a:t> to address key feasibility issues for 𝞵C </a:t>
            </a:r>
          </a:p>
          <a:p>
            <a:pPr algn="l"/>
            <a:r>
              <a:rPr lang="en-US" sz="4000" dirty="0"/>
              <a:t>     with the proton driver technology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MAP terminated in 2016, results published in</a:t>
            </a:r>
          </a:p>
          <a:p>
            <a:pPr algn="l"/>
            <a:r>
              <a:rPr lang="en-US" sz="3200" dirty="0">
                <a:hlinkClick r:id="rId2"/>
              </a:rPr>
              <a:t>https://iopscience.iop.org/journal/1748-0221/page/extraproc46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9F661-4FDB-4842-BD99-4FE6EB230F9B}"/>
              </a:ext>
            </a:extLst>
          </p:cNvPr>
          <p:cNvSpPr txBox="1"/>
          <p:nvPr/>
        </p:nvSpPr>
        <p:spPr>
          <a:xfrm>
            <a:off x="126843" y="5217090"/>
            <a:ext cx="1278426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            [*] Some early work:</a:t>
            </a:r>
            <a:endParaRPr lang="en-US" sz="3200" dirty="0">
              <a:solidFill>
                <a:srgbClr val="C0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C00000"/>
                </a:solidFill>
              </a:rPr>
              <a:t>Proceedings of the 1</a:t>
            </a:r>
            <a:r>
              <a:rPr lang="en-US" sz="2800" i="1" baseline="30000" dirty="0">
                <a:solidFill>
                  <a:srgbClr val="C00000"/>
                </a:solidFill>
              </a:rPr>
              <a:t>st</a:t>
            </a:r>
            <a:r>
              <a:rPr lang="en-US" sz="2800" i="1" dirty="0">
                <a:solidFill>
                  <a:srgbClr val="C00000"/>
                </a:solidFill>
              </a:rPr>
              <a:t> Workshop on the physics potential and Development of the 𝛍𝛍 </a:t>
            </a:r>
            <a:r>
              <a:rPr lang="en-US" sz="2800" i="1" dirty="0" err="1">
                <a:solidFill>
                  <a:srgbClr val="C00000"/>
                </a:solidFill>
              </a:rPr>
              <a:t>Coiliders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dirty="0">
                <a:solidFill>
                  <a:srgbClr val="C00000"/>
                </a:solidFill>
              </a:rPr>
              <a:t>Napa, California, 1992, </a:t>
            </a:r>
            <a:r>
              <a:rPr lang="en-US" sz="2800" dirty="0" err="1">
                <a:solidFill>
                  <a:srgbClr val="C00000"/>
                </a:solidFill>
              </a:rPr>
              <a:t>Nucl</a:t>
            </a:r>
            <a:r>
              <a:rPr lang="en-US" sz="2800" dirty="0">
                <a:solidFill>
                  <a:srgbClr val="C00000"/>
                </a:solidFill>
              </a:rPr>
              <a:t>. Inst. Methods. Phys. Res., Sect. A 350, 24 (1994).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C00000"/>
                </a:solidFill>
              </a:rPr>
              <a:t>S-channel Higgs boson production at a muon collider, </a:t>
            </a:r>
            <a:r>
              <a:rPr lang="en-US" sz="2800" dirty="0">
                <a:solidFill>
                  <a:srgbClr val="C00000"/>
                </a:solidFill>
              </a:rPr>
              <a:t>Barger et al., PRL75 (1995).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C00000"/>
                </a:solidFill>
              </a:rPr>
              <a:t>𝛍</a:t>
            </a:r>
            <a:r>
              <a:rPr lang="en-US" sz="2800" i="1" baseline="30000" dirty="0">
                <a:solidFill>
                  <a:srgbClr val="C00000"/>
                </a:solidFill>
              </a:rPr>
              <a:t>+</a:t>
            </a:r>
            <a:r>
              <a:rPr lang="en-US" sz="2800" i="1" dirty="0">
                <a:solidFill>
                  <a:srgbClr val="C00000"/>
                </a:solidFill>
              </a:rPr>
              <a:t> 𝛍</a:t>
            </a:r>
            <a:r>
              <a:rPr lang="en-US" sz="2800" i="1" baseline="30000" dirty="0">
                <a:solidFill>
                  <a:srgbClr val="C00000"/>
                </a:solidFill>
              </a:rPr>
              <a:t>-</a:t>
            </a:r>
            <a:r>
              <a:rPr lang="en-US" sz="2800" i="1" dirty="0">
                <a:solidFill>
                  <a:srgbClr val="C00000"/>
                </a:solidFill>
              </a:rPr>
              <a:t> Collider: Feasibility study, </a:t>
            </a:r>
            <a:r>
              <a:rPr lang="en-US" sz="2800" dirty="0">
                <a:solidFill>
                  <a:srgbClr val="C00000"/>
                </a:solidFill>
              </a:rPr>
              <a:t>Muon collider collaboration (July, 1996).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C00000"/>
                </a:solidFill>
              </a:rPr>
              <a:t>Higgs boson physics in the s-channel muon collider</a:t>
            </a:r>
            <a:r>
              <a:rPr lang="en-US" sz="2800" dirty="0">
                <a:solidFill>
                  <a:srgbClr val="C00000"/>
                </a:solidFill>
              </a:rPr>
              <a:t>, Barger et al., Phys Rep. 186 (1997).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C00000"/>
                </a:solidFill>
              </a:rPr>
              <a:t>Status of muon collider research, </a:t>
            </a:r>
            <a:r>
              <a:rPr lang="en-US" sz="2800" dirty="0">
                <a:solidFill>
                  <a:srgbClr val="C00000"/>
                </a:solidFill>
              </a:rPr>
              <a:t>Muon collider collaboration (Aug., 1999).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C00000"/>
                </a:solidFill>
              </a:rPr>
              <a:t>Recent progress on neutrino factory and muon collider research,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     Muon collider collaboration (July, 2003).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0A90B-53E8-B9CC-483F-40942C599F1A}"/>
              </a:ext>
            </a:extLst>
          </p:cNvPr>
          <p:cNvSpPr txBox="1"/>
          <p:nvPr/>
        </p:nvSpPr>
        <p:spPr>
          <a:xfrm>
            <a:off x="5021981" y="74911"/>
            <a:ext cx="3265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Historically </a:t>
            </a:r>
          </a:p>
        </p:txBody>
      </p:sp>
    </p:spTree>
    <p:extLst>
      <p:ext uri="{BB962C8B-B14F-4D97-AF65-F5344CB8AC3E}">
        <p14:creationId xmlns:p14="http://schemas.microsoft.com/office/powerpoint/2010/main" val="414167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5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177BB-180F-6349-8890-64A6747A5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11" y="1420416"/>
            <a:ext cx="9139925" cy="2331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3CA8A-715D-594A-AC23-E3A599A90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12" y="3857583"/>
            <a:ext cx="6439327" cy="11632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649FD2-D3C9-164B-922C-B54484BA8A13}"/>
              </a:ext>
            </a:extLst>
          </p:cNvPr>
          <p:cNvSpPr txBox="1"/>
          <p:nvPr/>
        </p:nvSpPr>
        <p:spPr>
          <a:xfrm>
            <a:off x="4342160" y="671300"/>
            <a:ext cx="72202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e</a:t>
            </a:r>
            <a:r>
              <a:rPr lang="en-US" baseline="30000" dirty="0" err="1">
                <a:solidFill>
                  <a:srgbClr val="0432FF"/>
                </a:solidFill>
              </a:rPr>
              <a:t>+</a:t>
            </a:r>
            <a:r>
              <a:rPr lang="en-US" dirty="0" err="1">
                <a:solidFill>
                  <a:srgbClr val="0432FF"/>
                </a:solidFill>
              </a:rPr>
              <a:t>e</a:t>
            </a:r>
            <a:r>
              <a:rPr lang="en-US" baseline="30000" dirty="0">
                <a:solidFill>
                  <a:srgbClr val="0432FF"/>
                </a:solidFill>
              </a:rPr>
              <a:t>-</a:t>
            </a:r>
            <a:r>
              <a:rPr lang="en-US" dirty="0">
                <a:solidFill>
                  <a:srgbClr val="0432FF"/>
                </a:solidFill>
              </a:rPr>
              <a:t> (at rest)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 𝛍</a:t>
            </a:r>
            <a:r>
              <a:rPr lang="en-US" baseline="30000" dirty="0">
                <a:solidFill>
                  <a:srgbClr val="0432FF"/>
                </a:solidFill>
                <a:sym typeface="Wingdings" pitchFamily="2" charset="2"/>
              </a:rPr>
              <a:t>+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𝛍</a:t>
            </a:r>
            <a:r>
              <a:rPr lang="en-US" baseline="30000" dirty="0">
                <a:solidFill>
                  <a:srgbClr val="0432FF"/>
                </a:solidFill>
                <a:sym typeface="Wingdings" pitchFamily="2" charset="2"/>
              </a:rPr>
              <a:t>-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 (at threshold)</a:t>
            </a:r>
            <a:endParaRPr lang="en-US" baseline="30000" dirty="0">
              <a:solidFill>
                <a:srgbClr val="0432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41A8B-22B6-0A44-9985-1ED7BF9D5D64}"/>
              </a:ext>
            </a:extLst>
          </p:cNvPr>
          <p:cNvSpPr txBox="1"/>
          <p:nvPr/>
        </p:nvSpPr>
        <p:spPr>
          <a:xfrm>
            <a:off x="2104047" y="700336"/>
            <a:ext cx="22381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LEMMA: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34C625-D5AE-8C46-95B4-52C9D9E8007C}"/>
              </a:ext>
            </a:extLst>
          </p:cNvPr>
          <p:cNvSpPr txBox="1"/>
          <p:nvPr/>
        </p:nvSpPr>
        <p:spPr>
          <a:xfrm>
            <a:off x="6614456" y="8909248"/>
            <a:ext cx="55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J.P. </a:t>
            </a:r>
            <a:r>
              <a:rPr lang="en-US" sz="2400" dirty="0" err="1">
                <a:solidFill>
                  <a:srgbClr val="C00000"/>
                </a:solidFill>
              </a:rPr>
              <a:t>Delahauge</a:t>
            </a:r>
            <a:r>
              <a:rPr lang="en-US" sz="2400" dirty="0">
                <a:solidFill>
                  <a:srgbClr val="C00000"/>
                </a:solidFill>
              </a:rPr>
              <a:t> et al.,  arXiv:1901.06150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FC3E5B-86B9-FE40-B1E9-EC538E55F88E}"/>
              </a:ext>
            </a:extLst>
          </p:cNvPr>
          <p:cNvSpPr txBox="1"/>
          <p:nvPr/>
        </p:nvSpPr>
        <p:spPr>
          <a:xfrm>
            <a:off x="4054128" y="5164832"/>
            <a:ext cx="19688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 GeV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378CDD-4681-2049-B3D2-6A4104C30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7661">
            <a:off x="3880358" y="5805179"/>
            <a:ext cx="2746821" cy="469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394820-DECD-9847-B2A9-1EAA92A0A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66818">
            <a:off x="6593645" y="5526657"/>
            <a:ext cx="2746821" cy="469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1A477F-718F-AB43-89D6-4AAD3B28F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3907">
            <a:off x="6619820" y="5934058"/>
            <a:ext cx="2746821" cy="469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C156C9-21CC-2849-8FFA-E42C14373ADC}"/>
              </a:ext>
            </a:extLst>
          </p:cNvPr>
          <p:cNvSpPr txBox="1"/>
          <p:nvPr/>
        </p:nvSpPr>
        <p:spPr>
          <a:xfrm>
            <a:off x="9323547" y="5524872"/>
            <a:ext cx="7072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𝛍</a:t>
            </a:r>
            <a:r>
              <a:rPr lang="en-US" baseline="30000" dirty="0">
                <a:solidFill>
                  <a:srgbClr val="FF0000"/>
                </a:solidFill>
              </a:rPr>
              <a:t>±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07FE08-22BA-3B4C-BDCE-A533649E8748}"/>
              </a:ext>
            </a:extLst>
          </p:cNvPr>
          <p:cNvSpPr txBox="1"/>
          <p:nvPr/>
        </p:nvSpPr>
        <p:spPr>
          <a:xfrm>
            <a:off x="6268196" y="6143908"/>
            <a:ext cx="19623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- </a:t>
            </a:r>
            <a:r>
              <a:rPr lang="en-US" dirty="0">
                <a:solidFill>
                  <a:srgbClr val="FF0000"/>
                </a:solidFill>
              </a:rPr>
              <a:t> at rest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CE85B8-4C19-3345-B240-72E071F85771}"/>
              </a:ext>
            </a:extLst>
          </p:cNvPr>
          <p:cNvSpPr txBox="1"/>
          <p:nvPr/>
        </p:nvSpPr>
        <p:spPr>
          <a:xfrm>
            <a:off x="3622080" y="6821016"/>
            <a:ext cx="710162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Cooling is not a problem; </a:t>
            </a:r>
          </a:p>
          <a:p>
            <a:pPr algn="l"/>
            <a:r>
              <a:rPr lang="en-US" dirty="0"/>
              <a:t>but high luminosity is challenging:</a:t>
            </a:r>
          </a:p>
          <a:p>
            <a:pPr algn="l"/>
            <a:r>
              <a:rPr lang="en-US" dirty="0"/>
              <a:t>large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/>
              <a:t> flux of </a:t>
            </a:r>
            <a:r>
              <a:rPr lang="en-US" sz="3200" dirty="0">
                <a:solidFill>
                  <a:srgbClr val="FF0000"/>
                </a:solidFill>
              </a:rPr>
              <a:t>O(10</a:t>
            </a:r>
            <a:r>
              <a:rPr lang="en-US" sz="3200" baseline="30000" dirty="0">
                <a:solidFill>
                  <a:srgbClr val="FF0000"/>
                </a:solidFill>
              </a:rPr>
              <a:t>17</a:t>
            </a:r>
            <a:r>
              <a:rPr lang="en-US" sz="3200" dirty="0">
                <a:solidFill>
                  <a:srgbClr val="FF0000"/>
                </a:solidFill>
              </a:rPr>
              <a:t>/s)!</a:t>
            </a:r>
          </a:p>
        </p:txBody>
      </p:sp>
    </p:spTree>
    <p:extLst>
      <p:ext uri="{BB962C8B-B14F-4D97-AF65-F5344CB8AC3E}">
        <p14:creationId xmlns:p14="http://schemas.microsoft.com/office/powerpoint/2010/main" val="2862990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20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6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1FC78-E1D4-EB4D-864A-ADF54872E5F2}"/>
              </a:ext>
            </a:extLst>
          </p:cNvPr>
          <p:cNvSpPr txBox="1"/>
          <p:nvPr/>
        </p:nvSpPr>
        <p:spPr>
          <a:xfrm>
            <a:off x="2339728" y="-19744"/>
            <a:ext cx="8954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Advantages of a muon collider</a:t>
            </a:r>
            <a:endParaRPr lang="en-US" sz="4400" b="1" dirty="0">
              <a:solidFill>
                <a:srgbClr val="0432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DDF39-F5FE-B240-B310-B962A3AF4D5D}"/>
              </a:ext>
            </a:extLst>
          </p:cNvPr>
          <p:cNvSpPr txBox="1"/>
          <p:nvPr/>
        </p:nvSpPr>
        <p:spPr>
          <a:xfrm>
            <a:off x="966163" y="671300"/>
            <a:ext cx="114414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Much less synchrotron radiation energy loss than e’s: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02586-B7FA-5A45-8198-9035532BA1AD}"/>
              </a:ext>
            </a:extLst>
          </p:cNvPr>
          <p:cNvSpPr txBox="1"/>
          <p:nvPr/>
        </p:nvSpPr>
        <p:spPr>
          <a:xfrm>
            <a:off x="1677864" y="2356520"/>
            <a:ext cx="603723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which would allow a smaller </a:t>
            </a:r>
          </a:p>
          <a:p>
            <a:pPr algn="l"/>
            <a:r>
              <a:rPr lang="en-US" dirty="0"/>
              <a:t>and a circular machine, thus</a:t>
            </a:r>
          </a:p>
          <a:p>
            <a:pPr algn="l"/>
            <a:r>
              <a:rPr lang="en-US" dirty="0"/>
              <a:t>likely cost-effective: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DBCA5-8924-0B4D-A1DC-CFFA8F0457AA}"/>
              </a:ext>
            </a:extLst>
          </p:cNvPr>
          <p:cNvSpPr txBox="1"/>
          <p:nvPr/>
        </p:nvSpPr>
        <p:spPr>
          <a:xfrm>
            <a:off x="968872" y="7037040"/>
            <a:ext cx="80538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Smaller beam-energy spread: 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</a:rPr>
              <a:t>                      𝚫E/E ~ 0.1% </a:t>
            </a:r>
            <a:endParaRPr lang="en-US" sz="3200" dirty="0"/>
          </a:p>
          <a:p>
            <a:pPr algn="l"/>
            <a:r>
              <a:rPr lang="en-US" dirty="0"/>
              <a:t>     potentially </a:t>
            </a:r>
            <a:r>
              <a:rPr lang="en-US" sz="3200" dirty="0">
                <a:solidFill>
                  <a:srgbClr val="FF0000"/>
                </a:solidFill>
              </a:rPr>
              <a:t>𝚫E/E(</a:t>
            </a:r>
            <a:r>
              <a:rPr lang="en-US" sz="3200" dirty="0" err="1">
                <a:solidFill>
                  <a:srgbClr val="FF0000"/>
                </a:solidFill>
              </a:rPr>
              <a:t>m</a:t>
            </a:r>
            <a:r>
              <a:rPr lang="en-US" sz="3200" baseline="-25000" dirty="0" err="1">
                <a:solidFill>
                  <a:srgbClr val="FF0000"/>
                </a:solidFill>
              </a:rPr>
              <a:t>H</a:t>
            </a:r>
            <a:r>
              <a:rPr lang="en-US" sz="3200" dirty="0">
                <a:solidFill>
                  <a:srgbClr val="FF0000"/>
                </a:solidFill>
              </a:rPr>
              <a:t>) ~ 0.01% - 0.001%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8AA5DB-A380-054F-8599-F71912398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208" y="1525523"/>
            <a:ext cx="2483217" cy="830997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E7F95741-68F3-BF37-A917-CA6427052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519" y="1438184"/>
            <a:ext cx="4859539" cy="34243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825DA7-4713-B942-5E42-0992216C0748}"/>
              </a:ext>
            </a:extLst>
          </p:cNvPr>
          <p:cNvSpPr txBox="1"/>
          <p:nvPr/>
        </p:nvSpPr>
        <p:spPr>
          <a:xfrm>
            <a:off x="1101800" y="4876800"/>
            <a:ext cx="60685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Luminosity scales with </a:t>
            </a:r>
          </a:p>
          <a:p>
            <a:pPr algn="l"/>
            <a:r>
              <a:rPr lang="en-US" dirty="0"/>
              <a:t>     </a:t>
            </a:r>
            <a:r>
              <a:rPr lang="en-US" dirty="0" err="1"/>
              <a:t>c.m.</a:t>
            </a:r>
            <a:r>
              <a:rPr lang="en-US" dirty="0"/>
              <a:t> energy/power, ideally</a:t>
            </a:r>
          </a:p>
          <a:p>
            <a:r>
              <a:rPr lang="en-US" sz="3200" dirty="0">
                <a:solidFill>
                  <a:srgbClr val="FF0000"/>
                </a:solidFill>
              </a:rPr>
              <a:t>L  ~ E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baseline="-25000" dirty="0">
                <a:solidFill>
                  <a:srgbClr val="FF0000"/>
                </a:solidFill>
              </a:rPr>
              <a:t>CM</a:t>
            </a: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ABB3954E-6B2A-F0C9-DEB7-8A8CD5E0B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520" y="4948808"/>
            <a:ext cx="485954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26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7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1FC78-E1D4-EB4D-864A-ADF54872E5F2}"/>
              </a:ext>
            </a:extLst>
          </p:cNvPr>
          <p:cNvSpPr txBox="1"/>
          <p:nvPr/>
        </p:nvSpPr>
        <p:spPr>
          <a:xfrm>
            <a:off x="2339728" y="-19744"/>
            <a:ext cx="8954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Advantages of a muon collider</a:t>
            </a:r>
            <a:endParaRPr lang="en-US" sz="4400" b="1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6A190F-F03B-4744-AF83-7E08F766C123}"/>
              </a:ext>
            </a:extLst>
          </p:cNvPr>
          <p:cNvSpPr txBox="1"/>
          <p:nvPr/>
        </p:nvSpPr>
        <p:spPr>
          <a:xfrm>
            <a:off x="2372172" y="988368"/>
            <a:ext cx="968726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Unlike the proton as a composite particle, </a:t>
            </a:r>
          </a:p>
          <a:p>
            <a:pPr algn="l"/>
            <a:r>
              <a:rPr lang="en-US" dirty="0"/>
              <a:t>    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CM</a:t>
            </a:r>
            <a:r>
              <a:rPr lang="en-US" baseline="-25000" dirty="0"/>
              <a:t> </a:t>
            </a:r>
            <a:r>
              <a:rPr lang="en-US" dirty="0"/>
              <a:t>efficient in </a:t>
            </a:r>
            <a:r>
              <a:rPr lang="en-US" dirty="0">
                <a:solidFill>
                  <a:srgbClr val="FF0000"/>
                </a:solidFill>
              </a:rPr>
              <a:t>𝛍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𝛍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annihilation, to reach</a:t>
            </a:r>
          </a:p>
          <a:p>
            <a:pPr algn="l"/>
            <a:r>
              <a:rPr lang="en-US" dirty="0"/>
              <a:t>     higher new physics threshold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CM</a:t>
            </a:r>
            <a:r>
              <a:rPr lang="en-US" dirty="0">
                <a:solidFill>
                  <a:srgbClr val="FF0000"/>
                </a:solidFill>
              </a:rPr>
              <a:t> ~ 2 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new</a:t>
            </a:r>
            <a:r>
              <a:rPr lang="en-US" dirty="0"/>
              <a:t> 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F6B30-C98F-988C-79AD-F98B16343EE8}"/>
              </a:ext>
            </a:extLst>
          </p:cNvPr>
          <p:cNvSpPr txBox="1"/>
          <p:nvPr/>
        </p:nvSpPr>
        <p:spPr>
          <a:xfrm>
            <a:off x="2363817" y="3940696"/>
            <a:ext cx="94765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Yet, high-energy collisions result in all sort </a:t>
            </a:r>
          </a:p>
          <a:p>
            <a:pPr algn="l"/>
            <a:r>
              <a:rPr lang="en-US" dirty="0"/>
              <a:t>     of </a:t>
            </a:r>
            <a:r>
              <a:rPr lang="en-US" dirty="0" err="1"/>
              <a:t>partons</a:t>
            </a:r>
            <a:r>
              <a:rPr lang="en-US" dirty="0"/>
              <a:t> from Initial States Radiation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</a:rPr>
              <a:t>           𝛔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𝛍 𝛍 </a:t>
            </a:r>
            <a:r>
              <a:rPr lang="en-US" sz="3200" dirty="0">
                <a:solidFill>
                  <a:srgbClr val="FF0000"/>
                </a:solidFill>
              </a:rPr>
              <a:t>~ (1/M</a:t>
            </a:r>
            <a:r>
              <a:rPr lang="en-US" sz="3200" baseline="-25000" dirty="0">
                <a:solidFill>
                  <a:srgbClr val="FF0000"/>
                </a:solidFill>
              </a:rPr>
              <a:t>W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 ln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(E</a:t>
            </a:r>
            <a:r>
              <a:rPr lang="en-US" sz="3200" baseline="-25000" dirty="0">
                <a:solidFill>
                  <a:srgbClr val="FF0000"/>
                </a:solidFill>
              </a:rPr>
              <a:t>CM</a:t>
            </a:r>
            <a:r>
              <a:rPr lang="en-US" sz="3200" dirty="0">
                <a:solidFill>
                  <a:srgbClr val="FF0000"/>
                </a:solidFill>
              </a:rPr>
              <a:t>/M</a:t>
            </a:r>
            <a:r>
              <a:rPr lang="en-US" sz="3200" baseline="-25000" dirty="0">
                <a:solidFill>
                  <a:srgbClr val="FF0000"/>
                </a:solidFill>
              </a:rPr>
              <a:t>W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78F9A-1061-840C-6D67-44B32F164F3F}"/>
              </a:ext>
            </a:extLst>
          </p:cNvPr>
          <p:cNvSpPr txBox="1"/>
          <p:nvPr/>
        </p:nvSpPr>
        <p:spPr>
          <a:xfrm>
            <a:off x="2435825" y="6731585"/>
            <a:ext cx="737894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Lower (hadronic) background: 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</a:rPr>
              <a:t>     𝛔</a:t>
            </a:r>
            <a:r>
              <a:rPr lang="en-US" sz="3200" baseline="-25000" dirty="0">
                <a:solidFill>
                  <a:srgbClr val="FF0000"/>
                </a:solidFill>
              </a:rPr>
              <a:t>pp</a:t>
            </a:r>
            <a:r>
              <a:rPr lang="en-US" sz="3200" dirty="0">
                <a:solidFill>
                  <a:srgbClr val="FF0000"/>
                </a:solidFill>
              </a:rPr>
              <a:t>(total)~100 mb;   𝛔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𝛍 𝛍 </a:t>
            </a:r>
            <a:r>
              <a:rPr lang="en-US" sz="3200" dirty="0">
                <a:solidFill>
                  <a:srgbClr val="FF0000"/>
                </a:solidFill>
              </a:rPr>
              <a:t>(total)~100 </a:t>
            </a:r>
            <a:r>
              <a:rPr lang="en-US" sz="3200" dirty="0" err="1">
                <a:solidFill>
                  <a:srgbClr val="FF0000"/>
                </a:solidFill>
              </a:rPr>
              <a:t>nb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4C5F0-6367-7623-EDB1-633F233848FD}"/>
              </a:ext>
            </a:extLst>
          </p:cNvPr>
          <p:cNvSpPr txBox="1"/>
          <p:nvPr/>
        </p:nvSpPr>
        <p:spPr>
          <a:xfrm>
            <a:off x="4088394" y="5668888"/>
            <a:ext cx="5798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“Buy one, get one free!”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75A51-52AD-AE6B-5B6E-F54E288CE493}"/>
              </a:ext>
            </a:extLst>
          </p:cNvPr>
          <p:cNvSpPr txBox="1"/>
          <p:nvPr/>
        </p:nvSpPr>
        <p:spPr>
          <a:xfrm>
            <a:off x="2350491" y="2790890"/>
            <a:ext cx="81123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   </a:t>
            </a:r>
          </a:p>
          <a:p>
            <a:pPr algn="l"/>
            <a:r>
              <a:rPr lang="en-US" dirty="0"/>
              <a:t>     Or, via radiative return: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CM</a:t>
            </a:r>
            <a:r>
              <a:rPr lang="en-US" dirty="0">
                <a:solidFill>
                  <a:srgbClr val="FF0000"/>
                </a:solidFill>
              </a:rPr>
              <a:t> ~ 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new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1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8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FA93E-DDD0-8342-A22A-4BB599A10756}"/>
              </a:ext>
            </a:extLst>
          </p:cNvPr>
          <p:cNvSpPr txBox="1"/>
          <p:nvPr/>
        </p:nvSpPr>
        <p:spPr>
          <a:xfrm>
            <a:off x="1767084" y="52264"/>
            <a:ext cx="9775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Disadvantages of a muon collider</a:t>
            </a:r>
            <a:endParaRPr lang="en-US" sz="4400" b="1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174A6-38EC-F043-A050-D120BED4587F}"/>
              </a:ext>
            </a:extLst>
          </p:cNvPr>
          <p:cNvSpPr txBox="1"/>
          <p:nvPr/>
        </p:nvSpPr>
        <p:spPr>
          <a:xfrm>
            <a:off x="1332562" y="2422719"/>
            <a:ext cx="1000947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Very short lifetime: in micro-second,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Muons cooling in (</a:t>
            </a:r>
            <a:r>
              <a:rPr lang="en-US" sz="3200" dirty="0" err="1">
                <a:solidFill>
                  <a:srgbClr val="FF0000"/>
                </a:solidFill>
              </a:rPr>
              <a:t>x,p</a:t>
            </a:r>
            <a:r>
              <a:rPr lang="en-US" sz="3200" dirty="0">
                <a:solidFill>
                  <a:srgbClr val="FF0000"/>
                </a:solidFill>
              </a:rPr>
              <a:t>) 6-dimensions</a:t>
            </a:r>
          </a:p>
          <a:p>
            <a:r>
              <a:rPr lang="en-US" sz="3200" dirty="0">
                <a:solidFill>
                  <a:schemeClr val="tx1"/>
                </a:solidFill>
                <a:sym typeface="Wingdings" pitchFamily="2" charset="2"/>
              </a:rPr>
              <a:t> Difficult to make quality beams and a high luminosity 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400966-3C62-5149-8BA4-A872FA8CE740}"/>
              </a:ext>
            </a:extLst>
          </p:cNvPr>
          <p:cNvSpPr txBox="1"/>
          <p:nvPr/>
        </p:nvSpPr>
        <p:spPr>
          <a:xfrm>
            <a:off x="993277" y="5055076"/>
            <a:ext cx="1054968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Beam Induced Backgrounds (BIB)</a:t>
            </a:r>
          </a:p>
          <a:p>
            <a:r>
              <a:rPr lang="en-US" dirty="0"/>
              <a:t>from the decays in the ring at the interacting point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04D930-4DBD-904B-9680-3067A90B54E8}"/>
              </a:ext>
            </a:extLst>
          </p:cNvPr>
          <p:cNvSpPr txBox="1"/>
          <p:nvPr/>
        </p:nvSpPr>
        <p:spPr>
          <a:xfrm>
            <a:off x="669752" y="1022628"/>
            <a:ext cx="1163170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Production: Protons on target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pions</a:t>
            </a:r>
            <a:r>
              <a:rPr lang="en-US" dirty="0">
                <a:sym typeface="Wingdings" pitchFamily="2" charset="2"/>
              </a:rPr>
              <a:t>  muons:</a:t>
            </a:r>
          </a:p>
          <a:p>
            <a:r>
              <a:rPr lang="en-US" dirty="0">
                <a:sym typeface="Wingdings" pitchFamily="2" charset="2"/>
              </a:rPr>
              <a:t>Require sophisticated scheme for 𝛍 capture &amp; transport 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0B996-0E29-9F44-8AB8-23961279B41C}"/>
              </a:ext>
            </a:extLst>
          </p:cNvPr>
          <p:cNvSpPr txBox="1"/>
          <p:nvPr/>
        </p:nvSpPr>
        <p:spPr>
          <a:xfrm>
            <a:off x="1747910" y="7325072"/>
            <a:ext cx="1001107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Neutrino beam dump (environmental hazard)</a:t>
            </a:r>
          </a:p>
          <a:p>
            <a:r>
              <a:rPr lang="en-US" dirty="0">
                <a:solidFill>
                  <a:srgbClr val="FF0000"/>
                </a:solidFill>
              </a:rPr>
              <a:t>𝛔</a:t>
            </a:r>
            <a:r>
              <a:rPr lang="en-US" baseline="-25000" dirty="0">
                <a:solidFill>
                  <a:srgbClr val="FF0000"/>
                </a:solidFill>
              </a:rPr>
              <a:t>𝛎</a:t>
            </a:r>
            <a:r>
              <a:rPr lang="en-US" dirty="0">
                <a:solidFill>
                  <a:srgbClr val="FF0000"/>
                </a:solidFill>
              </a:rPr>
              <a:t> ~ G</a:t>
            </a:r>
            <a:r>
              <a:rPr lang="en-US" baseline="-25000" dirty="0">
                <a:solidFill>
                  <a:srgbClr val="FF0000"/>
                </a:solidFill>
              </a:rPr>
              <a:t>F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E</a:t>
            </a:r>
            <a:r>
              <a:rPr lang="en-US" baseline="30000" dirty="0">
                <a:solidFill>
                  <a:srgbClr val="FF0000"/>
                </a:solidFill>
              </a:rPr>
              <a:t>2  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  Shielding?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34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9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A974FE-5251-F04D-B93B-9ED762574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08" y="5265466"/>
            <a:ext cx="6275320" cy="1699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80148A-7D5B-5648-9E11-8A6CF4CD25A4}"/>
              </a:ext>
            </a:extLst>
          </p:cNvPr>
          <p:cNvSpPr txBox="1"/>
          <p:nvPr/>
        </p:nvSpPr>
        <p:spPr>
          <a:xfrm>
            <a:off x="9022680" y="5164832"/>
            <a:ext cx="199766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ab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 /</a:t>
            </a:r>
            <a:r>
              <a:rPr lang="en-US" dirty="0" err="1">
                <a:solidFill>
                  <a:srgbClr val="FF0000"/>
                </a:solidFill>
              </a:rPr>
              <a:t>yr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DCC68-90D1-C24B-AFAA-D709A9DA6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18" y="7858628"/>
            <a:ext cx="12271863" cy="73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C4560-9489-8745-92B1-7602D735D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472" y="5573165"/>
            <a:ext cx="2520280" cy="1103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4950E-8E9A-5E45-B24B-92ABE3B6F1CF}"/>
              </a:ext>
            </a:extLst>
          </p:cNvPr>
          <p:cNvSpPr txBox="1"/>
          <p:nvPr/>
        </p:nvSpPr>
        <p:spPr>
          <a:xfrm>
            <a:off x="2249978" y="4395391"/>
            <a:ext cx="8809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Lumi</a:t>
            </a:r>
            <a:r>
              <a:rPr lang="en-US" sz="4400" dirty="0"/>
              <a:t>-scaling scheme: </a:t>
            </a:r>
            <a:r>
              <a:rPr lang="en-US" sz="4400" dirty="0">
                <a:solidFill>
                  <a:srgbClr val="FF0000"/>
                </a:solidFill>
              </a:rPr>
              <a:t>𝛔 </a:t>
            </a:r>
            <a:r>
              <a:rPr lang="en-US" sz="4400" i="1" dirty="0">
                <a:solidFill>
                  <a:srgbClr val="FF0000"/>
                </a:solidFill>
              </a:rPr>
              <a:t>L</a:t>
            </a:r>
            <a:r>
              <a:rPr lang="en-US" sz="4400" dirty="0">
                <a:solidFill>
                  <a:srgbClr val="FF0000"/>
                </a:solidFill>
              </a:rPr>
              <a:t> ~ const.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40B55-8101-2B45-A214-407637D43E76}"/>
              </a:ext>
            </a:extLst>
          </p:cNvPr>
          <p:cNvSpPr txBox="1"/>
          <p:nvPr/>
        </p:nvSpPr>
        <p:spPr>
          <a:xfrm>
            <a:off x="3240438" y="7181056"/>
            <a:ext cx="635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aggressive choices: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83D60C-4CF8-7045-A790-CD6C62BC73EF}"/>
              </a:ext>
            </a:extLst>
          </p:cNvPr>
          <p:cNvSpPr txBox="1"/>
          <p:nvPr/>
        </p:nvSpPr>
        <p:spPr>
          <a:xfrm>
            <a:off x="337057" y="8674060"/>
            <a:ext cx="1192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European Strategy, arXiv:1910.11775; arXiv:1901.06150; arXiv:2007.15684.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5B6BB8-FE76-294F-B48F-23E9B23FFBA2}"/>
              </a:ext>
            </a:extLst>
          </p:cNvPr>
          <p:cNvSpPr txBox="1"/>
          <p:nvPr/>
        </p:nvSpPr>
        <p:spPr>
          <a:xfrm>
            <a:off x="2455519" y="52264"/>
            <a:ext cx="8353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432FF"/>
                </a:solidFill>
              </a:rPr>
              <a:t>Collider benchmark points: </a:t>
            </a:r>
            <a:endParaRPr lang="en-US" sz="4400" b="1" dirty="0">
              <a:solidFill>
                <a:srgbClr val="0432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95855-2CD2-8545-BEEB-4F1340C94853}"/>
              </a:ext>
            </a:extLst>
          </p:cNvPr>
          <p:cNvSpPr txBox="1"/>
          <p:nvPr/>
        </p:nvSpPr>
        <p:spPr>
          <a:xfrm>
            <a:off x="437643" y="3839652"/>
            <a:ext cx="48406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Multi-</a:t>
            </a:r>
            <a:r>
              <a:rPr lang="en-US" dirty="0" err="1">
                <a:solidFill>
                  <a:srgbClr val="0432FF"/>
                </a:solidFill>
              </a:rPr>
              <a:t>TeV</a:t>
            </a:r>
            <a:r>
              <a:rPr lang="en-US" dirty="0">
                <a:solidFill>
                  <a:srgbClr val="0432FF"/>
                </a:solidFill>
              </a:rPr>
              <a:t> colliders: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8DCC3B-8440-9340-83EA-DE58B52374FB}"/>
              </a:ext>
            </a:extLst>
          </p:cNvPr>
          <p:cNvSpPr txBox="1"/>
          <p:nvPr/>
        </p:nvSpPr>
        <p:spPr>
          <a:xfrm>
            <a:off x="579929" y="844352"/>
            <a:ext cx="455605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The Higgs factory: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2AAD39-84A4-4546-B8FF-2BC11C1DB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776" y="991085"/>
            <a:ext cx="7884344" cy="25175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067B39-6C17-7A41-897F-EB49627B02F4}"/>
              </a:ext>
            </a:extLst>
          </p:cNvPr>
          <p:cNvSpPr txBox="1"/>
          <p:nvPr/>
        </p:nvSpPr>
        <p:spPr>
          <a:xfrm>
            <a:off x="1821880" y="1564432"/>
            <a:ext cx="29706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 err="1">
                <a:solidFill>
                  <a:srgbClr val="FF0000"/>
                </a:solidFill>
              </a:rPr>
              <a:t>E</a:t>
            </a:r>
            <a:r>
              <a:rPr lang="en-US" sz="3600" baseline="-25000" dirty="0" err="1">
                <a:solidFill>
                  <a:srgbClr val="FF0000"/>
                </a:solidFill>
              </a:rPr>
              <a:t>cm</a:t>
            </a:r>
            <a:r>
              <a:rPr lang="en-US" sz="3600" dirty="0">
                <a:solidFill>
                  <a:srgbClr val="FF0000"/>
                </a:solidFill>
              </a:rPr>
              <a:t> =</a:t>
            </a:r>
            <a:r>
              <a:rPr lang="en-US" sz="3600" dirty="0" err="1">
                <a:solidFill>
                  <a:srgbClr val="FF0000"/>
                </a:solidFill>
              </a:rPr>
              <a:t>m</a:t>
            </a:r>
            <a:r>
              <a:rPr lang="en-US" sz="3600" baseline="-25000" dirty="0" err="1">
                <a:solidFill>
                  <a:srgbClr val="FF0000"/>
                </a:solidFill>
              </a:rPr>
              <a:t>H</a:t>
            </a:r>
            <a:r>
              <a:rPr lang="en-US" sz="3600" baseline="-25000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3600" i="1" dirty="0">
                <a:solidFill>
                  <a:srgbClr val="FF0000"/>
                </a:solidFill>
              </a:rPr>
              <a:t>L</a:t>
            </a:r>
            <a:r>
              <a:rPr lang="en-US" sz="3600" dirty="0">
                <a:solidFill>
                  <a:srgbClr val="FF0000"/>
                </a:solidFill>
              </a:rPr>
              <a:t> ~ 1 fb</a:t>
            </a:r>
            <a:r>
              <a:rPr lang="en-US" sz="3600" baseline="30000" dirty="0">
                <a:solidFill>
                  <a:srgbClr val="FF0000"/>
                </a:solidFill>
              </a:rPr>
              <a:t>-1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yr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endParaRPr lang="en-US" sz="3600" baseline="-25000" dirty="0">
              <a:solidFill>
                <a:srgbClr val="FF0000"/>
              </a:solidFill>
            </a:endParaRPr>
          </a:p>
          <a:p>
            <a:pPr algn="l"/>
            <a:r>
              <a:rPr lang="en-US" sz="3600" dirty="0">
                <a:solidFill>
                  <a:srgbClr val="FF0000"/>
                </a:solidFill>
              </a:rPr>
              <a:t>𝜟</a:t>
            </a:r>
            <a:r>
              <a:rPr lang="en-US" sz="3600" dirty="0" err="1">
                <a:solidFill>
                  <a:srgbClr val="FF0000"/>
                </a:solidFill>
              </a:rPr>
              <a:t>E</a:t>
            </a:r>
            <a:r>
              <a:rPr lang="en-US" sz="3600" baseline="-25000" dirty="0" err="1">
                <a:solidFill>
                  <a:srgbClr val="FF0000"/>
                </a:solidFill>
              </a:rPr>
              <a:t>cm</a:t>
            </a:r>
            <a:r>
              <a:rPr lang="en-US" sz="3600" dirty="0">
                <a:solidFill>
                  <a:srgbClr val="FF0000"/>
                </a:solidFill>
              </a:rPr>
              <a:t> ~ 5 MeV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57008D-B7CD-4B4D-BD3E-28F6116453D2}"/>
              </a:ext>
            </a:extLst>
          </p:cNvPr>
          <p:cNvSpPr txBox="1"/>
          <p:nvPr/>
        </p:nvSpPr>
        <p:spPr>
          <a:xfrm>
            <a:off x="1677864" y="3436640"/>
            <a:ext cx="6323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Current Snowmass 2021 point: 4 fb</a:t>
            </a:r>
            <a:r>
              <a:rPr lang="en-US" sz="2800" baseline="30000" dirty="0">
                <a:solidFill>
                  <a:srgbClr val="FF0000"/>
                </a:solidFill>
              </a:rPr>
              <a:t>-1 </a:t>
            </a:r>
            <a:r>
              <a:rPr lang="en-US" sz="2800" dirty="0">
                <a:solidFill>
                  <a:srgbClr val="FF0000"/>
                </a:solidFill>
              </a:rPr>
              <a:t>/ </a:t>
            </a:r>
            <a:r>
              <a:rPr lang="en-US" sz="2800" dirty="0" err="1">
                <a:solidFill>
                  <a:srgbClr val="FF0000"/>
                </a:solidFill>
              </a:rPr>
              <a:t>yr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1F541F-D2FB-CFD2-351B-CF9FFFA3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929" y="7824577"/>
            <a:ext cx="1440159" cy="940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7AF50-5BE6-DB04-B7ED-7CFB811AB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20" y="7824577"/>
            <a:ext cx="1440159" cy="94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173562</TotalTime>
  <Pages>0</Pages>
  <Words>2077</Words>
  <Characters>0</Characters>
  <Application>Microsoft Macintosh PowerPoint</Application>
  <PresentationFormat>Custom</PresentationFormat>
  <Lines>0</Lines>
  <Paragraphs>307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CMTI10</vt:lpstr>
      <vt:lpstr>Arial</vt:lpstr>
      <vt:lpstr>Calibri</vt:lpstr>
      <vt:lpstr>Cochin</vt:lpstr>
      <vt:lpstr>Copperplate</vt:lpstr>
      <vt:lpstr>Helvetica</vt:lpstr>
      <vt:lpstr>Wingdings</vt:lpstr>
      <vt:lpstr>Title - Top</vt:lpstr>
      <vt:lpstr>Blank</vt:lpstr>
      <vt:lpstr>PowerPoint Presentation</vt:lpstr>
      <vt:lpstr>PowerPoint Presentation</vt:lpstr>
      <vt:lpstr>Snowmass 2021, EF report</vt:lpstr>
      <vt:lpstr>Renewed interests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Higgs Factory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Muon Collider Forum Report</vt:lpstr>
      <vt:lpstr>Snowmass 2021, EF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Precision Higgs physics</vt:lpstr>
      <vt:lpstr>PowerPoint Presentation</vt:lpstr>
      <vt:lpstr>PowerPoint Presentation</vt:lpstr>
      <vt:lpstr>WIMP Dark Matter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Higgsology:  Theory and Practice</dc:title>
  <dc:subject/>
  <dc:creator/>
  <cp:keywords/>
  <dc:description/>
  <cp:lastModifiedBy>Han, Tao</cp:lastModifiedBy>
  <cp:revision>1762</cp:revision>
  <cp:lastPrinted>2021-11-11T09:05:00Z</cp:lastPrinted>
  <dcterms:created xsi:type="dcterms:W3CDTF">2012-12-05T16:48:07Z</dcterms:created>
  <dcterms:modified xsi:type="dcterms:W3CDTF">2023-09-13T05:20:59Z</dcterms:modified>
</cp:coreProperties>
</file>