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3" r:id="rId3"/>
    <p:sldId id="368" r:id="rId4"/>
    <p:sldId id="427" r:id="rId5"/>
    <p:sldId id="390" r:id="rId6"/>
    <p:sldId id="396" r:id="rId7"/>
    <p:sldId id="397" r:id="rId8"/>
    <p:sldId id="398" r:id="rId9"/>
    <p:sldId id="329" r:id="rId10"/>
    <p:sldId id="345" r:id="rId11"/>
    <p:sldId id="349" r:id="rId12"/>
    <p:sldId id="350" r:id="rId13"/>
    <p:sldId id="351" r:id="rId14"/>
    <p:sldId id="353" r:id="rId15"/>
    <p:sldId id="405" r:id="rId16"/>
    <p:sldId id="362" r:id="rId17"/>
    <p:sldId id="348" r:id="rId18"/>
    <p:sldId id="401" r:id="rId19"/>
    <p:sldId id="403" r:id="rId20"/>
    <p:sldId id="402" r:id="rId21"/>
    <p:sldId id="381" r:id="rId22"/>
    <p:sldId id="410" r:id="rId23"/>
    <p:sldId id="357" r:id="rId24"/>
    <p:sldId id="425" r:id="rId25"/>
    <p:sldId id="426" r:id="rId26"/>
    <p:sldId id="374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BFF"/>
    <a:srgbClr val="F2C1FF"/>
    <a:srgbClr val="9800B6"/>
    <a:srgbClr val="C2C2C2"/>
    <a:srgbClr val="0000FF"/>
    <a:srgbClr val="FFA7A7"/>
    <a:srgbClr val="FF8989"/>
    <a:srgbClr val="FF7979"/>
    <a:srgbClr val="5B5B5B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1053" autoAdjust="0"/>
  </p:normalViewPr>
  <p:slideViewPr>
    <p:cSldViewPr>
      <p:cViewPr>
        <p:scale>
          <a:sx n="70" d="100"/>
          <a:sy n="70" d="100"/>
        </p:scale>
        <p:origin x="-90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4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omoto\Documents\Visual%20Studio%202010\Projects\Moduli_Trappings\Moduli_Trapping\bin\Debug\datas\dat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omoto\Documents\Visual%20Studio%202010\Projects\Moduli_Trappings\Moduli_Trapping\bin\Debug\datas\da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n=1 (analytic)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Sheet1!$F$2:$F$202</c:f>
              <c:numCache>
                <c:formatCode>General</c:formatCode>
                <c:ptCount val="20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0.32500000000000001</c:v>
                </c:pt>
                <c:pt idx="66">
                  <c:v>0.33</c:v>
                </c:pt>
                <c:pt idx="67">
                  <c:v>0.33500000000000002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0.38500000000000001</c:v>
                </c:pt>
                <c:pt idx="78">
                  <c:v>0.39</c:v>
                </c:pt>
                <c:pt idx="79">
                  <c:v>0.39500000000000002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0.57499999999999996</c:v>
                </c:pt>
                <c:pt idx="116">
                  <c:v>0.57999999999999996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</c:v>
                </c:pt>
                <c:pt idx="121">
                  <c:v>0.60499999999999998</c:v>
                </c:pt>
                <c:pt idx="122">
                  <c:v>0.61</c:v>
                </c:pt>
                <c:pt idx="123">
                  <c:v>0.61499999999999999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0.63500000000000001</c:v>
                </c:pt>
                <c:pt idx="128">
                  <c:v>0.64</c:v>
                </c:pt>
                <c:pt idx="129">
                  <c:v>0.64500000000000002</c:v>
                </c:pt>
                <c:pt idx="130">
                  <c:v>0.65</c:v>
                </c:pt>
                <c:pt idx="131">
                  <c:v>0.65500000000000003</c:v>
                </c:pt>
                <c:pt idx="132">
                  <c:v>0.66</c:v>
                </c:pt>
                <c:pt idx="133">
                  <c:v>0.66500000000000004</c:v>
                </c:pt>
                <c:pt idx="134">
                  <c:v>0.67</c:v>
                </c:pt>
                <c:pt idx="135">
                  <c:v>0.67500000000000004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</c:v>
                </c:pt>
                <c:pt idx="139">
                  <c:v>0.69499999999999995</c:v>
                </c:pt>
                <c:pt idx="140">
                  <c:v>0.7</c:v>
                </c:pt>
                <c:pt idx="141">
                  <c:v>0.70499999999999996</c:v>
                </c:pt>
                <c:pt idx="142">
                  <c:v>0.71</c:v>
                </c:pt>
                <c:pt idx="143">
                  <c:v>0.71499999999999997</c:v>
                </c:pt>
                <c:pt idx="144">
                  <c:v>0.72</c:v>
                </c:pt>
                <c:pt idx="145">
                  <c:v>0.72499999999999998</c:v>
                </c:pt>
                <c:pt idx="146">
                  <c:v>0.73</c:v>
                </c:pt>
                <c:pt idx="147">
                  <c:v>0.73499999999999999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0.76500000000000001</c:v>
                </c:pt>
                <c:pt idx="154">
                  <c:v>0.77</c:v>
                </c:pt>
                <c:pt idx="155">
                  <c:v>0.77500000000000002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</c:v>
                </c:pt>
                <c:pt idx="165">
                  <c:v>0.82499999999999996</c:v>
                </c:pt>
                <c:pt idx="166">
                  <c:v>0.83</c:v>
                </c:pt>
                <c:pt idx="167">
                  <c:v>0.83499999999999996</c:v>
                </c:pt>
                <c:pt idx="168">
                  <c:v>0.84</c:v>
                </c:pt>
                <c:pt idx="169">
                  <c:v>0.84499999999999997</c:v>
                </c:pt>
                <c:pt idx="170">
                  <c:v>0.85</c:v>
                </c:pt>
                <c:pt idx="171">
                  <c:v>0.85499999999999998</c:v>
                </c:pt>
                <c:pt idx="172">
                  <c:v>0.86</c:v>
                </c:pt>
                <c:pt idx="173">
                  <c:v>0.86499999999999999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</c:v>
                </c:pt>
                <c:pt idx="189">
                  <c:v>0.94499999999999995</c:v>
                </c:pt>
                <c:pt idx="190">
                  <c:v>0.95</c:v>
                </c:pt>
                <c:pt idx="191">
                  <c:v>0.95499999999999996</c:v>
                </c:pt>
                <c:pt idx="192">
                  <c:v>0.96</c:v>
                </c:pt>
                <c:pt idx="193">
                  <c:v>0.96499999999999997</c:v>
                </c:pt>
                <c:pt idx="194">
                  <c:v>0.97</c:v>
                </c:pt>
                <c:pt idx="195">
                  <c:v>0.97499999999999998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</c:numCache>
            </c:numRef>
          </c:xVal>
          <c:yVal>
            <c:numRef>
              <c:f>Sheet1!$G$2:$G$202</c:f>
              <c:numCache>
                <c:formatCode>General</c:formatCode>
                <c:ptCount val="201"/>
                <c:pt idx="0">
                  <c:v>1.2748538355532253E-4</c:v>
                </c:pt>
                <c:pt idx="1">
                  <c:v>1.2738529607862325E-4</c:v>
                </c:pt>
                <c:pt idx="2">
                  <c:v>1.270855048677656E-4</c:v>
                </c:pt>
                <c:pt idx="3">
                  <c:v>1.2658741988484594E-4</c:v>
                </c:pt>
                <c:pt idx="4">
                  <c:v>1.2589337878850034E-4</c:v>
                </c:pt>
                <c:pt idx="5">
                  <c:v>1.2500662865799173E-4</c:v>
                </c:pt>
                <c:pt idx="6">
                  <c:v>1.2393130068762923E-4</c:v>
                </c:pt>
                <c:pt idx="7">
                  <c:v>1.2267237812747347E-4</c:v>
                </c:pt>
                <c:pt idx="8">
                  <c:v>1.2123565781843627E-4</c:v>
                </c:pt>
                <c:pt idx="9">
                  <c:v>1.1962770573718349E-4</c:v>
                </c:pt>
                <c:pt idx="10">
                  <c:v>1.1785580702778426E-4</c:v>
                </c:pt>
                <c:pt idx="11">
                  <c:v>1.1592791105201031E-4</c:v>
                </c:pt>
                <c:pt idx="12">
                  <c:v>1.1385257203787714E-4</c:v>
                </c:pt>
                <c:pt idx="13">
                  <c:v>1.1163888594585444E-4</c:v>
                </c:pt>
                <c:pt idx="14">
                  <c:v>1.092964242037128E-4</c:v>
                </c:pt>
                <c:pt idx="15">
                  <c:v>1.0683516498389997E-4</c:v>
                </c:pt>
                <c:pt idx="16">
                  <c:v>1.0426542271148434E-4</c:v>
                </c:pt>
                <c:pt idx="17">
                  <c:v>1.0159777649602973E-4</c:v>
                </c:pt>
                <c:pt idx="18">
                  <c:v>9.8842998177377166E-5</c:v>
                </c:pt>
                <c:pt idx="19">
                  <c:v>9.6011980663444695E-5</c:v>
                </c:pt>
                <c:pt idx="20">
                  <c:v>9.3115667218176331E-5</c:v>
                </c:pt>
                <c:pt idx="21">
                  <c:v>9.0164982330155668E-5</c:v>
                </c:pt>
                <c:pt idx="22">
                  <c:v>8.7170764757734808E-5</c:v>
                </c:pt>
                <c:pt idx="23">
                  <c:v>8.4143703305491642E-5</c:v>
                </c:pt>
                <c:pt idx="24">
                  <c:v>8.1094275840176716E-5</c:v>
                </c:pt>
                <c:pt idx="25">
                  <c:v>7.8032692002866577E-5</c:v>
                </c:pt>
                <c:pt idx="26">
                  <c:v>7.4968840018670133E-5</c:v>
                </c:pt>
                <c:pt idx="27">
                  <c:v>7.1912237946942083E-5</c:v>
                </c:pt>
                <c:pt idx="28">
                  <c:v>6.8871989654456406E-5</c:v>
                </c:pt>
                <c:pt idx="29">
                  <c:v>6.5856745732299277E-5</c:v>
                </c:pt>
                <c:pt idx="30">
                  <c:v>6.287466951525405E-5</c:v>
                </c:pt>
                <c:pt idx="31">
                  <c:v>5.9933408301038843E-5</c:v>
                </c:pt>
                <c:pt idx="32">
                  <c:v>5.70400698067436E-5</c:v>
                </c:pt>
                <c:pt idx="33">
                  <c:v>5.4201203841967453E-5</c:v>
                </c:pt>
                <c:pt idx="34">
                  <c:v>5.1422789123178209E-5</c:v>
                </c:pt>
                <c:pt idx="35">
                  <c:v>4.8710225102330675E-5</c:v>
                </c:pt>
                <c:pt idx="36">
                  <c:v>4.6068328635331229E-5</c:v>
                </c:pt>
                <c:pt idx="37">
                  <c:v>4.3501335272978267E-5</c:v>
                </c:pt>
                <c:pt idx="38">
                  <c:v>4.1012904918904932E-5</c:v>
                </c:pt>
                <c:pt idx="39">
                  <c:v>3.860613156607359E-5</c:v>
                </c:pt>
                <c:pt idx="40">
                  <c:v>3.6283556795698887E-5</c:v>
                </c:pt>
                <c:pt idx="41">
                  <c:v>3.4047186700196699E-5</c:v>
                </c:pt>
                <c:pt idx="42">
                  <c:v>3.1898511874869943E-5</c:v>
                </c:pt>
                <c:pt idx="43">
                  <c:v>2.9838530111469598E-5</c:v>
                </c:pt>
                <c:pt idx="44">
                  <c:v>2.7867771420351215E-5</c:v>
                </c:pt>
                <c:pt idx="45">
                  <c:v>2.5986325006460331E-5</c:v>
                </c:pt>
                <c:pt idx="46">
                  <c:v>2.4193867827535277E-5</c:v>
                </c:pt>
                <c:pt idx="47">
                  <c:v>2.2489694370375513E-5</c:v>
                </c:pt>
                <c:pt idx="48">
                  <c:v>2.0872747292404297E-5</c:v>
                </c:pt>
                <c:pt idx="49">
                  <c:v>1.9341648590640176E-5</c:v>
                </c:pt>
                <c:pt idx="50">
                  <c:v>1.7894730978140219E-5</c:v>
                </c:pt>
                <c:pt idx="51">
                  <c:v>1.6530069168532494E-5</c:v>
                </c:pt>
                <c:pt idx="52">
                  <c:v>1.5245510791950429E-5</c:v>
                </c:pt>
                <c:pt idx="53">
                  <c:v>1.403870669005456E-5</c:v>
                </c:pt>
                <c:pt idx="54">
                  <c:v>1.2907140363422252E-5</c:v>
                </c:pt>
                <c:pt idx="55">
                  <c:v>1.1848156370964214E-5</c:v>
                </c:pt>
                <c:pt idx="56">
                  <c:v>1.0858987507770234E-5</c:v>
                </c:pt>
                <c:pt idx="57">
                  <c:v>9.9367806145047203E-6</c:v>
                </c:pt>
                <c:pt idx="58">
                  <c:v>9.0786208978056449E-6</c:v>
                </c:pt>
                <c:pt idx="59">
                  <c:v>8.2815546667642441E-6</c:v>
                </c:pt>
                <c:pt idx="60">
                  <c:v>7.5426104151886925E-6</c:v>
                </c:pt>
                <c:pt idx="61">
                  <c:v>6.8588182027354872E-6</c:v>
                </c:pt>
                <c:pt idx="62">
                  <c:v>6.2272273099180297E-6</c:v>
                </c:pt>
                <c:pt idx="63">
                  <c:v>5.6449221623038126E-6</c:v>
                </c:pt>
                <c:pt idx="64">
                  <c:v>5.1090365377600939E-6</c:v>
                </c:pt>
                <c:pt idx="65">
                  <c:v>4.6167660873108771E-6</c:v>
                </c:pt>
                <c:pt idx="66">
                  <c:v>4.1653792149687179E-6</c:v>
                </c:pt>
                <c:pt idx="67">
                  <c:v>3.7522263747817132E-6</c:v>
                </c:pt>
                <c:pt idx="68">
                  <c:v>3.3747478542960539E-6</c:v>
                </c:pt>
                <c:pt idx="69">
                  <c:v>3.0304801227148104E-6</c:v>
                </c:pt>
                <c:pt idx="70">
                  <c:v>2.7170608292938831E-6</c:v>
                </c:pt>
                <c:pt idx="71">
                  <c:v>2.4322325430388057E-6</c:v>
                </c:pt>
                <c:pt idx="72">
                  <c:v>2.1738453286498606E-6</c:v>
                </c:pt>
                <c:pt idx="73">
                  <c:v>1.9398582560228034E-6</c:v>
                </c:pt>
                <c:pt idx="74">
                  <c:v>1.7283399415720568E-6</c:v>
                </c:pt>
                <c:pt idx="75">
                  <c:v>1.537468219336293E-6</c:v>
                </c:pt>
                <c:pt idx="76">
                  <c:v>1.3655290383898166E-6</c:v>
                </c:pt>
                <c:pt idx="77">
                  <c:v>1.2109146806573594E-6</c:v>
                </c:pt>
                <c:pt idx="78">
                  <c:v>1.0721213899539032E-6</c:v>
                </c:pt>
                <c:pt idx="79">
                  <c:v>9.4774649908183244E-7</c:v>
                </c:pt>
                <c:pt idx="80">
                  <c:v>8.3648513724751937E-7</c:v>
                </c:pt>
                <c:pt idx="81">
                  <c:v>7.3712659503406461E-7</c:v>
                </c:pt>
                <c:pt idx="82">
                  <c:v>6.4855041880530816E-7</c:v>
                </c:pt>
                <c:pt idx="83">
                  <c:v>5.6972230082792455E-7</c:v>
                </c:pt>
                <c:pt idx="84">
                  <c:v>4.9968982568427334E-7</c:v>
                </c:pt>
                <c:pt idx="85">
                  <c:v>4.3757812779896045E-7</c:v>
                </c:pt>
                <c:pt idx="86">
                  <c:v>3.8258550919750897E-7</c:v>
                </c:pt>
                <c:pt idx="87">
                  <c:v>3.3397906102581276E-7</c:v>
                </c:pt>
                <c:pt idx="88">
                  <c:v>2.9109032694436451E-7</c:v>
                </c:pt>
                <c:pt idx="89">
                  <c:v>2.5331104132129013E-7</c:v>
                </c:pt>
                <c:pt idx="90">
                  <c:v>2.2008897022361498E-7</c:v>
                </c:pt>
                <c:pt idx="91">
                  <c:v>1.9092387857830693E-7</c:v>
                </c:pt>
                <c:pt idx="92">
                  <c:v>1.6536364256668314E-7</c:v>
                </c:pt>
                <c:pt idx="93">
                  <c:v>1.4300052234318417E-7</c:v>
                </c:pt>
                <c:pt idx="94">
                  <c:v>1.2346760654092636E-7</c:v>
                </c:pt>
                <c:pt idx="95">
                  <c:v>1.0643543674422036E-7</c:v>
                </c:pt>
                <c:pt idx="96">
                  <c:v>9.1608817169483955E-8</c:v>
                </c:pt>
                <c:pt idx="97">
                  <c:v>7.872381219306331E-8</c:v>
                </c:pt>
                <c:pt idx="98">
                  <c:v>6.7544932086006738E-8</c:v>
                </c:pt>
                <c:pt idx="99">
                  <c:v>5.7862505347162248E-8</c:v>
                </c:pt>
                <c:pt idx="100">
                  <c:v>4.94902343500089E-8</c:v>
                </c:pt>
                <c:pt idx="101">
                  <c:v>4.2262929616383957E-8</c:v>
                </c:pt>
                <c:pt idx="102">
                  <c:v>3.6034416881441911E-8</c:v>
                </c:pt>
                <c:pt idx="103">
                  <c:v>3.0675610197672242E-8</c:v>
                </c:pt>
                <c:pt idx="104">
                  <c:v>2.6072743620160627E-8</c:v>
                </c:pt>
                <c:pt idx="105">
                  <c:v>2.212575349909683E-8</c:v>
                </c:pt>
                <c:pt idx="106">
                  <c:v>1.8746803057772748E-8</c:v>
                </c:pt>
                <c:pt idx="107">
                  <c:v>1.5858940734606784E-8</c:v>
                </c:pt>
                <c:pt idx="108">
                  <c:v>1.3394883696580918E-8</c:v>
                </c:pt>
                <c:pt idx="109">
                  <c:v>1.1295917970455338E-8</c:v>
                </c:pt>
                <c:pt idx="110">
                  <c:v>9.5109067700011023E-9</c:v>
                </c:pt>
                <c:pt idx="111">
                  <c:v>7.9953988063141057E-9</c:v>
                </c:pt>
                <c:pt idx="112">
                  <c:v>6.7108286394443454E-9</c:v>
                </c:pt>
                <c:pt idx="113">
                  <c:v>5.6238014498548257E-9</c:v>
                </c:pt>
                <c:pt idx="114">
                  <c:v>4.7054549657447982E-9</c:v>
                </c:pt>
                <c:pt idx="115">
                  <c:v>3.9308916664990379E-9</c:v>
                </c:pt>
                <c:pt idx="116">
                  <c:v>3.2786747842140989E-9</c:v>
                </c:pt>
                <c:pt idx="117">
                  <c:v>2.7303820364005714E-9</c:v>
                </c:pt>
                <c:pt idx="118">
                  <c:v>2.2702114367110012E-9</c:v>
                </c:pt>
                <c:pt idx="119">
                  <c:v>1.8846339411328194E-9</c:v>
                </c:pt>
                <c:pt idx="120">
                  <c:v>1.5620880897346399E-9</c:v>
                </c:pt>
                <c:pt idx="121">
                  <c:v>1.292712194894868E-9</c:v>
                </c:pt>
                <c:pt idx="122">
                  <c:v>1.0681100029167436E-9</c:v>
                </c:pt>
                <c:pt idx="123">
                  <c:v>8.8114611471780657E-10</c:v>
                </c:pt>
                <c:pt idx="124">
                  <c:v>7.2576779118500989E-10</c:v>
                </c:pt>
                <c:pt idx="125">
                  <c:v>5.9685008868192983E-10</c:v>
                </c:pt>
                <c:pt idx="126">
                  <c:v>4.9006156943120779E-10</c:v>
                </c:pt>
                <c:pt idx="127">
                  <c:v>4.0174810983271739E-10</c:v>
                </c:pt>
                <c:pt idx="128">
                  <c:v>3.2883258731364292E-10</c:v>
                </c:pt>
                <c:pt idx="129">
                  <c:v>2.6872846341820774E-10</c:v>
                </c:pt>
                <c:pt idx="130">
                  <c:v>2.19265498133188E-10</c:v>
                </c:pt>
                <c:pt idx="131">
                  <c:v>1.7862602868572491E-10</c:v>
                </c:pt>
                <c:pt idx="132">
                  <c:v>1.4529042614913389E-10</c:v>
                </c:pt>
                <c:pt idx="133">
                  <c:v>1.1799050614988592E-10</c:v>
                </c:pt>
                <c:pt idx="134">
                  <c:v>9.5669816845201687E-11</c:v>
                </c:pt>
                <c:pt idx="135">
                  <c:v>7.7449859229182012E-11</c:v>
                </c:pt>
                <c:pt idx="136">
                  <c:v>6.2601412829344914E-11</c:v>
                </c:pt>
                <c:pt idx="137">
                  <c:v>5.0520245069095252E-11</c:v>
                </c:pt>
                <c:pt idx="138">
                  <c:v>4.0706576064713243E-11</c:v>
                </c:pt>
                <c:pt idx="139">
                  <c:v>3.2747753431187435E-11</c:v>
                </c:pt>
                <c:pt idx="140">
                  <c:v>2.6303664777270707E-11</c:v>
                </c:pt>
                <c:pt idx="141">
                  <c:v>2.1094479911896556E-11</c:v>
                </c:pt>
                <c:pt idx="142">
                  <c:v>1.6890371240260092E-11</c:v>
                </c:pt>
                <c:pt idx="143">
                  <c:v>1.3502910217718882E-11</c:v>
                </c:pt>
                <c:pt idx="144">
                  <c:v>1.0777880812023709E-11</c:v>
                </c:pt>
                <c:pt idx="145">
                  <c:v>8.5892883976432808E-12</c:v>
                </c:pt>
                <c:pt idx="146">
                  <c:v>6.8343750092020928E-12</c:v>
                </c:pt>
                <c:pt idx="147">
                  <c:v>5.4294799960168988E-12</c:v>
                </c:pt>
                <c:pt idx="148">
                  <c:v>4.306609373158721E-12</c:v>
                </c:pt>
                <c:pt idx="149">
                  <c:v>3.4105980311499248E-12</c:v>
                </c:pt>
                <c:pt idx="150">
                  <c:v>2.6967668722515061E-12</c:v>
                </c:pt>
                <c:pt idx="151">
                  <c:v>2.1289922667896152E-12</c:v>
                </c:pt>
                <c:pt idx="152">
                  <c:v>1.6781183065763595E-12</c:v>
                </c:pt>
                <c:pt idx="153">
                  <c:v>1.3206534741050106E-12</c:v>
                </c:pt>
                <c:pt idx="154">
                  <c:v>1.0377028105587007E-12</c:v>
                </c:pt>
                <c:pt idx="155">
                  <c:v>8.1409468556273997E-13</c:v>
                </c:pt>
                <c:pt idx="156">
                  <c:v>6.3766805102919992E-13</c:v>
                </c:pt>
                <c:pt idx="157">
                  <c:v>4.986917785273972E-13</c:v>
                </c:pt>
                <c:pt idx="158">
                  <c:v>3.8939248940294873E-13</c:v>
                </c:pt>
                <c:pt idx="159">
                  <c:v>3.0357132385068418E-13</c:v>
                </c:pt>
                <c:pt idx="160">
                  <c:v>2.3629347561645396E-13</c:v>
                </c:pt>
                <c:pt idx="161">
                  <c:v>1.8363714320549756E-13</c:v>
                </c:pt>
                <c:pt idx="162">
                  <c:v>1.4249090256034454E-13</c:v>
                </c:pt>
                <c:pt idx="163">
                  <c:v>1.1039046395408555E-13</c:v>
                </c:pt>
                <c:pt idx="164">
                  <c:v>8.5387400386646267E-14</c:v>
                </c:pt>
                <c:pt idx="165">
                  <c:v>6.5943779792587587E-14</c:v>
                </c:pt>
                <c:pt idx="166">
                  <c:v>5.0847744502519588E-14</c:v>
                </c:pt>
                <c:pt idx="167">
                  <c:v>3.914599730361636E-14</c:v>
                </c:pt>
                <c:pt idx="168">
                  <c:v>3.0089906775909727E-14</c:v>
                </c:pt>
                <c:pt idx="169">
                  <c:v>2.3092562855848432E-14</c:v>
                </c:pt>
                <c:pt idx="170">
                  <c:v>1.76946199191608E-14</c:v>
                </c:pt>
                <c:pt idx="171">
                  <c:v>1.3537178460572923E-14</c:v>
                </c:pt>
                <c:pt idx="172">
                  <c:v>1.034029387898288E-14</c:v>
                </c:pt>
                <c:pt idx="173">
                  <c:v>7.8859754620702965E-15</c:v>
                </c:pt>
                <c:pt idx="174">
                  <c:v>6.0047616400899497E-15</c:v>
                </c:pt>
                <c:pt idx="175">
                  <c:v>4.5651382672603667E-15</c:v>
                </c:pt>
                <c:pt idx="176">
                  <c:v>3.4652128065655829E-15</c:v>
                </c:pt>
                <c:pt idx="177">
                  <c:v>2.6261752105489672E-15</c:v>
                </c:pt>
                <c:pt idx="178">
                  <c:v>1.9871712540678446E-15</c:v>
                </c:pt>
                <c:pt idx="179">
                  <c:v>1.5012903967217829E-15</c:v>
                </c:pt>
                <c:pt idx="180">
                  <c:v>1.1324314674083358E-15</c:v>
                </c:pt>
                <c:pt idx="181">
                  <c:v>8.5285846203932446E-16</c:v>
                </c:pt>
                <c:pt idx="182">
                  <c:v>6.4129788669028109E-16</c:v>
                </c:pt>
                <c:pt idx="183">
                  <c:v>4.8146028266387203E-16</c:v>
                </c:pt>
                <c:pt idx="184">
                  <c:v>3.6089339686834104E-16</c:v>
                </c:pt>
                <c:pt idx="185">
                  <c:v>2.7009417457235121E-16</c:v>
                </c:pt>
                <c:pt idx="186">
                  <c:v>2.0182237407090098E-16</c:v>
                </c:pt>
                <c:pt idx="187">
                  <c:v>1.50570958681247E-16</c:v>
                </c:pt>
                <c:pt idx="188">
                  <c:v>1.1215817458483672E-16</c:v>
                </c:pt>
                <c:pt idx="189">
                  <c:v>8.341390653209684E-17</c:v>
                </c:pt>
                <c:pt idx="190">
                  <c:v>6.193894467407993E-17</c:v>
                </c:pt>
                <c:pt idx="191">
                  <c:v>4.5920536544358243E-17</c:v>
                </c:pt>
                <c:pt idx="192">
                  <c:v>3.3991311222924405E-17</c:v>
                </c:pt>
                <c:pt idx="193">
                  <c:v>2.5121565154934384E-17</c:v>
                </c:pt>
                <c:pt idx="194">
                  <c:v>1.8537163548972595E-17</c:v>
                </c:pt>
                <c:pt idx="195">
                  <c:v>1.3657074585033796E-17</c:v>
                </c:pt>
                <c:pt idx="196">
                  <c:v>1.0045924100441076E-17</c:v>
                </c:pt>
                <c:pt idx="197">
                  <c:v>7.3780214899884506E-18</c:v>
                </c:pt>
                <c:pt idx="198">
                  <c:v>5.4101306232232681E-18</c:v>
                </c:pt>
                <c:pt idx="199">
                  <c:v>3.9608956204362481E-18</c:v>
                </c:pt>
                <c:pt idx="200">
                  <c:v>2.8953219078820019E-18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04448"/>
        <c:axId val="92505984"/>
      </c:scatterChart>
      <c:valAx>
        <c:axId val="92504448"/>
        <c:scaling>
          <c:orientation val="minMax"/>
          <c:max val="0.60000000000000009"/>
        </c:scaling>
        <c:delete val="1"/>
        <c:axPos val="b"/>
        <c:numFmt formatCode="General" sourceLinked="1"/>
        <c:majorTickMark val="out"/>
        <c:minorTickMark val="none"/>
        <c:tickLblPos val="nextTo"/>
        <c:crossAx val="92505984"/>
        <c:crosses val="autoZero"/>
        <c:crossBetween val="midCat"/>
      </c:valAx>
      <c:valAx>
        <c:axId val="92505984"/>
        <c:scaling>
          <c:orientation val="minMax"/>
          <c:max val="1.6000000000000007E-4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25044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n=1 (analytic)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Sheet1!$F$2:$F$202</c:f>
              <c:numCache>
                <c:formatCode>General</c:formatCode>
                <c:ptCount val="20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0.32500000000000001</c:v>
                </c:pt>
                <c:pt idx="66">
                  <c:v>0.33</c:v>
                </c:pt>
                <c:pt idx="67">
                  <c:v>0.33500000000000002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0.38500000000000001</c:v>
                </c:pt>
                <c:pt idx="78">
                  <c:v>0.39</c:v>
                </c:pt>
                <c:pt idx="79">
                  <c:v>0.39500000000000002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0.57499999999999996</c:v>
                </c:pt>
                <c:pt idx="116">
                  <c:v>0.57999999999999996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</c:v>
                </c:pt>
                <c:pt idx="121">
                  <c:v>0.60499999999999998</c:v>
                </c:pt>
                <c:pt idx="122">
                  <c:v>0.61</c:v>
                </c:pt>
                <c:pt idx="123">
                  <c:v>0.61499999999999999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0.63500000000000001</c:v>
                </c:pt>
                <c:pt idx="128">
                  <c:v>0.64</c:v>
                </c:pt>
                <c:pt idx="129">
                  <c:v>0.64500000000000002</c:v>
                </c:pt>
                <c:pt idx="130">
                  <c:v>0.65</c:v>
                </c:pt>
                <c:pt idx="131">
                  <c:v>0.65500000000000003</c:v>
                </c:pt>
                <c:pt idx="132">
                  <c:v>0.66</c:v>
                </c:pt>
                <c:pt idx="133">
                  <c:v>0.66500000000000004</c:v>
                </c:pt>
                <c:pt idx="134">
                  <c:v>0.67</c:v>
                </c:pt>
                <c:pt idx="135">
                  <c:v>0.67500000000000004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</c:v>
                </c:pt>
                <c:pt idx="139">
                  <c:v>0.69499999999999995</c:v>
                </c:pt>
                <c:pt idx="140">
                  <c:v>0.7</c:v>
                </c:pt>
                <c:pt idx="141">
                  <c:v>0.70499999999999996</c:v>
                </c:pt>
                <c:pt idx="142">
                  <c:v>0.71</c:v>
                </c:pt>
                <c:pt idx="143">
                  <c:v>0.71499999999999997</c:v>
                </c:pt>
                <c:pt idx="144">
                  <c:v>0.72</c:v>
                </c:pt>
                <c:pt idx="145">
                  <c:v>0.72499999999999998</c:v>
                </c:pt>
                <c:pt idx="146">
                  <c:v>0.73</c:v>
                </c:pt>
                <c:pt idx="147">
                  <c:v>0.73499999999999999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0.76500000000000001</c:v>
                </c:pt>
                <c:pt idx="154">
                  <c:v>0.77</c:v>
                </c:pt>
                <c:pt idx="155">
                  <c:v>0.77500000000000002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</c:v>
                </c:pt>
                <c:pt idx="165">
                  <c:v>0.82499999999999996</c:v>
                </c:pt>
                <c:pt idx="166">
                  <c:v>0.83</c:v>
                </c:pt>
                <c:pt idx="167">
                  <c:v>0.83499999999999996</c:v>
                </c:pt>
                <c:pt idx="168">
                  <c:v>0.84</c:v>
                </c:pt>
                <c:pt idx="169">
                  <c:v>0.84499999999999997</c:v>
                </c:pt>
                <c:pt idx="170">
                  <c:v>0.85</c:v>
                </c:pt>
                <c:pt idx="171">
                  <c:v>0.85499999999999998</c:v>
                </c:pt>
                <c:pt idx="172">
                  <c:v>0.86</c:v>
                </c:pt>
                <c:pt idx="173">
                  <c:v>0.86499999999999999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</c:v>
                </c:pt>
                <c:pt idx="189">
                  <c:v>0.94499999999999995</c:v>
                </c:pt>
                <c:pt idx="190">
                  <c:v>0.95</c:v>
                </c:pt>
                <c:pt idx="191">
                  <c:v>0.95499999999999996</c:v>
                </c:pt>
                <c:pt idx="192">
                  <c:v>0.96</c:v>
                </c:pt>
                <c:pt idx="193">
                  <c:v>0.96499999999999997</c:v>
                </c:pt>
                <c:pt idx="194">
                  <c:v>0.97</c:v>
                </c:pt>
                <c:pt idx="195">
                  <c:v>0.97499999999999998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</c:numCache>
            </c:numRef>
          </c:xVal>
          <c:yVal>
            <c:numRef>
              <c:f>Sheet1!$G$2:$G$202</c:f>
              <c:numCache>
                <c:formatCode>General</c:formatCode>
                <c:ptCount val="201"/>
                <c:pt idx="0">
                  <c:v>1.2748538355532253E-4</c:v>
                </c:pt>
                <c:pt idx="1">
                  <c:v>1.2738529607862325E-4</c:v>
                </c:pt>
                <c:pt idx="2">
                  <c:v>1.270855048677656E-4</c:v>
                </c:pt>
                <c:pt idx="3">
                  <c:v>1.2658741988484594E-4</c:v>
                </c:pt>
                <c:pt idx="4">
                  <c:v>1.2589337878850034E-4</c:v>
                </c:pt>
                <c:pt idx="5">
                  <c:v>1.2500662865799173E-4</c:v>
                </c:pt>
                <c:pt idx="6">
                  <c:v>1.2393130068762923E-4</c:v>
                </c:pt>
                <c:pt idx="7">
                  <c:v>1.2267237812747347E-4</c:v>
                </c:pt>
                <c:pt idx="8">
                  <c:v>1.2123565781843627E-4</c:v>
                </c:pt>
                <c:pt idx="9">
                  <c:v>1.1962770573718349E-4</c:v>
                </c:pt>
                <c:pt idx="10">
                  <c:v>1.1785580702778426E-4</c:v>
                </c:pt>
                <c:pt idx="11">
                  <c:v>1.1592791105201031E-4</c:v>
                </c:pt>
                <c:pt idx="12">
                  <c:v>1.1385257203787714E-4</c:v>
                </c:pt>
                <c:pt idx="13">
                  <c:v>1.1163888594585444E-4</c:v>
                </c:pt>
                <c:pt idx="14">
                  <c:v>1.092964242037128E-4</c:v>
                </c:pt>
                <c:pt idx="15">
                  <c:v>1.0683516498389997E-4</c:v>
                </c:pt>
                <c:pt idx="16">
                  <c:v>1.0426542271148434E-4</c:v>
                </c:pt>
                <c:pt idx="17">
                  <c:v>1.0159777649602973E-4</c:v>
                </c:pt>
                <c:pt idx="18">
                  <c:v>9.8842998177377166E-5</c:v>
                </c:pt>
                <c:pt idx="19">
                  <c:v>9.6011980663444695E-5</c:v>
                </c:pt>
                <c:pt idx="20">
                  <c:v>9.3115667218176331E-5</c:v>
                </c:pt>
                <c:pt idx="21">
                  <c:v>9.0164982330155668E-5</c:v>
                </c:pt>
                <c:pt idx="22">
                  <c:v>8.7170764757734808E-5</c:v>
                </c:pt>
                <c:pt idx="23">
                  <c:v>8.4143703305491642E-5</c:v>
                </c:pt>
                <c:pt idx="24">
                  <c:v>8.1094275840176716E-5</c:v>
                </c:pt>
                <c:pt idx="25">
                  <c:v>7.8032692002866577E-5</c:v>
                </c:pt>
                <c:pt idx="26">
                  <c:v>7.4968840018670133E-5</c:v>
                </c:pt>
                <c:pt idx="27">
                  <c:v>7.1912237946942083E-5</c:v>
                </c:pt>
                <c:pt idx="28">
                  <c:v>6.8871989654456406E-5</c:v>
                </c:pt>
                <c:pt idx="29">
                  <c:v>6.5856745732299277E-5</c:v>
                </c:pt>
                <c:pt idx="30">
                  <c:v>6.287466951525405E-5</c:v>
                </c:pt>
                <c:pt idx="31">
                  <c:v>5.9933408301038843E-5</c:v>
                </c:pt>
                <c:pt idx="32">
                  <c:v>5.70400698067436E-5</c:v>
                </c:pt>
                <c:pt idx="33">
                  <c:v>5.4201203841967453E-5</c:v>
                </c:pt>
                <c:pt idx="34">
                  <c:v>5.1422789123178209E-5</c:v>
                </c:pt>
                <c:pt idx="35">
                  <c:v>4.8710225102330675E-5</c:v>
                </c:pt>
                <c:pt idx="36">
                  <c:v>4.6068328635331229E-5</c:v>
                </c:pt>
                <c:pt idx="37">
                  <c:v>4.3501335272978267E-5</c:v>
                </c:pt>
                <c:pt idx="38">
                  <c:v>4.1012904918904932E-5</c:v>
                </c:pt>
                <c:pt idx="39">
                  <c:v>3.860613156607359E-5</c:v>
                </c:pt>
                <c:pt idx="40">
                  <c:v>3.6283556795698887E-5</c:v>
                </c:pt>
                <c:pt idx="41">
                  <c:v>3.4047186700196699E-5</c:v>
                </c:pt>
                <c:pt idx="42">
                  <c:v>3.1898511874869943E-5</c:v>
                </c:pt>
                <c:pt idx="43">
                  <c:v>2.9838530111469598E-5</c:v>
                </c:pt>
                <c:pt idx="44">
                  <c:v>2.7867771420351215E-5</c:v>
                </c:pt>
                <c:pt idx="45">
                  <c:v>2.5986325006460331E-5</c:v>
                </c:pt>
                <c:pt idx="46">
                  <c:v>2.4193867827535277E-5</c:v>
                </c:pt>
                <c:pt idx="47">
                  <c:v>2.2489694370375513E-5</c:v>
                </c:pt>
                <c:pt idx="48">
                  <c:v>2.0872747292404297E-5</c:v>
                </c:pt>
                <c:pt idx="49">
                  <c:v>1.9341648590640176E-5</c:v>
                </c:pt>
                <c:pt idx="50">
                  <c:v>1.7894730978140219E-5</c:v>
                </c:pt>
                <c:pt idx="51">
                  <c:v>1.6530069168532494E-5</c:v>
                </c:pt>
                <c:pt idx="52">
                  <c:v>1.5245510791950429E-5</c:v>
                </c:pt>
                <c:pt idx="53">
                  <c:v>1.403870669005456E-5</c:v>
                </c:pt>
                <c:pt idx="54">
                  <c:v>1.2907140363422252E-5</c:v>
                </c:pt>
                <c:pt idx="55">
                  <c:v>1.1848156370964214E-5</c:v>
                </c:pt>
                <c:pt idx="56">
                  <c:v>1.0858987507770234E-5</c:v>
                </c:pt>
                <c:pt idx="57">
                  <c:v>9.9367806145047203E-6</c:v>
                </c:pt>
                <c:pt idx="58">
                  <c:v>9.0786208978056449E-6</c:v>
                </c:pt>
                <c:pt idx="59">
                  <c:v>8.2815546667642441E-6</c:v>
                </c:pt>
                <c:pt idx="60">
                  <c:v>7.5426104151886925E-6</c:v>
                </c:pt>
                <c:pt idx="61">
                  <c:v>6.8588182027354872E-6</c:v>
                </c:pt>
                <c:pt idx="62">
                  <c:v>6.2272273099180297E-6</c:v>
                </c:pt>
                <c:pt idx="63">
                  <c:v>5.6449221623038126E-6</c:v>
                </c:pt>
                <c:pt idx="64">
                  <c:v>5.1090365377600939E-6</c:v>
                </c:pt>
                <c:pt idx="65">
                  <c:v>4.6167660873108771E-6</c:v>
                </c:pt>
                <c:pt idx="66">
                  <c:v>4.1653792149687179E-6</c:v>
                </c:pt>
                <c:pt idx="67">
                  <c:v>3.7522263747817132E-6</c:v>
                </c:pt>
                <c:pt idx="68">
                  <c:v>3.3747478542960539E-6</c:v>
                </c:pt>
                <c:pt idx="69">
                  <c:v>3.0304801227148104E-6</c:v>
                </c:pt>
                <c:pt idx="70">
                  <c:v>2.7170608292938831E-6</c:v>
                </c:pt>
                <c:pt idx="71">
                  <c:v>2.4322325430388057E-6</c:v>
                </c:pt>
                <c:pt idx="72">
                  <c:v>2.1738453286498606E-6</c:v>
                </c:pt>
                <c:pt idx="73">
                  <c:v>1.9398582560228034E-6</c:v>
                </c:pt>
                <c:pt idx="74">
                  <c:v>1.7283399415720568E-6</c:v>
                </c:pt>
                <c:pt idx="75">
                  <c:v>1.537468219336293E-6</c:v>
                </c:pt>
                <c:pt idx="76">
                  <c:v>1.3655290383898166E-6</c:v>
                </c:pt>
                <c:pt idx="77">
                  <c:v>1.2109146806573594E-6</c:v>
                </c:pt>
                <c:pt idx="78">
                  <c:v>1.0721213899539032E-6</c:v>
                </c:pt>
                <c:pt idx="79">
                  <c:v>9.4774649908183244E-7</c:v>
                </c:pt>
                <c:pt idx="80">
                  <c:v>8.3648513724751937E-7</c:v>
                </c:pt>
                <c:pt idx="81">
                  <c:v>7.3712659503406461E-7</c:v>
                </c:pt>
                <c:pt idx="82">
                  <c:v>6.4855041880530816E-7</c:v>
                </c:pt>
                <c:pt idx="83">
                  <c:v>5.6972230082792455E-7</c:v>
                </c:pt>
                <c:pt idx="84">
                  <c:v>4.9968982568427334E-7</c:v>
                </c:pt>
                <c:pt idx="85">
                  <c:v>4.3757812779896045E-7</c:v>
                </c:pt>
                <c:pt idx="86">
                  <c:v>3.8258550919750897E-7</c:v>
                </c:pt>
                <c:pt idx="87">
                  <c:v>3.3397906102581276E-7</c:v>
                </c:pt>
                <c:pt idx="88">
                  <c:v>2.9109032694436451E-7</c:v>
                </c:pt>
                <c:pt idx="89">
                  <c:v>2.5331104132129013E-7</c:v>
                </c:pt>
                <c:pt idx="90">
                  <c:v>2.2008897022361498E-7</c:v>
                </c:pt>
                <c:pt idx="91">
                  <c:v>1.9092387857830693E-7</c:v>
                </c:pt>
                <c:pt idx="92">
                  <c:v>1.6536364256668314E-7</c:v>
                </c:pt>
                <c:pt idx="93">
                  <c:v>1.4300052234318417E-7</c:v>
                </c:pt>
                <c:pt idx="94">
                  <c:v>1.2346760654092636E-7</c:v>
                </c:pt>
                <c:pt idx="95">
                  <c:v>1.0643543674422036E-7</c:v>
                </c:pt>
                <c:pt idx="96">
                  <c:v>9.1608817169483955E-8</c:v>
                </c:pt>
                <c:pt idx="97">
                  <c:v>7.872381219306331E-8</c:v>
                </c:pt>
                <c:pt idx="98">
                  <c:v>6.7544932086006738E-8</c:v>
                </c:pt>
                <c:pt idx="99">
                  <c:v>5.7862505347162248E-8</c:v>
                </c:pt>
                <c:pt idx="100">
                  <c:v>4.94902343500089E-8</c:v>
                </c:pt>
                <c:pt idx="101">
                  <c:v>4.2262929616383957E-8</c:v>
                </c:pt>
                <c:pt idx="102">
                  <c:v>3.6034416881441911E-8</c:v>
                </c:pt>
                <c:pt idx="103">
                  <c:v>3.0675610197672242E-8</c:v>
                </c:pt>
                <c:pt idx="104">
                  <c:v>2.6072743620160627E-8</c:v>
                </c:pt>
                <c:pt idx="105">
                  <c:v>2.212575349909683E-8</c:v>
                </c:pt>
                <c:pt idx="106">
                  <c:v>1.8746803057772748E-8</c:v>
                </c:pt>
                <c:pt idx="107">
                  <c:v>1.5858940734606784E-8</c:v>
                </c:pt>
                <c:pt idx="108">
                  <c:v>1.3394883696580918E-8</c:v>
                </c:pt>
                <c:pt idx="109">
                  <c:v>1.1295917970455338E-8</c:v>
                </c:pt>
                <c:pt idx="110">
                  <c:v>9.5109067700011023E-9</c:v>
                </c:pt>
                <c:pt idx="111">
                  <c:v>7.9953988063141057E-9</c:v>
                </c:pt>
                <c:pt idx="112">
                  <c:v>6.7108286394443454E-9</c:v>
                </c:pt>
                <c:pt idx="113">
                  <c:v>5.6238014498548257E-9</c:v>
                </c:pt>
                <c:pt idx="114">
                  <c:v>4.7054549657447982E-9</c:v>
                </c:pt>
                <c:pt idx="115">
                  <c:v>3.9308916664990379E-9</c:v>
                </c:pt>
                <c:pt idx="116">
                  <c:v>3.2786747842140989E-9</c:v>
                </c:pt>
                <c:pt idx="117">
                  <c:v>2.7303820364005714E-9</c:v>
                </c:pt>
                <c:pt idx="118">
                  <c:v>2.2702114367110012E-9</c:v>
                </c:pt>
                <c:pt idx="119">
                  <c:v>1.8846339411328194E-9</c:v>
                </c:pt>
                <c:pt idx="120">
                  <c:v>1.5620880897346399E-9</c:v>
                </c:pt>
                <c:pt idx="121">
                  <c:v>1.292712194894868E-9</c:v>
                </c:pt>
                <c:pt idx="122">
                  <c:v>1.0681100029167436E-9</c:v>
                </c:pt>
                <c:pt idx="123">
                  <c:v>8.8114611471780657E-10</c:v>
                </c:pt>
                <c:pt idx="124">
                  <c:v>7.2576779118500989E-10</c:v>
                </c:pt>
                <c:pt idx="125">
                  <c:v>5.9685008868192983E-10</c:v>
                </c:pt>
                <c:pt idx="126">
                  <c:v>4.9006156943120779E-10</c:v>
                </c:pt>
                <c:pt idx="127">
                  <c:v>4.0174810983271739E-10</c:v>
                </c:pt>
                <c:pt idx="128">
                  <c:v>3.2883258731364292E-10</c:v>
                </c:pt>
                <c:pt idx="129">
                  <c:v>2.6872846341820774E-10</c:v>
                </c:pt>
                <c:pt idx="130">
                  <c:v>2.19265498133188E-10</c:v>
                </c:pt>
                <c:pt idx="131">
                  <c:v>1.7862602868572491E-10</c:v>
                </c:pt>
                <c:pt idx="132">
                  <c:v>1.4529042614913389E-10</c:v>
                </c:pt>
                <c:pt idx="133">
                  <c:v>1.1799050614988592E-10</c:v>
                </c:pt>
                <c:pt idx="134">
                  <c:v>9.5669816845201687E-11</c:v>
                </c:pt>
                <c:pt idx="135">
                  <c:v>7.7449859229182012E-11</c:v>
                </c:pt>
                <c:pt idx="136">
                  <c:v>6.2601412829344914E-11</c:v>
                </c:pt>
                <c:pt idx="137">
                  <c:v>5.0520245069095252E-11</c:v>
                </c:pt>
                <c:pt idx="138">
                  <c:v>4.0706576064713243E-11</c:v>
                </c:pt>
                <c:pt idx="139">
                  <c:v>3.2747753431187435E-11</c:v>
                </c:pt>
                <c:pt idx="140">
                  <c:v>2.6303664777270707E-11</c:v>
                </c:pt>
                <c:pt idx="141">
                  <c:v>2.1094479911896556E-11</c:v>
                </c:pt>
                <c:pt idx="142">
                  <c:v>1.6890371240260092E-11</c:v>
                </c:pt>
                <c:pt idx="143">
                  <c:v>1.3502910217718882E-11</c:v>
                </c:pt>
                <c:pt idx="144">
                  <c:v>1.0777880812023709E-11</c:v>
                </c:pt>
                <c:pt idx="145">
                  <c:v>8.5892883976432808E-12</c:v>
                </c:pt>
                <c:pt idx="146">
                  <c:v>6.8343750092020928E-12</c:v>
                </c:pt>
                <c:pt idx="147">
                  <c:v>5.4294799960168988E-12</c:v>
                </c:pt>
                <c:pt idx="148">
                  <c:v>4.306609373158721E-12</c:v>
                </c:pt>
                <c:pt idx="149">
                  <c:v>3.4105980311499248E-12</c:v>
                </c:pt>
                <c:pt idx="150">
                  <c:v>2.6967668722515061E-12</c:v>
                </c:pt>
                <c:pt idx="151">
                  <c:v>2.1289922667896152E-12</c:v>
                </c:pt>
                <c:pt idx="152">
                  <c:v>1.6781183065763595E-12</c:v>
                </c:pt>
                <c:pt idx="153">
                  <c:v>1.3206534741050106E-12</c:v>
                </c:pt>
                <c:pt idx="154">
                  <c:v>1.0377028105587007E-12</c:v>
                </c:pt>
                <c:pt idx="155">
                  <c:v>8.1409468556273997E-13</c:v>
                </c:pt>
                <c:pt idx="156">
                  <c:v>6.3766805102919992E-13</c:v>
                </c:pt>
                <c:pt idx="157">
                  <c:v>4.986917785273972E-13</c:v>
                </c:pt>
                <c:pt idx="158">
                  <c:v>3.8939248940294873E-13</c:v>
                </c:pt>
                <c:pt idx="159">
                  <c:v>3.0357132385068418E-13</c:v>
                </c:pt>
                <c:pt idx="160">
                  <c:v>2.3629347561645396E-13</c:v>
                </c:pt>
                <c:pt idx="161">
                  <c:v>1.8363714320549756E-13</c:v>
                </c:pt>
                <c:pt idx="162">
                  <c:v>1.4249090256034454E-13</c:v>
                </c:pt>
                <c:pt idx="163">
                  <c:v>1.1039046395408555E-13</c:v>
                </c:pt>
                <c:pt idx="164">
                  <c:v>8.5387400386646267E-14</c:v>
                </c:pt>
                <c:pt idx="165">
                  <c:v>6.5943779792587587E-14</c:v>
                </c:pt>
                <c:pt idx="166">
                  <c:v>5.0847744502519588E-14</c:v>
                </c:pt>
                <c:pt idx="167">
                  <c:v>3.914599730361636E-14</c:v>
                </c:pt>
                <c:pt idx="168">
                  <c:v>3.0089906775909727E-14</c:v>
                </c:pt>
                <c:pt idx="169">
                  <c:v>2.3092562855848432E-14</c:v>
                </c:pt>
                <c:pt idx="170">
                  <c:v>1.76946199191608E-14</c:v>
                </c:pt>
                <c:pt idx="171">
                  <c:v>1.3537178460572923E-14</c:v>
                </c:pt>
                <c:pt idx="172">
                  <c:v>1.034029387898288E-14</c:v>
                </c:pt>
                <c:pt idx="173">
                  <c:v>7.8859754620702965E-15</c:v>
                </c:pt>
                <c:pt idx="174">
                  <c:v>6.0047616400899497E-15</c:v>
                </c:pt>
                <c:pt idx="175">
                  <c:v>4.5651382672603667E-15</c:v>
                </c:pt>
                <c:pt idx="176">
                  <c:v>3.4652128065655829E-15</c:v>
                </c:pt>
                <c:pt idx="177">
                  <c:v>2.6261752105489672E-15</c:v>
                </c:pt>
                <c:pt idx="178">
                  <c:v>1.9871712540678446E-15</c:v>
                </c:pt>
                <c:pt idx="179">
                  <c:v>1.5012903967217829E-15</c:v>
                </c:pt>
                <c:pt idx="180">
                  <c:v>1.1324314674083358E-15</c:v>
                </c:pt>
                <c:pt idx="181">
                  <c:v>8.5285846203932446E-16</c:v>
                </c:pt>
                <c:pt idx="182">
                  <c:v>6.4129788669028109E-16</c:v>
                </c:pt>
                <c:pt idx="183">
                  <c:v>4.8146028266387203E-16</c:v>
                </c:pt>
                <c:pt idx="184">
                  <c:v>3.6089339686834104E-16</c:v>
                </c:pt>
                <c:pt idx="185">
                  <c:v>2.7009417457235121E-16</c:v>
                </c:pt>
                <c:pt idx="186">
                  <c:v>2.0182237407090098E-16</c:v>
                </c:pt>
                <c:pt idx="187">
                  <c:v>1.50570958681247E-16</c:v>
                </c:pt>
                <c:pt idx="188">
                  <c:v>1.1215817458483672E-16</c:v>
                </c:pt>
                <c:pt idx="189">
                  <c:v>8.341390653209684E-17</c:v>
                </c:pt>
                <c:pt idx="190">
                  <c:v>6.193894467407993E-17</c:v>
                </c:pt>
                <c:pt idx="191">
                  <c:v>4.5920536544358243E-17</c:v>
                </c:pt>
                <c:pt idx="192">
                  <c:v>3.3991311222924405E-17</c:v>
                </c:pt>
                <c:pt idx="193">
                  <c:v>2.5121565154934384E-17</c:v>
                </c:pt>
                <c:pt idx="194">
                  <c:v>1.8537163548972595E-17</c:v>
                </c:pt>
                <c:pt idx="195">
                  <c:v>1.3657074585033796E-17</c:v>
                </c:pt>
                <c:pt idx="196">
                  <c:v>1.0045924100441076E-17</c:v>
                </c:pt>
                <c:pt idx="197">
                  <c:v>7.3780214899884506E-18</c:v>
                </c:pt>
                <c:pt idx="198">
                  <c:v>5.4101306232232681E-18</c:v>
                </c:pt>
                <c:pt idx="199">
                  <c:v>3.9608956204362481E-18</c:v>
                </c:pt>
                <c:pt idx="200">
                  <c:v>2.8953219078820019E-18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73664"/>
        <c:axId val="101483648"/>
      </c:scatterChart>
      <c:valAx>
        <c:axId val="50273664"/>
        <c:scaling>
          <c:orientation val="minMax"/>
          <c:max val="0.60000000000000009"/>
        </c:scaling>
        <c:delete val="1"/>
        <c:axPos val="b"/>
        <c:numFmt formatCode="General" sourceLinked="1"/>
        <c:majorTickMark val="out"/>
        <c:minorTickMark val="none"/>
        <c:tickLblPos val="nextTo"/>
        <c:crossAx val="101483648"/>
        <c:crosses val="autoZero"/>
        <c:crossBetween val="midCat"/>
      </c:valAx>
      <c:valAx>
        <c:axId val="101483648"/>
        <c:scaling>
          <c:orientation val="minMax"/>
          <c:max val="1.6000000000000007E-4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0273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62C4-40AC-451A-910D-C846E75A1526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E7EF-1457-47A9-AB2E-681D13F27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36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is outline.</a:t>
            </a:r>
          </a:p>
          <a:p>
            <a:r>
              <a:rPr kumimoji="1" lang="en-US" altLang="ja-JP" baseline="0" dirty="0" smtClean="0"/>
              <a:t>First of all, I’ll explain about this particle production effect, briefly.</a:t>
            </a:r>
          </a:p>
          <a:p>
            <a:r>
              <a:rPr kumimoji="1" lang="en-US" altLang="ja-JP" baseline="0" dirty="0" smtClean="0"/>
              <a:t>Next I’ll mention about our study,</a:t>
            </a:r>
          </a:p>
          <a:p>
            <a:r>
              <a:rPr kumimoji="1" lang="en-US" altLang="ja-JP" baseline="0" dirty="0" smtClean="0"/>
              <a:t>and finally, I’ll summarize.</a:t>
            </a:r>
          </a:p>
          <a:p>
            <a:r>
              <a:rPr kumimoji="1" lang="en-US" altLang="ja-JP" baseline="0" dirty="0" smtClean="0"/>
              <a:t>OK, let’s move to introduction.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3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Since this quantity</a:t>
            </a:r>
            <a:r>
              <a:rPr kumimoji="1" lang="en-US" altLang="ja-JP" baseline="0" dirty="0" smtClean="0"/>
              <a:t> is in-in state, so maybe the most familiar method is Schwinger-</a:t>
            </a:r>
            <a:r>
              <a:rPr kumimoji="1" lang="en-US" altLang="ja-JP" baseline="0" dirty="0" err="1" smtClean="0"/>
              <a:t>Keldysh</a:t>
            </a:r>
            <a:r>
              <a:rPr kumimoji="1" lang="en-US" altLang="ja-JP" baseline="0" dirty="0" smtClean="0"/>
              <a:t> formalism. </a:t>
            </a:r>
          </a:p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will explain this with a simple example.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order to explain how to calculate, let</a:t>
            </a:r>
            <a:r>
              <a:rPr kumimoji="1" lang="en-US" altLang="ja-JP" baseline="0" dirty="0" smtClean="0"/>
              <a:t>’s consider by a simple example, using a scalar case.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even if beta is zero, particle production can be happened due to interaction effect.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it is known that particle</a:t>
            </a:r>
            <a:r>
              <a:rPr kumimoji="1" lang="en-US" altLang="ja-JP" baseline="0" dirty="0" smtClean="0"/>
              <a:t> production from vacuum happens if a background is changing.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want</a:t>
            </a:r>
            <a:r>
              <a:rPr kumimoji="1" lang="en-US" altLang="ja-JP" baseline="0" dirty="0" smtClean="0"/>
              <a:t> to know not only green effect but also purple effect.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But</a:t>
            </a:r>
            <a:r>
              <a:rPr kumimoji="1" lang="en-US" altLang="ja-JP" baseline="0" dirty="0" smtClean="0"/>
              <a:t> later in this talk, I will show that all particles </a:t>
            </a:r>
            <a:r>
              <a:rPr kumimoji="1" lang="en-US" altLang="ja-JP" baseline="0" smtClean="0"/>
              <a:t>are produced.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948264" y="63813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2107D7-FAFF-44FD-BD91-1BB4BEDA7B1B}" type="slidenum">
              <a:rPr kumimoji="1" lang="en-US" altLang="ja-JP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9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5214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0833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ＭＳ Ｐゴシック" pitchFamily="50" charset="-128"/>
              <a:buChar char="■"/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rgbClr val="00B050"/>
              </a:buClr>
              <a:buFont typeface="ＭＳ Ｐゴシック" pitchFamily="50" charset="-128"/>
              <a:buChar char="■"/>
              <a:defRPr sz="2200"/>
            </a:lvl2pPr>
            <a:lvl3pPr marL="1257300" indent="-342900">
              <a:buClr>
                <a:srgbClr val="FF9801"/>
              </a:buClr>
              <a:buFont typeface="ＭＳ Ｐゴシック" pitchFamily="50" charset="-128"/>
              <a:buChar char="■"/>
              <a:defRPr sz="2000"/>
            </a:lvl3pPr>
            <a:lvl4pPr marL="1657350" indent="-285750">
              <a:buClr>
                <a:srgbClr val="D000D5"/>
              </a:buClr>
              <a:buFont typeface="ＭＳ Ｐゴシック" pitchFamily="50" charset="-128"/>
              <a:buChar char="■"/>
              <a:defRPr sz="1800"/>
            </a:lvl4pPr>
            <a:lvl5pPr marL="2114550" indent="-285750">
              <a:buClr>
                <a:srgbClr val="C1D000"/>
              </a:buClr>
              <a:buFont typeface="ＭＳ Ｐゴシック" pitchFamily="50" charset="-128"/>
              <a:buChar char="■"/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Seminar (Fundamental Interactions) @ UW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6948264" y="63813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2107D7-FAFF-44FD-BD91-1BB4BEDA7B1B}" type="slidenum">
              <a:rPr kumimoji="1" lang="en-US" altLang="ja-JP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r>
              <a:rPr kumimoji="1"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6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27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2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0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9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3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7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0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8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8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15" Type="http://schemas.openxmlformats.org/officeDocument/2006/relationships/image" Target="../media/image247.png"/><Relationship Id="rId14" Type="http://schemas.openxmlformats.org/officeDocument/2006/relationships/image" Target="../media/image7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22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7" Type="http://schemas.openxmlformats.org/officeDocument/2006/relationships/image" Target="../media/image2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7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21.png"/><Relationship Id="rId19" Type="http://schemas.openxmlformats.org/officeDocument/2006/relationships/image" Target="../media/image23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2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73.png"/><Relationship Id="rId4" Type="http://schemas.openxmlformats.org/officeDocument/2006/relationships/image" Target="../media/image3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5.png"/><Relationship Id="rId12" Type="http://schemas.openxmlformats.org/officeDocument/2006/relationships/image" Target="../media/image3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99.png"/><Relationship Id="rId23" Type="http://schemas.openxmlformats.org/officeDocument/2006/relationships/image" Target="../media/image298.png"/><Relationship Id="rId27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406.png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08.png"/><Relationship Id="rId51" Type="http://schemas.openxmlformats.org/officeDocument/2006/relationships/image" Target="../media/image426.png"/><Relationship Id="rId42" Type="http://schemas.openxmlformats.org/officeDocument/2006/relationships/image" Target="../media/image414.png"/><Relationship Id="rId47" Type="http://schemas.openxmlformats.org/officeDocument/2006/relationships/image" Target="../media/image419.png"/><Relationship Id="rId50" Type="http://schemas.openxmlformats.org/officeDocument/2006/relationships/image" Target="../media/image425.png"/><Relationship Id="rId55" Type="http://schemas.openxmlformats.org/officeDocument/2006/relationships/image" Target="../media/image433.png"/><Relationship Id="rId38" Type="http://schemas.openxmlformats.org/officeDocument/2006/relationships/image" Target="../media/image407.png"/><Relationship Id="rId46" Type="http://schemas.openxmlformats.org/officeDocument/2006/relationships/image" Target="../media/image418.png"/><Relationship Id="rId2" Type="http://schemas.openxmlformats.org/officeDocument/2006/relationships/notesSlide" Target="../notesSlides/notesSlide19.xml"/><Relationship Id="rId41" Type="http://schemas.openxmlformats.org/officeDocument/2006/relationships/image" Target="../media/image413.png"/><Relationship Id="rId54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409.png"/><Relationship Id="rId45" Type="http://schemas.openxmlformats.org/officeDocument/2006/relationships/image" Target="../media/image417.png"/><Relationship Id="rId53" Type="http://schemas.openxmlformats.org/officeDocument/2006/relationships/image" Target="../media/image428.png"/><Relationship Id="rId49" Type="http://schemas.openxmlformats.org/officeDocument/2006/relationships/image" Target="../media/image424.png"/><Relationship Id="rId44" Type="http://schemas.openxmlformats.org/officeDocument/2006/relationships/image" Target="../media/image416.png"/><Relationship Id="rId52" Type="http://schemas.openxmlformats.org/officeDocument/2006/relationships/image" Target="../media/image427.png"/><Relationship Id="rId43" Type="http://schemas.openxmlformats.org/officeDocument/2006/relationships/image" Target="../media/image415.png"/><Relationship Id="rId30" Type="http://schemas.openxmlformats.org/officeDocument/2006/relationships/image" Target="../media/image372.png"/><Relationship Id="rId48" Type="http://schemas.openxmlformats.org/officeDocument/2006/relationships/image" Target="../media/image4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9.png"/><Relationship Id="rId26" Type="http://schemas.openxmlformats.org/officeDocument/2006/relationships/image" Target="../media/image353.png"/><Relationship Id="rId3" Type="http://schemas.openxmlformats.org/officeDocument/2006/relationships/image" Target="../media/image35.png"/><Relationship Id="rId21" Type="http://schemas.openxmlformats.org/officeDocument/2006/relationships/image" Target="../media/image345.png"/><Relationship Id="rId25" Type="http://schemas.openxmlformats.org/officeDocument/2006/relationships/image" Target="../media/image349.png"/><Relationship Id="rId2" Type="http://schemas.openxmlformats.org/officeDocument/2006/relationships/notesSlide" Target="../notesSlides/notesSlide20.xml"/><Relationship Id="rId20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48.png"/><Relationship Id="rId23" Type="http://schemas.openxmlformats.org/officeDocument/2006/relationships/image" Target="../media/image347.png"/><Relationship Id="rId19" Type="http://schemas.openxmlformats.org/officeDocument/2006/relationships/image" Target="../media/image343.png"/><Relationship Id="rId22" Type="http://schemas.openxmlformats.org/officeDocument/2006/relationships/image" Target="../media/image3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9" Type="http://schemas.openxmlformats.org/officeDocument/2006/relationships/image" Target="../media/image479.png"/><Relationship Id="rId3" Type="http://schemas.openxmlformats.org/officeDocument/2006/relationships/image" Target="../media/image20.gif"/><Relationship Id="rId34" Type="http://schemas.openxmlformats.org/officeDocument/2006/relationships/image" Target="../media/image474.png"/><Relationship Id="rId42" Type="http://schemas.openxmlformats.org/officeDocument/2006/relationships/image" Target="../media/image484.png"/><Relationship Id="rId33" Type="http://schemas.openxmlformats.org/officeDocument/2006/relationships/image" Target="../media/image473.png"/><Relationship Id="rId17" Type="http://schemas.openxmlformats.org/officeDocument/2006/relationships/image" Target="../media/image445.png"/><Relationship Id="rId38" Type="http://schemas.openxmlformats.org/officeDocument/2006/relationships/image" Target="../media/image478.png"/><Relationship Id="rId2" Type="http://schemas.openxmlformats.org/officeDocument/2006/relationships/image" Target="../media/image19.gif"/><Relationship Id="rId16" Type="http://schemas.openxmlformats.org/officeDocument/2006/relationships/image" Target="../media/image444.png"/><Relationship Id="rId41" Type="http://schemas.openxmlformats.org/officeDocument/2006/relationships/image" Target="../media/image483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469.png"/><Relationship Id="rId11" Type="http://schemas.openxmlformats.org/officeDocument/2006/relationships/image" Target="../media/image438.png"/><Relationship Id="rId37" Type="http://schemas.openxmlformats.org/officeDocument/2006/relationships/image" Target="../media/image477.png"/><Relationship Id="rId40" Type="http://schemas.openxmlformats.org/officeDocument/2006/relationships/image" Target="../media/image482.png"/><Relationship Id="rId15" Type="http://schemas.openxmlformats.org/officeDocument/2006/relationships/image" Target="../media/image443.png"/><Relationship Id="rId36" Type="http://schemas.openxmlformats.org/officeDocument/2006/relationships/image" Target="../media/image476.png"/><Relationship Id="rId4" Type="http://schemas.openxmlformats.org/officeDocument/2006/relationships/image" Target="../media/image21.gif"/><Relationship Id="rId35" Type="http://schemas.openxmlformats.org/officeDocument/2006/relationships/image" Target="../media/image475.png"/><Relationship Id="rId14" Type="http://schemas.openxmlformats.org/officeDocument/2006/relationships/image" Target="../media/image442.png"/><Relationship Id="rId22" Type="http://schemas.openxmlformats.org/officeDocument/2006/relationships/image" Target="../media/image451.png"/><Relationship Id="rId4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gif"/><Relationship Id="rId26" Type="http://schemas.openxmlformats.org/officeDocument/2006/relationships/image" Target="../media/image489.png"/><Relationship Id="rId39" Type="http://schemas.openxmlformats.org/officeDocument/2006/relationships/image" Target="../media/image505.png"/><Relationship Id="rId34" Type="http://schemas.openxmlformats.org/officeDocument/2006/relationships/image" Target="../media/image499.png"/><Relationship Id="rId17" Type="http://schemas.openxmlformats.org/officeDocument/2006/relationships/image" Target="../media/image23.gif"/><Relationship Id="rId25" Type="http://schemas.openxmlformats.org/officeDocument/2006/relationships/image" Target="../media/image488.png"/><Relationship Id="rId33" Type="http://schemas.openxmlformats.org/officeDocument/2006/relationships/image" Target="../media/image207.png"/><Relationship Id="rId38" Type="http://schemas.openxmlformats.org/officeDocument/2006/relationships/image" Target="../media/image504.png"/><Relationship Id="rId16" Type="http://schemas.openxmlformats.org/officeDocument/2006/relationships/image" Target="../media/image22.gif"/><Relationship Id="rId20" Type="http://schemas.openxmlformats.org/officeDocument/2006/relationships/image" Target="../media/image467.png"/><Relationship Id="rId29" Type="http://schemas.openxmlformats.org/officeDocument/2006/relationships/image" Target="../media/image182.png"/><Relationship Id="rId41" Type="http://schemas.openxmlformats.org/officeDocument/2006/relationships/image" Target="../media/image50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87.png"/><Relationship Id="rId32" Type="http://schemas.openxmlformats.org/officeDocument/2006/relationships/image" Target="../media/image191.png"/><Relationship Id="rId37" Type="http://schemas.openxmlformats.org/officeDocument/2006/relationships/image" Target="../media/image503.png"/><Relationship Id="rId40" Type="http://schemas.openxmlformats.org/officeDocument/2006/relationships/image" Target="../media/image506.png"/><Relationship Id="rId15" Type="http://schemas.openxmlformats.org/officeDocument/2006/relationships/image" Target="../media/image462.png"/><Relationship Id="rId23" Type="http://schemas.openxmlformats.org/officeDocument/2006/relationships/image" Target="../media/image463.png"/><Relationship Id="rId28" Type="http://schemas.openxmlformats.org/officeDocument/2006/relationships/image" Target="../media/image171.png"/><Relationship Id="rId36" Type="http://schemas.openxmlformats.org/officeDocument/2006/relationships/image" Target="../media/image502.png"/><Relationship Id="rId31" Type="http://schemas.openxmlformats.org/officeDocument/2006/relationships/image" Target="../media/image496.png"/><Relationship Id="rId22" Type="http://schemas.openxmlformats.org/officeDocument/2006/relationships/image" Target="../media/image486.png"/><Relationship Id="rId27" Type="http://schemas.openxmlformats.org/officeDocument/2006/relationships/image" Target="../media/image492.png"/><Relationship Id="rId30" Type="http://schemas.openxmlformats.org/officeDocument/2006/relationships/image" Target="../media/image495.png"/><Relationship Id="rId35" Type="http://schemas.openxmlformats.org/officeDocument/2006/relationships/image" Target="../media/image50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6.png"/><Relationship Id="rId18" Type="http://schemas.openxmlformats.org/officeDocument/2006/relationships/image" Target="../media/image170.png"/><Relationship Id="rId3" Type="http://schemas.openxmlformats.org/officeDocument/2006/relationships/image" Target="../media/image42.png"/><Relationship Id="rId21" Type="http://schemas.openxmlformats.org/officeDocument/2006/relationships/image" Target="../media/image201.png"/><Relationship Id="rId12" Type="http://schemas.openxmlformats.org/officeDocument/2006/relationships/image" Target="../media/image515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7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4.png"/><Relationship Id="rId15" Type="http://schemas.openxmlformats.org/officeDocument/2006/relationships/image" Target="../media/image120.png"/><Relationship Id="rId10" Type="http://schemas.openxmlformats.org/officeDocument/2006/relationships/image" Target="../media/image513.png"/><Relationship Id="rId19" Type="http://schemas.openxmlformats.org/officeDocument/2006/relationships/image" Target="../media/image180.png"/><Relationship Id="rId9" Type="http://schemas.openxmlformats.org/officeDocument/2006/relationships/image" Target="../media/image512.png"/><Relationship Id="rId14" Type="http://schemas.openxmlformats.org/officeDocument/2006/relationships/image" Target="../media/image51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6.png"/><Relationship Id="rId18" Type="http://schemas.openxmlformats.org/officeDocument/2006/relationships/image" Target="../media/image170.png"/><Relationship Id="rId3" Type="http://schemas.openxmlformats.org/officeDocument/2006/relationships/image" Target="../media/image45.png"/><Relationship Id="rId21" Type="http://schemas.openxmlformats.org/officeDocument/2006/relationships/image" Target="../media/image201.png"/><Relationship Id="rId12" Type="http://schemas.openxmlformats.org/officeDocument/2006/relationships/image" Target="../media/image515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9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4.png"/><Relationship Id="rId15" Type="http://schemas.openxmlformats.org/officeDocument/2006/relationships/image" Target="../media/image120.png"/><Relationship Id="rId10" Type="http://schemas.openxmlformats.org/officeDocument/2006/relationships/image" Target="../media/image513.png"/><Relationship Id="rId19" Type="http://schemas.openxmlformats.org/officeDocument/2006/relationships/image" Target="../media/image180.png"/><Relationship Id="rId9" Type="http://schemas.openxmlformats.org/officeDocument/2006/relationships/image" Target="../media/image512.png"/><Relationship Id="rId14" Type="http://schemas.openxmlformats.org/officeDocument/2006/relationships/image" Target="../media/image51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6.png"/><Relationship Id="rId18" Type="http://schemas.openxmlformats.org/officeDocument/2006/relationships/image" Target="../media/image170.png"/><Relationship Id="rId3" Type="http://schemas.openxmlformats.org/officeDocument/2006/relationships/image" Target="../media/image48.png"/><Relationship Id="rId21" Type="http://schemas.openxmlformats.org/officeDocument/2006/relationships/image" Target="../media/image201.png"/><Relationship Id="rId12" Type="http://schemas.openxmlformats.org/officeDocument/2006/relationships/image" Target="../media/image515.png"/><Relationship Id="rId17" Type="http://schemas.openxmlformats.org/officeDocument/2006/relationships/image" Target="../media/image27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4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4.png"/><Relationship Id="rId15" Type="http://schemas.openxmlformats.org/officeDocument/2006/relationships/image" Target="../media/image43.png"/><Relationship Id="rId10" Type="http://schemas.openxmlformats.org/officeDocument/2006/relationships/image" Target="../media/image513.png"/><Relationship Id="rId19" Type="http://schemas.openxmlformats.org/officeDocument/2006/relationships/image" Target="../media/image180.png"/><Relationship Id="rId9" Type="http://schemas.openxmlformats.org/officeDocument/2006/relationships/image" Target="../media/image512.png"/><Relationship Id="rId14" Type="http://schemas.openxmlformats.org/officeDocument/2006/relationships/image" Target="../media/image517.png"/><Relationship Id="rId22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9.png"/><Relationship Id="rId21" Type="http://schemas.openxmlformats.org/officeDocument/2006/relationships/image" Target="../media/image153.png"/><Relationship Id="rId25" Type="http://schemas.openxmlformats.org/officeDocument/2006/relationships/image" Target="../media/image158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52.png"/><Relationship Id="rId29" Type="http://schemas.openxmlformats.org/officeDocument/2006/relationships/image" Target="../media/image16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7.png"/><Relationship Id="rId32" Type="http://schemas.openxmlformats.org/officeDocument/2006/relationships/image" Target="../media/image314.png"/><Relationship Id="rId23" Type="http://schemas.openxmlformats.org/officeDocument/2006/relationships/image" Target="../media/image156.png"/><Relationship Id="rId28" Type="http://schemas.openxmlformats.org/officeDocument/2006/relationships/image" Target="../media/image162.png"/><Relationship Id="rId15" Type="http://schemas.openxmlformats.org/officeDocument/2006/relationships/image" Target="../media/image13.png"/><Relationship Id="rId31" Type="http://schemas.openxmlformats.org/officeDocument/2006/relationships/image" Target="../media/image309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8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15" Type="http://schemas.openxmlformats.org/officeDocument/2006/relationships/image" Target="../media/image3.png"/><Relationship Id="rId36" Type="http://schemas.openxmlformats.org/officeDocument/2006/relationships/image" Target="../media/image284.png"/><Relationship Id="rId14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26" Type="http://schemas.openxmlformats.org/officeDocument/2006/relationships/image" Target="../media/image317.png"/><Relationship Id="rId12" Type="http://schemas.openxmlformats.org/officeDocument/2006/relationships/image" Target="../media/image204.png"/><Relationship Id="rId25" Type="http://schemas.openxmlformats.org/officeDocument/2006/relationships/image" Target="../media/image3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00.png"/><Relationship Id="rId29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3.png"/><Relationship Id="rId24" Type="http://schemas.openxmlformats.org/officeDocument/2006/relationships/image" Target="../media/image552.png"/><Relationship Id="rId28" Type="http://schemas.openxmlformats.org/officeDocument/2006/relationships/image" Target="../media/image319.png"/><Relationship Id="rId23" Type="http://schemas.openxmlformats.org/officeDocument/2006/relationships/image" Target="../media/image542.png"/><Relationship Id="rId9" Type="http://schemas.openxmlformats.org/officeDocument/2006/relationships/image" Target="../media/image200.png"/><Relationship Id="rId14" Type="http://schemas.openxmlformats.org/officeDocument/2006/relationships/image" Target="../media/image206.png"/><Relationship Id="rId27" Type="http://schemas.openxmlformats.org/officeDocument/2006/relationships/image" Target="../media/image318.png"/><Relationship Id="rId22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17" Type="http://schemas.openxmlformats.org/officeDocument/2006/relationships/image" Target="../media/image3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71.png"/><Relationship Id="rId15" Type="http://schemas.openxmlformats.org/officeDocument/2006/relationships/image" Target="../media/image2.gif"/><Relationship Id="rId10" Type="http://schemas.openxmlformats.org/officeDocument/2006/relationships/image" Target="../media/image64.png"/><Relationship Id="rId14" Type="http://schemas.openxmlformats.org/officeDocument/2006/relationships/image" Target="../media/image149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8" Type="http://schemas.openxmlformats.org/officeDocument/2006/relationships/image" Target="../media/image222.png"/><Relationship Id="rId3" Type="http://schemas.openxmlformats.org/officeDocument/2006/relationships/image" Target="../media/image17.png"/><Relationship Id="rId21" Type="http://schemas.openxmlformats.org/officeDocument/2006/relationships/image" Target="../media/image266.png"/><Relationship Id="rId7" Type="http://schemas.openxmlformats.org/officeDocument/2006/relationships/image" Target="../media/image181.png"/><Relationship Id="rId17" Type="http://schemas.openxmlformats.org/officeDocument/2006/relationships/image" Target="../media/image2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521.png"/><Relationship Id="rId19" Type="http://schemas.openxmlformats.org/officeDocument/2006/relationships/image" Target="../media/image223.png"/><Relationship Id="rId4" Type="http://schemas.openxmlformats.org/officeDocument/2006/relationships/image" Target="../media/image411.png"/><Relationship Id="rId22" Type="http://schemas.openxmlformats.org/officeDocument/2006/relationships/image" Target="../media/image2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68660"/>
            <a:ext cx="7774632" cy="1476164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</a:t>
            </a: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</a:t>
            </a: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particle production 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by </a:t>
            </a: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time-varying 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terms</a:t>
            </a:r>
            <a:endParaRPr kumimoji="1"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92888" cy="2448272"/>
          </a:xfrm>
        </p:spPr>
        <p:txBody>
          <a:bodyPr>
            <a:normAutofit/>
          </a:bodyPr>
          <a:lstStyle/>
          <a:p>
            <a:pPr algn="r"/>
            <a:r>
              <a:rPr lang="en-US" altLang="ja-JP" sz="1800" dirty="0">
                <a:solidFill>
                  <a:srgbClr val="00B050"/>
                </a:solidFill>
              </a:rPr>
              <a:t>[</a:t>
            </a:r>
            <a:r>
              <a:rPr lang="en-US" altLang="ja-JP" sz="1800" i="1" dirty="0">
                <a:solidFill>
                  <a:srgbClr val="00B050"/>
                </a:solidFill>
              </a:rPr>
              <a:t>JHEP</a:t>
            </a:r>
            <a:r>
              <a:rPr lang="en-US" altLang="ja-JP" sz="1800" dirty="0">
                <a:solidFill>
                  <a:srgbClr val="00B050"/>
                </a:solidFill>
              </a:rPr>
              <a:t> </a:t>
            </a:r>
            <a:r>
              <a:rPr lang="en-US" altLang="ja-JP" sz="1800" b="1" dirty="0">
                <a:solidFill>
                  <a:srgbClr val="00B050"/>
                </a:solidFill>
              </a:rPr>
              <a:t>1503</a:t>
            </a:r>
            <a:r>
              <a:rPr lang="en-US" altLang="ja-JP" sz="1800" dirty="0">
                <a:solidFill>
                  <a:srgbClr val="00B050"/>
                </a:solidFill>
              </a:rPr>
              <a:t> (2015) 113 </a:t>
            </a:r>
            <a:r>
              <a:rPr lang="en-US" altLang="ja-JP" sz="1800" dirty="0" smtClean="0">
                <a:solidFill>
                  <a:srgbClr val="00B050"/>
                </a:solidFill>
              </a:rPr>
              <a:t>(arXiv:1412.7442 </a:t>
            </a:r>
            <a:r>
              <a:rPr lang="en-US" altLang="ja-JP" sz="1800" dirty="0">
                <a:solidFill>
                  <a:srgbClr val="00B050"/>
                </a:solidFill>
              </a:rPr>
              <a:t>[</a:t>
            </a:r>
            <a:r>
              <a:rPr lang="en-US" altLang="ja-JP" sz="1800" dirty="0" err="1">
                <a:solidFill>
                  <a:srgbClr val="00B050"/>
                </a:solidFill>
              </a:rPr>
              <a:t>hep-ph</a:t>
            </a:r>
            <a:r>
              <a:rPr lang="en-US" altLang="ja-JP" sz="1800" dirty="0" smtClean="0">
                <a:solidFill>
                  <a:srgbClr val="00B050"/>
                </a:solidFill>
              </a:rPr>
              <a:t>])]</a:t>
            </a:r>
          </a:p>
          <a:p>
            <a:pPr algn="r"/>
            <a:endParaRPr lang="en-US" altLang="ja-JP" sz="1050" dirty="0" smtClean="0">
              <a:solidFill>
                <a:srgbClr val="00B050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Seishi Enomoto</a:t>
            </a:r>
            <a:r>
              <a:rPr lang="en-US" altLang="ja-JP" sz="2400" dirty="0" smtClean="0">
                <a:solidFill>
                  <a:schemeClr val="tx1"/>
                </a:solidFill>
              </a:rPr>
              <a:t>   (Univ. of Warsaw)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altLang="ja-JP" sz="10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Collaborators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	</a:t>
            </a:r>
            <a:r>
              <a:rPr lang="en-US" altLang="ja-JP" sz="2000" dirty="0" smtClean="0">
                <a:solidFill>
                  <a:schemeClr val="tx1"/>
                </a:solidFill>
              </a:rPr>
              <a:t>Olga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Fuksińska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and 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Zygmunt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Lalak</a:t>
            </a:r>
            <a:r>
              <a:rPr lang="en-US" altLang="ja-JP" sz="2000" dirty="0" smtClean="0">
                <a:solidFill>
                  <a:schemeClr val="tx1"/>
                </a:solidFill>
              </a:rPr>
              <a:t>	 (UW)</a:t>
            </a:r>
            <a:endParaRPr lang="en-US" altLang="ja-JP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55576" y="476672"/>
            <a:ext cx="7632848" cy="1368152"/>
          </a:xfrm>
          <a:prstGeom prst="roundRect">
            <a:avLst/>
          </a:prstGeom>
          <a:noFill/>
          <a:ln>
            <a:solidFill>
              <a:srgbClr val="E2F2C4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11224"/>
            <a:ext cx="1152128" cy="12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231740" y="4170271"/>
            <a:ext cx="4788532" cy="2067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Font typeface="+mj-lt"/>
              <a:buAutoNum type="arabicPeriod"/>
            </a:pPr>
            <a:r>
              <a:rPr lang="en-US" altLang="ja-JP" sz="2400" dirty="0" smtClean="0">
                <a:solidFill>
                  <a:schemeClr val="tx1"/>
                </a:solidFill>
              </a:rPr>
              <a:t>Introduction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00FF"/>
              </a:buClr>
              <a:buFont typeface="+mj-lt"/>
              <a:buAutoNum type="arabicPeriod"/>
            </a:pPr>
            <a:r>
              <a:rPr lang="en-US" altLang="ja-JP" sz="2400" dirty="0" smtClean="0">
                <a:solidFill>
                  <a:schemeClr val="tx1"/>
                </a:solidFill>
              </a:rPr>
              <a:t>Bogoliubov </a:t>
            </a:r>
            <a:r>
              <a:rPr lang="en-US" altLang="ja-JP" sz="2400" dirty="0">
                <a:solidFill>
                  <a:schemeClr val="tx1"/>
                </a:solidFill>
              </a:rPr>
              <a:t>transformation </a:t>
            </a:r>
            <a:r>
              <a:rPr lang="en-US" altLang="ja-JP" sz="2400" dirty="0" smtClean="0">
                <a:solidFill>
                  <a:schemeClr val="tx1"/>
                </a:solidFill>
              </a:rPr>
              <a:t>law with </a:t>
            </a:r>
            <a:r>
              <a:rPr lang="en-US" altLang="ja-JP" sz="2400" dirty="0">
                <a:solidFill>
                  <a:schemeClr val="tx1"/>
                </a:solidFill>
              </a:rPr>
              <a:t>interaction </a:t>
            </a:r>
            <a:r>
              <a:rPr lang="en-US" altLang="ja-JP" sz="2400" dirty="0" smtClean="0">
                <a:solidFill>
                  <a:schemeClr val="tx1"/>
                </a:solidFill>
              </a:rPr>
              <a:t>terms</a:t>
            </a:r>
          </a:p>
          <a:p>
            <a:pPr marL="457200" indent="-457200" algn="l">
              <a:buClr>
                <a:srgbClr val="0000FF"/>
              </a:buClr>
              <a:buFont typeface="+mj-lt"/>
              <a:buAutoNum type="arabicPeriod" startAt="3"/>
            </a:pPr>
            <a:r>
              <a:rPr lang="en-US" altLang="ja-JP" sz="2400" dirty="0">
                <a:solidFill>
                  <a:schemeClr val="tx1"/>
                </a:solidFill>
              </a:rPr>
              <a:t>Application to our </a:t>
            </a:r>
            <a:r>
              <a:rPr lang="en-US" altLang="ja-JP" sz="2400" dirty="0" smtClean="0">
                <a:solidFill>
                  <a:schemeClr val="tx1"/>
                </a:solidFill>
              </a:rPr>
              <a:t>model</a:t>
            </a:r>
          </a:p>
          <a:p>
            <a:pPr marL="457200" indent="-457200" algn="l">
              <a:buClr>
                <a:srgbClr val="0000FF"/>
              </a:buClr>
              <a:buFont typeface="+mj-lt"/>
              <a:buAutoNum type="arabicPeriod" startAt="3"/>
            </a:pPr>
            <a:r>
              <a:rPr lang="en-US" altLang="ja-JP" sz="2400" dirty="0">
                <a:solidFill>
                  <a:schemeClr val="tx1"/>
                </a:solidFill>
              </a:rPr>
              <a:t>Summary</a:t>
            </a:r>
          </a:p>
          <a:p>
            <a:pPr marL="457200" indent="-457200" algn="l">
              <a:buClr>
                <a:srgbClr val="0000FF"/>
              </a:buClr>
              <a:buFont typeface="+mj-lt"/>
              <a:buAutoNum type="arabicPeriod" startAt="3"/>
            </a:pP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35696" y="3933056"/>
            <a:ext cx="5472608" cy="2232248"/>
          </a:xfrm>
          <a:prstGeom prst="roundRect">
            <a:avLst/>
          </a:prstGeom>
          <a:noFill/>
          <a:ln>
            <a:solidFill>
              <a:srgbClr val="00E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779912" y="3717032"/>
            <a:ext cx="1656184" cy="432048"/>
          </a:xfrm>
          <a:prstGeom prst="roundRect">
            <a:avLst/>
          </a:prstGeom>
          <a:ln>
            <a:solidFill>
              <a:srgbClr val="00E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Outline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909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2" cy="511256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ea typeface="Cambria Math"/>
                  </a:rPr>
                  <a:t>Our aim:</a:t>
                </a:r>
              </a:p>
              <a:p>
                <a:pPr marL="0" indent="0" algn="ctr">
                  <a:buNone/>
                </a:pPr>
                <a:r>
                  <a:rPr lang="en-US" altLang="ja-JP" dirty="0" smtClean="0">
                    <a:ea typeface="Cambria Math"/>
                  </a:rPr>
                  <a:t>Evaluation of produced particle number for all species</a:t>
                </a:r>
                <a:endParaRPr lang="en-US" altLang="ja-JP" b="0" i="1" dirty="0" smtClean="0">
                  <a:latin typeface="Cambria Math"/>
                  <a:ea typeface="Cambria Math"/>
                </a:endParaRPr>
              </a:p>
              <a:p>
                <a:pPr lvl="3"/>
                <a:endParaRPr lang="en-US" altLang="ja-JP" sz="800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endParaRPr lang="en-US" altLang="ja-JP" sz="800" dirty="0" smtClean="0">
                  <a:ea typeface="Cambria Math"/>
                </a:endParaRPr>
              </a:p>
              <a:p>
                <a:pPr lvl="1">
                  <a:buFont typeface="Wingdings"/>
                  <a:buChar char="à"/>
                </a:pP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To find the Bogoliubov transformation law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		</a:t>
                </a:r>
                <a:r>
                  <a:rPr lang="en-US" altLang="ja-JP" dirty="0">
                    <a:ea typeface="Cambria Math"/>
                    <a:sym typeface="Wingdings" panose="05000000000000000000" pitchFamily="2" charset="2"/>
                  </a:rPr>
                  <a:t>	</a:t>
                </a: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in the interacting theory</a:t>
                </a:r>
                <a:endParaRPr lang="en-US" altLang="ja-JP" dirty="0" smtClean="0">
                  <a:ea typeface="Cambria Math"/>
                </a:endParaRPr>
              </a:p>
              <a:p>
                <a:endParaRPr lang="en-US" altLang="ja-JP" dirty="0" smtClean="0">
                  <a:ea typeface="Cambria Math"/>
                </a:endParaRPr>
              </a:p>
              <a:p>
                <a:r>
                  <a:rPr lang="en-US" altLang="ja-JP" dirty="0" smtClean="0">
                    <a:ea typeface="Cambria Math"/>
                  </a:rPr>
                  <a:t>Method</a:t>
                </a:r>
              </a:p>
              <a:p>
                <a:pPr lvl="3"/>
                <a:endParaRPr lang="en-US" altLang="ja-JP" sz="800" dirty="0" smtClean="0">
                  <a:ea typeface="Cambria Math"/>
                </a:endParaRPr>
              </a:p>
              <a:p>
                <a:pPr lvl="1"/>
                <a:r>
                  <a:rPr lang="en-US" altLang="ja-JP" dirty="0" smtClean="0">
                    <a:ea typeface="Cambria Math"/>
                  </a:rPr>
                  <a:t>Schwinger-</a:t>
                </a:r>
                <a:r>
                  <a:rPr lang="en-US" altLang="ja-JP" dirty="0" err="1" smtClean="0">
                    <a:ea typeface="Cambria Math"/>
                  </a:rPr>
                  <a:t>Keldysh</a:t>
                </a:r>
                <a:r>
                  <a:rPr lang="en-US" altLang="ja-JP" dirty="0" smtClean="0">
                    <a:ea typeface="Cambria Math"/>
                  </a:rPr>
                  <a:t> formalism</a:t>
                </a:r>
              </a:p>
              <a:p>
                <a:pPr lvl="1"/>
                <a:r>
                  <a:rPr lang="en-US" altLang="ja-JP" b="1" dirty="0" smtClean="0"/>
                  <a:t>Yang-Feldman formalism</a:t>
                </a:r>
              </a:p>
              <a:p>
                <a:pPr lvl="1"/>
                <a:r>
                  <a:rPr lang="en-US" altLang="ja-JP" dirty="0" smtClean="0"/>
                  <a:t>Others ( but I don’t know… )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2" cy="5112568"/>
              </a:xfrm>
              <a:blipFill rotWithShape="1">
                <a:blip r:embed="rId3"/>
                <a:stretch>
                  <a:fillRect l="-751" t="-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>
                <a:spLocks noChangeAspect="1"/>
              </p:cNvSpPr>
              <p:nvPr/>
            </p:nvSpPr>
            <p:spPr>
              <a:xfrm>
                <a:off x="6804249" y="1561415"/>
                <a:ext cx="422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9" y="1561415"/>
                <a:ext cx="422615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>
                <a:spLocks noChangeAspect="1"/>
              </p:cNvSpPr>
              <p:nvPr/>
            </p:nvSpPr>
            <p:spPr>
              <a:xfrm>
                <a:off x="7222063" y="1534119"/>
                <a:ext cx="580865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063" y="1534119"/>
                <a:ext cx="580865" cy="427425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>
                <a:spLocks noChangeAspect="1"/>
              </p:cNvSpPr>
              <p:nvPr/>
            </p:nvSpPr>
            <p:spPr>
              <a:xfrm>
                <a:off x="7769014" y="1521345"/>
                <a:ext cx="393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014" y="1521345"/>
                <a:ext cx="393954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>
                <a:spLocks noChangeAspect="1"/>
              </p:cNvSpPr>
              <p:nvPr/>
            </p:nvSpPr>
            <p:spPr>
              <a:xfrm>
                <a:off x="8186638" y="1534311"/>
                <a:ext cx="552394" cy="427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638" y="1534311"/>
                <a:ext cx="552394" cy="427233"/>
              </a:xfrm>
              <a:prstGeom prst="rect">
                <a:avLst/>
              </a:prstGeom>
              <a:blipFill rotWithShape="1">
                <a:blip r:embed="rId1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フローチャート: 処理 1"/>
              <p:cNvSpPr/>
              <p:nvPr/>
            </p:nvSpPr>
            <p:spPr>
              <a:xfrm>
                <a:off x="6717909" y="3140968"/>
                <a:ext cx="2006791" cy="864096"/>
              </a:xfrm>
              <a:prstGeom prst="flowChartProcess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⟷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フローチャート: 処理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909" y="3140968"/>
                <a:ext cx="2006791" cy="864096"/>
              </a:xfrm>
              <a:prstGeom prst="flowChartProcess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 flipH="1">
            <a:off x="4355976" y="5373216"/>
            <a:ext cx="504056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 Bogoliubov transformation law</a:t>
            </a:r>
            <a:br>
              <a:rPr kumimoji="1" lang="en-US" altLang="ja-JP" dirty="0" smtClean="0"/>
            </a:br>
            <a:r>
              <a:rPr lang="en-US" altLang="ja-JP" dirty="0" smtClean="0"/>
              <a:t>				</a:t>
            </a:r>
            <a:r>
              <a:rPr kumimoji="1" lang="en-US" altLang="ja-JP" dirty="0" smtClean="0"/>
              <a:t> with interaction terms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804248" y="1561415"/>
            <a:ext cx="1920452" cy="427425"/>
          </a:xfrm>
          <a:prstGeom prst="wedgeRoundRectCallout">
            <a:avLst>
              <a:gd name="adj1" fmla="val -33322"/>
              <a:gd name="adj2" fmla="val 688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09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35" y="2919299"/>
            <a:ext cx="2175545" cy="158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An example with a real scalar field</a:t>
                </a:r>
                <a:r>
                  <a:rPr lang="en-US" altLang="ja-JP" dirty="0">
                    <a:solidFill>
                      <a:srgbClr val="CE47D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ja-JP" dirty="0" smtClean="0"/>
                  <a:t> (1/4)</a:t>
                </a:r>
              </a:p>
              <a:p>
                <a:pPr lvl="3"/>
                <a:endParaRPr lang="en-US" altLang="ja-JP" sz="800" dirty="0"/>
              </a:p>
              <a:p>
                <a:pPr lvl="1"/>
                <a:r>
                  <a:rPr lang="en-US" altLang="ja-JP" dirty="0" smtClean="0"/>
                  <a:t>Operator </a:t>
                </a:r>
                <a:r>
                  <a:rPr lang="en-US" altLang="ja-JP" dirty="0"/>
                  <a:t>field equation : 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  <a:ea typeface="Cambria Math"/>
                      </a:rPr>
                      <m:t>0=</m:t>
                    </m:r>
                    <m:d>
                      <m:dPr>
                        <m:ctrlPr>
                          <a:rPr lang="en-US" altLang="ja-JP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dirty="0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 dirty="0" smtClean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)+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ja-JP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Commutation relation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dirty="0" smtClean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dirty="0">
                                <a:solidFill>
                                  <a:srgbClr val="CE47D1"/>
                                </a:solidFill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</m:acc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3"/>
                <a:endParaRPr lang="en-US" altLang="ja-JP" sz="800" dirty="0" smtClean="0"/>
              </a:p>
              <a:p>
                <a:pPr marL="0" indent="0">
                  <a:buNone/>
                </a:pPr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     </a:t>
                </a:r>
                <a:r>
                  <a:rPr lang="en-US" altLang="ja-JP" dirty="0"/>
                  <a:t>Formal </a:t>
                </a:r>
                <a:r>
                  <a:rPr lang="en-US" altLang="ja-JP" dirty="0" smtClean="0"/>
                  <a:t>solution (</a:t>
                </a:r>
                <a:r>
                  <a:rPr lang="en-US" altLang="ja-JP" b="1" i="1" dirty="0" smtClean="0"/>
                  <a:t>Yang-Feldman equations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dirty="0" smtClean="0">
                          <a:solidFill>
                            <a:srgbClr val="CE47D1"/>
                          </a:solidFill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i="0"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𝑖𝑍</m:t>
                      </m:r>
                      <m:nary>
                        <m:nary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altLang="ja-JP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i="0"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sup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i="0">
                                  <a:latin typeface="Cambria Math"/>
                                  <a:ea typeface="Cambria Math"/>
                                </a:rPr>
                                <m:t>as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i="0">
                                  <a:latin typeface="Cambria Math"/>
                                  <a:ea typeface="Cambria Math"/>
                                </a:rPr>
                                <m:t>as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as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</a:rPr>
                      <m:t>  </m:t>
                    </m:r>
                    <m:r>
                      <a:rPr lang="en-US" altLang="ja-JP" dirty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altLang="ja-JP" b="0" i="0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ja-JP" dirty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rad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dirty="0" smtClean="0"/>
              </a:p>
              <a:p>
                <a:endParaRPr lang="en-US" altLang="ja-JP" dirty="0"/>
              </a:p>
              <a:p>
                <a:pPr lvl="1"/>
                <a:r>
                  <a:rPr lang="en-US" altLang="ja-JP" dirty="0" smtClean="0"/>
                  <a:t>If we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lang="en-US" altLang="ja-JP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  <m:brk m:alnAt="23"/>
                          </m:rPr>
                          <a:rPr lang="en-US" altLang="ja-JP" i="0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ja-JP" i="0">
                            <a:latin typeface="Cambria Math"/>
                            <a:ea typeface="Cambria Math"/>
                          </a:rPr>
                          <m:t>s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in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=−∞</m:t>
                    </m:r>
                  </m:oMath>
                </a14:m>
                <a:r>
                  <a:rPr lang="en-US" altLang="ja-JP" dirty="0" smtClean="0"/>
                  <a:t>  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  <m:brk m:alnAt="23"/>
                          </m:rPr>
                          <a:rPr lang="en-US" altLang="ja-JP" i="0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ja-JP" i="0">
                            <a:latin typeface="Cambria Math"/>
                            <a:ea typeface="Cambria Math"/>
                          </a:rPr>
                          <m:t>s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ja-JP" dirty="0" smtClean="0"/>
                  <a:t>,  </a:t>
                </a:r>
              </a:p>
              <a:p>
                <a:pPr lvl="3"/>
                <a:endParaRPr lang="en-US" altLang="ja-JP" sz="800" dirty="0" smtClean="0"/>
              </a:p>
              <a:p>
                <a:pPr lvl="3"/>
                <a:endParaRPr lang="en-US" altLang="ja-JP" sz="80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/>
                                      <a:ea typeface="Cambria Math"/>
                                    </a:rPr>
                                    <m:t>out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 smtClean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 lvl="2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4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吹き出し 7"/>
              <p:cNvSpPr/>
              <p:nvPr/>
            </p:nvSpPr>
            <p:spPr>
              <a:xfrm>
                <a:off x="467544" y="2924944"/>
                <a:ext cx="2016224" cy="504056"/>
              </a:xfrm>
              <a:prstGeom prst="wedgeRoundRectCallout">
                <a:avLst>
                  <a:gd name="adj1" fmla="val 30006"/>
                  <a:gd name="adj2" fmla="val -84600"/>
                  <a:gd name="adj3" fmla="val 16667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const.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角丸四角形吹き出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24944"/>
                <a:ext cx="2016224" cy="504056"/>
              </a:xfrm>
              <a:prstGeom prst="wedgeRoundRectCallout">
                <a:avLst>
                  <a:gd name="adj1" fmla="val 30006"/>
                  <a:gd name="adj2" fmla="val -84600"/>
                  <a:gd name="adj3" fmla="val 16667"/>
                </a:avLst>
              </a:prstGeom>
              <a:blipFill rotWithShape="1">
                <a:blip r:embed="rId5"/>
                <a:stretch>
                  <a:fillRect b="-603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角丸四角形吹き出し 8"/>
              <p:cNvSpPr/>
              <p:nvPr/>
            </p:nvSpPr>
            <p:spPr>
              <a:xfrm>
                <a:off x="2699792" y="2924944"/>
                <a:ext cx="2736304" cy="792088"/>
              </a:xfrm>
              <a:prstGeom prst="wedgeRoundRectCallout">
                <a:avLst>
                  <a:gd name="adj1" fmla="val -39972"/>
                  <a:gd name="adj2" fmla="val -78776"/>
                  <a:gd name="adj3" fmla="val 16667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 dirty="0" smtClean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asymptotic field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0=</m:t>
                      </m:r>
                      <m:d>
                        <m:dPr>
                          <m:ctrlPr>
                            <a:rPr lang="en-US" altLang="ja-JP" sz="2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角丸四角形吹き出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924944"/>
                <a:ext cx="2736304" cy="792088"/>
              </a:xfrm>
              <a:prstGeom prst="wedgeRoundRectCallout">
                <a:avLst>
                  <a:gd name="adj1" fmla="val -39972"/>
                  <a:gd name="adj2" fmla="val -78776"/>
                  <a:gd name="adj3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角丸四角形 1"/>
          <p:cNvSpPr/>
          <p:nvPr/>
        </p:nvSpPr>
        <p:spPr>
          <a:xfrm>
            <a:off x="899592" y="5273912"/>
            <a:ext cx="7234980" cy="864096"/>
          </a:xfrm>
          <a:prstGeom prst="roundRect">
            <a:avLst/>
          </a:prstGeom>
          <a:noFill/>
          <a:ln>
            <a:solidFill>
              <a:srgbClr val="00E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雲形吹き出し 9"/>
              <p:cNvSpPr/>
              <p:nvPr/>
            </p:nvSpPr>
            <p:spPr>
              <a:xfrm>
                <a:off x="251520" y="3356992"/>
                <a:ext cx="2452578" cy="1556135"/>
              </a:xfrm>
              <a:prstGeom prst="cloudCallout">
                <a:avLst>
                  <a:gd name="adj1" fmla="val -3784"/>
                  <a:gd name="adj2" fmla="val 82670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48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4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</m:oMath>
                  </m:oMathPara>
                </a14:m>
                <a:endParaRPr kumimoji="1" lang="ja-JP" alt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雲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6992"/>
                <a:ext cx="2452578" cy="1556135"/>
              </a:xfrm>
              <a:prstGeom prst="cloudCallout">
                <a:avLst>
                  <a:gd name="adj1" fmla="val -3784"/>
                  <a:gd name="adj2" fmla="val 8267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雲形吹き出し 10"/>
              <p:cNvSpPr/>
              <p:nvPr/>
            </p:nvSpPr>
            <p:spPr>
              <a:xfrm>
                <a:off x="2679143" y="3364955"/>
                <a:ext cx="2412268" cy="1620180"/>
              </a:xfrm>
              <a:prstGeom prst="cloudCallout">
                <a:avLst>
                  <a:gd name="adj1" fmla="val -41237"/>
                  <a:gd name="adj2" fmla="val 76815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48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48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kumimoji="1" lang="ja-JP" alt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雲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43" y="3364955"/>
                <a:ext cx="2412268" cy="1620180"/>
              </a:xfrm>
              <a:prstGeom prst="cloudCallout">
                <a:avLst>
                  <a:gd name="adj1" fmla="val -41237"/>
                  <a:gd name="adj2" fmla="val 76815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吹き出し 26"/>
          <p:cNvSpPr/>
          <p:nvPr/>
        </p:nvSpPr>
        <p:spPr>
          <a:xfrm>
            <a:off x="5796136" y="58530"/>
            <a:ext cx="1386683" cy="569109"/>
          </a:xfrm>
          <a:prstGeom prst="wedgeRoundRectCallout">
            <a:avLst>
              <a:gd name="adj1" fmla="val -50233"/>
              <a:gd name="adj2" fmla="val 6699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mass, 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c-number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7876963" y="310557"/>
            <a:ext cx="1071939" cy="634165"/>
          </a:xfrm>
          <a:prstGeom prst="wedgeRoundRectCallout">
            <a:avLst>
              <a:gd name="adj1" fmla="val -73484"/>
              <a:gd name="adj2" fmla="val 3736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source,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operator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580112" y="2895908"/>
            <a:ext cx="3384376" cy="1613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652120" y="4098558"/>
                <a:ext cx="8487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rgbClr val="CE47D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/>
                            </a:rPr>
                            <m:t>as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98558"/>
                <a:ext cx="848758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/楕円 31"/>
          <p:cNvSpPr/>
          <p:nvPr/>
        </p:nvSpPr>
        <p:spPr>
          <a:xfrm>
            <a:off x="5610633" y="3287657"/>
            <a:ext cx="761567" cy="1005439"/>
          </a:xfrm>
          <a:prstGeom prst="ellipse">
            <a:avLst/>
          </a:prstGeom>
          <a:gradFill>
            <a:gsLst>
              <a:gs pos="53000">
                <a:srgbClr val="F2C1FF"/>
              </a:gs>
              <a:gs pos="0">
                <a:srgbClr val="9800B6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>
              <a:rot lat="18293290" lon="181317" rev="44229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68144" y="3594502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 smtClean="0"/>
              <a:t>x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09984" y="3545720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 smtClean="0"/>
              <a:t>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777711" y="3234462"/>
                <a:ext cx="602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𝐽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11" y="3234462"/>
                <a:ext cx="602601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065743" y="4077072"/>
                <a:ext cx="602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𝐽</m:t>
                      </m:r>
                      <m:r>
                        <a:rPr lang="en-US" altLang="ja-JP" sz="1600" i="1">
                          <a:latin typeface="Cambria Math"/>
                        </a:rPr>
                        <m:t>(</m:t>
                      </m:r>
                      <m:r>
                        <a:rPr lang="en-US" altLang="ja-JP" sz="1600" i="1">
                          <a:latin typeface="Cambria Math"/>
                        </a:rPr>
                        <m:t>𝑦</m:t>
                      </m:r>
                      <m:r>
                        <a:rPr lang="en-US" altLang="ja-JP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43" y="4077072"/>
                <a:ext cx="602601" cy="338554"/>
              </a:xfrm>
              <a:prstGeom prst="rect">
                <a:avLst/>
              </a:prstGeom>
              <a:blipFill rotWithShape="1"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316416" y="3717032"/>
                <a:ext cx="602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𝐽</m:t>
                      </m:r>
                      <m:r>
                        <a:rPr lang="en-US" altLang="ja-JP" sz="1600" i="1">
                          <a:latin typeface="Cambria Math"/>
                        </a:rPr>
                        <m:t>(</m:t>
                      </m:r>
                      <m:r>
                        <a:rPr lang="en-US" altLang="ja-JP" sz="1600" i="1">
                          <a:latin typeface="Cambria Math"/>
                        </a:rPr>
                        <m:t>𝑦</m:t>
                      </m:r>
                      <m:r>
                        <a:rPr lang="en-US" altLang="ja-JP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717032"/>
                <a:ext cx="602601" cy="338554"/>
              </a:xfrm>
              <a:prstGeom prst="rect">
                <a:avLst/>
              </a:prstGeom>
              <a:blipFill rotWithShape="1">
                <a:blip r:embed="rId1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028384" y="2996952"/>
                <a:ext cx="602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</a:rPr>
                        <m:t>𝐽</m:t>
                      </m:r>
                      <m:r>
                        <a:rPr lang="en-US" altLang="ja-JP" sz="1600" i="1">
                          <a:latin typeface="Cambria Math"/>
                        </a:rPr>
                        <m:t>(</m:t>
                      </m:r>
                      <m:r>
                        <a:rPr lang="en-US" altLang="ja-JP" sz="1600" i="1">
                          <a:latin typeface="Cambria Math"/>
                        </a:rPr>
                        <m:t>𝑦</m:t>
                      </m:r>
                      <m:r>
                        <a:rPr lang="en-US" altLang="ja-JP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996952"/>
                <a:ext cx="602601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/>
          <p:cNvCxnSpPr>
            <a:endCxn id="20" idx="0"/>
          </p:cNvCxnSpPr>
          <p:nvPr/>
        </p:nvCxnSpPr>
        <p:spPr>
          <a:xfrm>
            <a:off x="7812360" y="3756315"/>
            <a:ext cx="144259" cy="56966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 rot="12029144">
            <a:off x="7254628" y="3620889"/>
            <a:ext cx="282598" cy="49920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254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リーフォーム 19"/>
          <p:cNvSpPr/>
          <p:nvPr/>
        </p:nvSpPr>
        <p:spPr>
          <a:xfrm rot="468437">
            <a:off x="7955045" y="3812722"/>
            <a:ext cx="317229" cy="45719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254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 rot="18907643">
            <a:off x="7778996" y="3448781"/>
            <a:ext cx="339777" cy="45719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254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フリーフォーム 21"/>
          <p:cNvSpPr/>
          <p:nvPr/>
        </p:nvSpPr>
        <p:spPr>
          <a:xfrm rot="18744424" flipV="1">
            <a:off x="7427203" y="3994180"/>
            <a:ext cx="238833" cy="45719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254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7596336" y="3861048"/>
            <a:ext cx="79250" cy="72008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7523348" y="3715085"/>
            <a:ext cx="121840" cy="31316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7763390" y="3559380"/>
            <a:ext cx="120978" cy="76044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372200" y="35730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+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966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816532" y="1607129"/>
            <a:ext cx="899484" cy="93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382707" y="1607129"/>
            <a:ext cx="974651" cy="844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792059" y="1616329"/>
            <a:ext cx="342037" cy="84479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407278" y="1607129"/>
            <a:ext cx="396970" cy="84479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268416" y="1616329"/>
            <a:ext cx="483548" cy="84479"/>
          </a:xfrm>
          <a:prstGeom prst="roundRect">
            <a:avLst/>
          </a:prstGeom>
          <a:solidFill>
            <a:srgbClr val="C3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An example with a real scalar field</a:t>
                </a:r>
                <a:r>
                  <a:rPr lang="en-US" altLang="ja-JP" dirty="0">
                    <a:solidFill>
                      <a:srgbClr val="CE47D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(2/4)</a:t>
                </a:r>
                <a:endParaRPr lang="en-US" altLang="ja-JP" sz="800" dirty="0" smtClean="0"/>
              </a:p>
              <a:p>
                <a:pPr lvl="3"/>
                <a:endParaRPr lang="en-US" altLang="ja-JP" sz="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dirty="0" smtClean="0"/>
                  <a:t> is free particle, so we can expand with plane waves as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i="0"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b="1">
                                      <a:latin typeface="Cambria Math"/>
                                      <a:ea typeface="Cambria Math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b="1" i="0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ja-JP" b="1">
                                      <a:latin typeface="Cambria Math"/>
                                      <a:ea typeface="Cambria Math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  <m:r>
                                    <a:rPr lang="en-US" altLang="ja-JP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lvl="2"/>
                <a:endParaRPr lang="en-US" altLang="ja-JP" dirty="0"/>
              </a:p>
              <a:p>
                <a:pPr lvl="2"/>
                <a:endParaRPr lang="en-US" altLang="ja-JP" dirty="0" smtClean="0"/>
              </a:p>
              <a:p>
                <a:pPr lvl="2"/>
                <a:endParaRPr lang="en-US" altLang="ja-JP" dirty="0"/>
              </a:p>
              <a:p>
                <a:pPr lvl="1"/>
                <a:r>
                  <a:rPr lang="en-US" altLang="ja-JP" dirty="0"/>
                  <a:t>inner product relation 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dirty="0">
                                <a:solidFill>
                                  <a:srgbClr val="CE47D1"/>
                                </a:solidFill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b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dirty="0">
                                <a:solidFill>
                                  <a:srgbClr val="CE47D1"/>
                                </a:solidFill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bSup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en-US" altLang="ja-JP" dirty="0" smtClean="0"/>
              </a:p>
              <a:p>
                <a:pPr lvl="3"/>
                <a:endParaRPr lang="en-US" altLang="ja-JP" sz="800" dirty="0"/>
              </a:p>
              <a:p>
                <a:pPr marL="1371600" lvl="3" indent="0">
                  <a:buNone/>
                </a:pPr>
                <a:r>
                  <a:rPr lang="en-US" altLang="ja-JP" dirty="0" smtClean="0"/>
                  <a:t>which comes from conditions</a:t>
                </a:r>
              </a:p>
              <a:p>
                <a:pPr marL="1371600" lvl="3" indent="0">
                  <a:buNone/>
                </a:pPr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b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e>
                              <m:sup>
                                <m:r>
                                  <a:rPr lang="en-US" altLang="ja-JP" b="1" i="0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𝐤</m:t>
                        </m:r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0" smtClean="0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e>
                          <m:sup>
                            <m:r>
                              <a:rPr lang="en-US" altLang="ja-JP" b="1" i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b="0" dirty="0" smtClean="0">
                    <a:ea typeface="Cambria Math"/>
                  </a:rPr>
                  <a:t> ,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dirty="0">
                                    <a:solidFill>
                                      <a:srgbClr val="CE47D1"/>
                                    </a:solidFill>
                                    <a:latin typeface="Cambria Math"/>
                                    <a:ea typeface="Cambria Math"/>
                                  </a:rPr>
                                  <m:t>Ψ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dirty="0">
                                        <a:solidFill>
                                          <a:srgbClr val="CE47D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b="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𝐲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ℏ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𝐲</m:t>
                        </m:r>
                      </m:e>
                    </m:d>
                  </m:oMath>
                </a14:m>
                <a:endParaRPr lang="en-US" altLang="ja-JP" b="0" dirty="0" smtClean="0">
                  <a:ea typeface="Cambria Math"/>
                </a:endParaRPr>
              </a:p>
              <a:p>
                <a:pPr lvl="2"/>
                <a:endParaRPr lang="en-US" altLang="ja-JP" dirty="0">
                  <a:ea typeface="Cambria Math"/>
                </a:endParaRPr>
              </a:p>
              <a:p>
                <a:pPr lvl="2"/>
                <a:endParaRPr lang="en-US" altLang="ja-JP" b="0" dirty="0" smtClean="0">
                  <a:ea typeface="Cambria Math"/>
                </a:endParaRPr>
              </a:p>
              <a:p>
                <a:pPr lvl="2"/>
                <a:endParaRPr lang="en-US" altLang="ja-JP" dirty="0">
                  <a:ea typeface="Cambria Math"/>
                </a:endParaRPr>
              </a:p>
              <a:p>
                <a:pPr lvl="2"/>
                <a:endParaRPr lang="en-US" altLang="ja-JP" b="0" dirty="0" smtClean="0">
                  <a:ea typeface="Cambria Math"/>
                </a:endParaRPr>
              </a:p>
              <a:p>
                <a:pPr lvl="2"/>
                <a:r>
                  <a:rPr lang="en-US" altLang="ja-JP" dirty="0" smtClean="0">
                    <a:ea typeface="Cambria Math"/>
                  </a:rPr>
                  <a:t>a projection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dirty="0" smtClean="0">
                    <a:ea typeface="Cambria Math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solidFill>
                              <a:srgbClr val="CE47D1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dirty="0" smtClean="0">
                    <a:ea typeface="Cambria Math"/>
                  </a:rPr>
                  <a:t> direction</a:t>
                </a:r>
                <a:endParaRPr lang="en-US" altLang="ja-JP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238331" y="1980835"/>
                <a:ext cx="3322256" cy="656077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wave </a:t>
                </a:r>
                <a:r>
                  <a:rPr kumimoji="1" lang="en-US" altLang="ja-JP" sz="1600" dirty="0" err="1" smtClean="0"/>
                  <a:t>func</a:t>
                </a:r>
                <a:r>
                  <a:rPr kumimoji="1" lang="en-US" altLang="ja-JP" sz="1600" dirty="0" smtClean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0=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as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𝐤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as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331" y="1980835"/>
                <a:ext cx="3322256" cy="656077"/>
              </a:xfrm>
              <a:prstGeom prst="rect">
                <a:avLst/>
              </a:prstGeom>
              <a:blipFill rotWithShape="1">
                <a:blip r:embed="rId4"/>
                <a:stretch>
                  <a:fillRect l="-730" t="-1802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>
          <a:xfrm flipH="1" flipV="1">
            <a:off x="4549156" y="1757938"/>
            <a:ext cx="166861" cy="222898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5382707" y="1728572"/>
            <a:ext cx="243662" cy="252264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717398" y="1924148"/>
            <a:ext cx="2247090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creation/annihilation op.</a:t>
            </a:r>
            <a:endParaRPr kumimoji="1" lang="ja-JP" altLang="en-US" sz="1600" dirty="0"/>
          </a:p>
        </p:txBody>
      </p:sp>
      <p:cxnSp>
        <p:nvCxnSpPr>
          <p:cNvPr id="22" name="直線コネクタ 21"/>
          <p:cNvCxnSpPr/>
          <p:nvPr/>
        </p:nvCxnSpPr>
        <p:spPr>
          <a:xfrm flipH="1" flipV="1">
            <a:off x="6804249" y="1728572"/>
            <a:ext cx="216024" cy="195575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5134097" y="1728572"/>
            <a:ext cx="1670151" cy="195575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979712" y="1924147"/>
            <a:ext cx="1125949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plane wave</a:t>
            </a:r>
            <a:endParaRPr kumimoji="1" lang="ja-JP" altLang="en-US" sz="1600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3105661" y="1757938"/>
            <a:ext cx="250149" cy="166210"/>
          </a:xfrm>
          <a:prstGeom prst="line">
            <a:avLst/>
          </a:prstGeom>
          <a:ln w="19050">
            <a:solidFill>
              <a:srgbClr val="00E62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707904" y="3298632"/>
            <a:ext cx="2070188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大かっこ 55"/>
          <p:cNvSpPr/>
          <p:nvPr/>
        </p:nvSpPr>
        <p:spPr>
          <a:xfrm>
            <a:off x="1259632" y="3429000"/>
            <a:ext cx="7416824" cy="792088"/>
          </a:xfrm>
          <a:prstGeom prst="bracketPair">
            <a:avLst>
              <a:gd name="adj" fmla="val 183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/>
        </p:nvGrpSpPr>
        <p:grpSpPr>
          <a:xfrm>
            <a:off x="251520" y="908720"/>
            <a:ext cx="792088" cy="4104456"/>
            <a:chOff x="364481" y="1268760"/>
            <a:chExt cx="792088" cy="4104456"/>
          </a:xfrm>
        </p:grpSpPr>
        <p:cxnSp>
          <p:nvCxnSpPr>
            <p:cNvPr id="58" name="直線コネクタ 57"/>
            <p:cNvCxnSpPr/>
            <p:nvPr/>
          </p:nvCxnSpPr>
          <p:spPr>
            <a:xfrm>
              <a:off x="364481" y="1282408"/>
              <a:ext cx="3395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364481" y="1268760"/>
              <a:ext cx="0" cy="41044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64481" y="5373216"/>
              <a:ext cx="792088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64481" y="3456296"/>
              <a:ext cx="3395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角丸四角形 68"/>
              <p:cNvSpPr/>
              <p:nvPr/>
            </p:nvSpPr>
            <p:spPr>
              <a:xfrm>
                <a:off x="1187624" y="4653136"/>
                <a:ext cx="4176464" cy="79208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bSup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sz="20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</m:sup>
                              </m:sSub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as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角丸四角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53136"/>
                <a:ext cx="4176464" cy="79208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659313" y="5261138"/>
                <a:ext cx="657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p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313" y="5261138"/>
                <a:ext cx="65710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 flipH="1" flipV="1">
            <a:off x="6930203" y="4941168"/>
            <a:ext cx="216026" cy="1224141"/>
          </a:xfrm>
          <a:prstGeom prst="straightConnector1">
            <a:avLst/>
          </a:prstGeom>
          <a:ln w="50800">
            <a:solidFill>
              <a:srgbClr val="EA9B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146226" y="4653136"/>
            <a:ext cx="1008111" cy="151216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731717" y="4683057"/>
            <a:ext cx="1494629" cy="2581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 flipV="1">
            <a:off x="7092222" y="5733256"/>
            <a:ext cx="54008" cy="432048"/>
          </a:xfrm>
          <a:prstGeom prst="straightConnector1">
            <a:avLst/>
          </a:prstGeom>
          <a:ln w="31750">
            <a:solidFill>
              <a:srgbClr val="9800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7146230" y="6083132"/>
            <a:ext cx="431402" cy="82172"/>
          </a:xfrm>
          <a:prstGeom prst="straightConnector1">
            <a:avLst/>
          </a:prstGeom>
          <a:ln w="31750">
            <a:solidFill>
              <a:srgbClr val="9800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7524328" y="6053226"/>
                <a:ext cx="746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1" i="1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as</m:t>
                          </m:r>
                          <m:r>
                            <a:rPr lang="en-US" altLang="ja-JP" sz="2000" b="0" i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6053226"/>
                <a:ext cx="7468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6435177" y="5765066"/>
                <a:ext cx="657103" cy="400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1" i="1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bSup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77" y="5765066"/>
                <a:ext cx="657103" cy="400238"/>
              </a:xfrm>
              <a:prstGeom prst="rect">
                <a:avLst/>
              </a:prstGeom>
              <a:blipFill rotWithShape="1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5718962" y="4447826"/>
                <a:ext cx="1530675" cy="386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ja-JP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  <m:r>
                            <a:rPr lang="en-US" altLang="ja-JP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ja-JP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sup>
                      </m:sSup>
                      <m:sSubSup>
                        <m:sSubSup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bSup>
                      <m:r>
                        <a:rPr lang="en-US" altLang="ja-JP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altLang="ja-JP" b="1" i="1" dirty="0" smtClean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as</m:t>
                          </m:r>
                        </m:sup>
                      </m:sSubSup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62" y="4447826"/>
                <a:ext cx="1530675" cy="386388"/>
              </a:xfrm>
              <a:prstGeom prst="rect">
                <a:avLst/>
              </a:prstGeom>
              <a:blipFill rotWithShape="1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230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393219" y="3971566"/>
            <a:ext cx="4923197" cy="1054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475656" y="3992593"/>
            <a:ext cx="1872208" cy="84479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An example with </a:t>
                </a:r>
                <a:r>
                  <a:rPr lang="en-US" altLang="ja-JP" dirty="0"/>
                  <a:t>a real scalar field</a:t>
                </a:r>
                <a:r>
                  <a:rPr lang="en-US" altLang="ja-JP" dirty="0">
                    <a:solidFill>
                      <a:srgbClr val="CE47D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(3/4)</a:t>
                </a:r>
                <a:endParaRPr lang="en-US" altLang="ja-JP" sz="800" dirty="0" smtClean="0"/>
              </a:p>
              <a:p>
                <a:pPr lvl="1"/>
                <a:r>
                  <a:rPr lang="en-US" altLang="ja-JP" dirty="0" smtClean="0"/>
                  <a:t>Relation between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in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b="1">
                            <a:latin typeface="Cambria Math"/>
                            <a:ea typeface="Cambria Math"/>
                          </a:rPr>
                          <m:t>𝐤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out</m:t>
                        </m:r>
                      </m:sup>
                    </m:sSubSup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3"/>
                <a:endParaRPr lang="en-US" altLang="ja-JP" sz="1400" i="1" dirty="0" smtClean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𝑍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out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out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1"/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4B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smtClean="0">
                                      <a:solidFill>
                                        <a:srgbClr val="FF4B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2483768" y="2204864"/>
                <a:ext cx="6480720" cy="771778"/>
              </a:xfrm>
              <a:prstGeom prst="roundRect">
                <a:avLst/>
              </a:prstGeom>
              <a:noFill/>
              <a:ln>
                <a:solidFill>
                  <a:srgbClr val="00E6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lvl="3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out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  <m:r>
                                <a:rPr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04864"/>
                <a:ext cx="6480720" cy="77177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E62C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角丸四角形 28"/>
          <p:cNvSpPr/>
          <p:nvPr/>
        </p:nvSpPr>
        <p:spPr>
          <a:xfrm>
            <a:off x="1475656" y="1124744"/>
            <a:ext cx="5184576" cy="79208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835696" y="1937142"/>
            <a:ext cx="0" cy="1275834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467544" y="3284983"/>
            <a:ext cx="8208912" cy="956409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大かっこ 7"/>
              <p:cNvSpPr/>
              <p:nvPr/>
            </p:nvSpPr>
            <p:spPr>
              <a:xfrm>
                <a:off x="1211422" y="4922413"/>
                <a:ext cx="3432586" cy="1242891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≡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</a:rPr>
                                <m:t>in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ja-JP" sz="2000" dirty="0" smtClean="0"/>
              </a:p>
              <a:p>
                <a:pPr algn="ctr"/>
                <a:endParaRPr kumimoji="1" lang="en-US" altLang="ja-JP" sz="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≡</m:t>
                      </m:r>
                      <m:r>
                        <a:rPr lang="en-US" altLang="ja-JP" sz="2000" i="1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dirty="0">
                                  <a:solidFill>
                                    <a:srgbClr val="CE47D1"/>
                                  </a:solidFill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</a:rPr>
                                <m:t>in</m:t>
                              </m:r>
                              <m:r>
                                <a:rPr lang="en-US" altLang="ja-JP" sz="2000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大かっこ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22" y="4922413"/>
                <a:ext cx="3432586" cy="1242891"/>
              </a:xfrm>
              <a:prstGeom prst="bracketPair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5148064" y="4397042"/>
            <a:ext cx="2081917" cy="40011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Interaction effects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5550080" y="4077008"/>
            <a:ext cx="41978" cy="312434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09030" y="4397042"/>
            <a:ext cx="2895537" cy="4001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(usual) Bogoliubov </a:t>
            </a:r>
            <a:r>
              <a:rPr lang="en-US" altLang="ja-JP" sz="2000" dirty="0" err="1" smtClean="0"/>
              <a:t>tfn</a:t>
            </a:r>
            <a:r>
              <a:rPr lang="en-US" altLang="ja-JP" sz="2000" dirty="0" smtClean="0"/>
              <a:t> law</a:t>
            </a:r>
            <a:endParaRPr lang="en-US" altLang="ja-JP" sz="2000" dirty="0"/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2195736" y="4034832"/>
            <a:ext cx="144016" cy="370882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1979712" y="2554749"/>
            <a:ext cx="504056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大かっこ 29"/>
              <p:cNvSpPr/>
              <p:nvPr/>
            </p:nvSpPr>
            <p:spPr>
              <a:xfrm>
                <a:off x="5148064" y="4922413"/>
                <a:ext cx="3384377" cy="1242891"/>
              </a:xfrm>
              <a:prstGeom prst="bracketPair">
                <a:avLst>
                  <a:gd name="adj" fmla="val 1303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/>
                            </a:rPr>
                            <m:t>out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1" lang="en-US" altLang="ja-JP" sz="2000" dirty="0" smtClean="0"/>
              </a:p>
              <a:p>
                <a:pPr algn="ctr"/>
                <a:endParaRPr kumimoji="1" lang="en-US" altLang="ja-JP" sz="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ja-JP" sz="2000" dirty="0" smtClean="0"/>
              </a:p>
              <a:p>
                <a:pPr algn="ctr"/>
                <a:endParaRPr lang="en-US" altLang="ja-JP" sz="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 smtClean="0">
                                      <a:solidFill>
                                        <a:srgbClr val="FF4B0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0" name="大かっこ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22413"/>
                <a:ext cx="3384377" cy="1242891"/>
              </a:xfrm>
              <a:prstGeom prst="bracketPair">
                <a:avLst>
                  <a:gd name="adj" fmla="val 13030"/>
                </a:avLst>
              </a:prstGeom>
              <a:blipFill rotWithShape="1">
                <a:blip r:embed="rId10"/>
                <a:stretch>
                  <a:fillRect b="-628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4355976" y="4892200"/>
            <a:ext cx="1080120" cy="1359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トライプ矢印 32"/>
          <p:cNvSpPr/>
          <p:nvPr/>
        </p:nvSpPr>
        <p:spPr>
          <a:xfrm>
            <a:off x="4572000" y="5360009"/>
            <a:ext cx="571776" cy="373247"/>
          </a:xfrm>
          <a:prstGeom prst="stripedRightArrow">
            <a:avLst>
              <a:gd name="adj1" fmla="val 57069"/>
              <a:gd name="adj2" fmla="val 684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6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An example with </a:t>
                </a:r>
                <a:r>
                  <a:rPr lang="en-US" altLang="ja-JP" dirty="0"/>
                  <a:t>a real scalar field</a:t>
                </a:r>
                <a:r>
                  <a:rPr lang="en-US" altLang="ja-JP" dirty="0">
                    <a:solidFill>
                      <a:srgbClr val="CE47D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solidFill>
                          <a:srgbClr val="CE47D1"/>
                        </a:solidFill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(4/4)</a:t>
                </a:r>
                <a:endParaRPr lang="en-US" altLang="ja-JP" dirty="0"/>
              </a:p>
              <a:p>
                <a:pPr lvl="3"/>
                <a:endParaRPr lang="en-US" altLang="ja-JP" sz="800" dirty="0" smtClean="0"/>
              </a:p>
              <a:p>
                <a:pPr lvl="1"/>
                <a:r>
                  <a:rPr lang="en-US" altLang="ja-JP" dirty="0" smtClean="0">
                    <a:ea typeface="Cambria Math"/>
                  </a:rPr>
                  <a:t>Produced (occupation</a:t>
                </a:r>
                <a:r>
                  <a:rPr lang="en-US" altLang="ja-JP" dirty="0">
                    <a:ea typeface="Cambria Math"/>
                  </a:rPr>
                  <a:t>) number </a:t>
                </a:r>
                <a:r>
                  <a:rPr lang="en-US" altLang="ja-JP" dirty="0" smtClean="0">
                    <a:ea typeface="Cambria Math"/>
                  </a:rPr>
                  <a:t>:</a:t>
                </a:r>
              </a:p>
              <a:p>
                <a:pPr lvl="3"/>
                <a:endParaRPr lang="en-US" altLang="ja-JP" sz="800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out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 smtClean="0">
                    <a:ea typeface="Cambria Math"/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altLang="ja-JP" b="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in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</m:e>
                                </m:rad>
                                <m:nary>
                                  <m:naryPr>
                                    <m:subHide m:val="on"/>
                                    <m:supHide m:val="on"/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altLang="ja-JP" b="1">
                                            <a:latin typeface="Cambria Math"/>
                                            <a:ea typeface="Cambria Math"/>
                                          </a:rPr>
                                          <m:t>𝐤</m:t>
                                        </m:r>
                                        <m:r>
                                          <a:rPr lang="en-US" altLang="ja-JP" b="1">
                                            <a:latin typeface="Cambria Math"/>
                                            <a:ea typeface="Cambria Math"/>
                                          </a:rPr>
                                          <m:t>⋅</m:t>
                                        </m:r>
                                        <m:r>
                                          <a:rPr lang="en-US" altLang="ja-JP" b="1">
                                            <a:latin typeface="Cambria Math"/>
                                            <a:ea typeface="Cambria Math"/>
                                          </a:rPr>
                                          <m:t>𝐱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 smtClean="0">
                                                <a:solidFill>
                                                  <a:srgbClr val="FF4B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dirty="0">
                                                <a:solidFill>
                                                  <a:srgbClr val="CE47D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>
                                                <a:latin typeface="Cambria Math"/>
                                                <a:ea typeface="Cambria Math"/>
                                              </a:rPr>
                                              <m:t>in</m:t>
                                            </m:r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dirty="0">
                                                <a:solidFill>
                                                  <a:srgbClr val="CE47D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>
                                                <a:latin typeface="Cambria Math"/>
                                                <a:ea typeface="Cambria Math"/>
                                              </a:rPr>
                                              <m:t>in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altLang="ja-JP" b="0" i="1" smtClean="0">
                                <a:latin typeface="Cambria Math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in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b="0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b="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     ⋯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         +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𝑍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subHide m:val="on"/>
                                        <m:supHide m:val="on"/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ja-JP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𝐤</m:t>
                                            </m:r>
                                            <m:r>
                                              <a:rPr lang="en-US" altLang="ja-JP" b="1">
                                                <a:latin typeface="Cambria Math"/>
                                                <a:ea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altLang="ja-JP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𝐱</m:t>
                                            </m:r>
                                          </m:sup>
                                        </m:sSup>
                                        <m:r>
                                          <a:rPr lang="en-US" altLang="ja-JP" b="1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dirty="0">
                                                <a:solidFill>
                                                  <a:srgbClr val="CE47D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>
                                                <a:latin typeface="Cambria Math"/>
                                                <a:ea typeface="Cambria Math"/>
                                              </a:rPr>
                                              <m:t>in</m:t>
                                            </m:r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𝐽</m:t>
                                        </m:r>
                                      </m:e>
                                    </m:nary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>
                                                <a:latin typeface="Cambria Math"/>
                                                <a:ea typeface="Cambria Math"/>
                                              </a:rPr>
                                              <m:t>in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altLang="ja-JP" dirty="0" smtClean="0"/>
              </a:p>
              <a:p>
                <a:pPr lvl="3"/>
                <a:endParaRPr lang="en-US" altLang="ja-JP" sz="800" dirty="0"/>
              </a:p>
              <a:p>
                <a:pPr lvl="2">
                  <a:buFont typeface="Wingdings"/>
                  <a:buChar char="à"/>
                </a:pPr>
                <a:r>
                  <a:rPr lang="en-US" altLang="ja-JP" dirty="0" smtClean="0">
                    <a:sym typeface="Wingdings" panose="05000000000000000000" pitchFamily="2" charset="2"/>
                  </a:rPr>
                  <a:t>Particles can be produced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 !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In case of a fermionic field</a:t>
                </a:r>
                <a:endParaRPr lang="ja-JP" altLang="en-US" dirty="0"/>
              </a:p>
              <a:p>
                <a:pPr lvl="3"/>
                <a:endParaRPr lang="en-US" altLang="ja-JP" sz="800" dirty="0" smtClean="0"/>
              </a:p>
              <a:p>
                <a:pPr lvl="1"/>
                <a:r>
                  <a:rPr lang="en-US" altLang="ja-JP" dirty="0" smtClean="0"/>
                  <a:t>Inner product becomes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≡</m:t>
                    </m:r>
                    <m:r>
                      <a:rPr lang="en-US" altLang="ja-JP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≡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ja-JP" dirty="0" smtClean="0"/>
                  <a:t>   (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𝐴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ja-JP" dirty="0" smtClean="0"/>
                  <a:t> : 4-component )</a:t>
                </a:r>
                <a:endParaRPr lang="en-US" altLang="ja-JP" dirty="0"/>
              </a:p>
              <a:p>
                <a:pPr lvl="3"/>
                <a:endParaRPr lang="en-US" altLang="ja-JP" sz="800" dirty="0"/>
              </a:p>
              <a:p>
                <a:pPr lvl="1"/>
                <a:r>
                  <a:rPr lang="en-US" altLang="ja-JP" dirty="0" smtClean="0"/>
                  <a:t>In case of Majorana fermions, the formulae are more complicated</a:t>
                </a:r>
                <a:endParaRPr lang="ja-JP" altLang="en-US" dirty="0"/>
              </a:p>
              <a:p>
                <a:pPr marL="457200" lvl="1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 r="-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大かっこ 7"/>
              <p:cNvSpPr/>
              <p:nvPr/>
            </p:nvSpPr>
            <p:spPr>
              <a:xfrm>
                <a:off x="6948264" y="2852936"/>
                <a:ext cx="936104" cy="341935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i="1" smtClean="0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大かっこ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52936"/>
                <a:ext cx="936104" cy="341935"/>
              </a:xfrm>
              <a:prstGeom prst="bracketPair">
                <a:avLst/>
              </a:prstGeom>
              <a:blipFill rotWithShape="1">
                <a:blip r:embed="rId4"/>
                <a:stretch>
                  <a:fillRect b="-1355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大かっこ 8"/>
              <p:cNvSpPr/>
              <p:nvPr/>
            </p:nvSpPr>
            <p:spPr>
              <a:xfrm>
                <a:off x="6948265" y="2420888"/>
                <a:ext cx="936103" cy="341935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大かっこ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5" y="2420888"/>
                <a:ext cx="936103" cy="341935"/>
              </a:xfrm>
              <a:prstGeom prst="bracketPair">
                <a:avLst/>
              </a:prstGeom>
              <a:blipFill rotWithShape="1">
                <a:blip r:embed="rId5"/>
                <a:stretch>
                  <a:fillRect b="-1355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139952" y="3730680"/>
            <a:ext cx="1656184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71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角丸四角形 63"/>
          <p:cNvSpPr/>
          <p:nvPr/>
        </p:nvSpPr>
        <p:spPr>
          <a:xfrm>
            <a:off x="3707904" y="1955343"/>
            <a:ext cx="4347133" cy="1054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1763688" y="1976370"/>
            <a:ext cx="1872208" cy="84479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Brief summary of this section</a:t>
                </a:r>
              </a:p>
              <a:p>
                <a:pPr lvl="3"/>
                <a:endParaRPr lang="en-US" altLang="ja-JP" sz="8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Bogoliubov transformation law with interaction effects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ja-JP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4B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in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rad>
                      <m:nary>
                        <m:naryPr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𝐤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r>
                                <a:rPr lang="en-US" altLang="ja-JP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FF4B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dirty="0">
                                      <a:solidFill>
                                        <a:srgbClr val="CE47D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  <a:ea typeface="Cambria Math"/>
                                    </a:rPr>
                                    <m:t>in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marL="1771650" lvl="3" indent="-457200">
                  <a:buFont typeface="+mj-lt"/>
                  <a:buAutoNum type="arabicPeriod"/>
                </a:pPr>
                <a:endParaRPr lang="en-US" altLang="ja-JP" dirty="0" smtClean="0"/>
              </a:p>
              <a:p>
                <a:pPr marL="1771650" lvl="3" indent="-457200">
                  <a:buFont typeface="+mj-lt"/>
                  <a:buAutoNum type="arabicPeriod"/>
                </a:pPr>
                <a:endParaRPr lang="en-US" altLang="ja-JP" dirty="0" smtClean="0"/>
              </a:p>
              <a:p>
                <a:pPr marL="1771650" lvl="3" indent="-457200">
                  <a:buFont typeface="+mj-lt"/>
                  <a:buAutoNum type="arabicPeriod"/>
                </a:pPr>
                <a:endParaRPr lang="en-US" altLang="ja-JP" dirty="0"/>
              </a:p>
              <a:p>
                <a:pPr lvl="2"/>
                <a:r>
                  <a:rPr lang="en-US" altLang="ja-JP" dirty="0" smtClean="0"/>
                  <a:t>Wave functions’ law keeps ordinary form</a:t>
                </a:r>
              </a:p>
              <a:p>
                <a:pPr lvl="3"/>
                <a:endParaRPr lang="en-US" altLang="ja-JP" sz="80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rgbClr val="CE47D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</m:t>
                          </m:r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ja-JP" dirty="0" smtClean="0"/>
              </a:p>
              <a:p>
                <a:pPr marL="914400" lvl="2" indent="0">
                  <a:buNone/>
                </a:pPr>
                <a:endParaRPr lang="en-US" altLang="ja-JP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The particle production can happen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endParaRPr lang="en-US" altLang="ja-JP" dirty="0" smtClean="0"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1161" t="-1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755576" y="1268760"/>
            <a:ext cx="7848872" cy="956409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436096" y="2380819"/>
            <a:ext cx="2081917" cy="40011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Interaction effects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 flipV="1">
            <a:off x="5838112" y="2060785"/>
            <a:ext cx="41978" cy="312434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1197062" y="2380819"/>
            <a:ext cx="2895537" cy="4001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(usual) Bogoliubov </a:t>
            </a:r>
            <a:r>
              <a:rPr lang="en-US" altLang="ja-JP" sz="2000" dirty="0" err="1" smtClean="0"/>
              <a:t>tfn</a:t>
            </a:r>
            <a:r>
              <a:rPr lang="en-US" altLang="ja-JP" sz="2000" dirty="0" smtClean="0"/>
              <a:t> law</a:t>
            </a:r>
            <a:endParaRPr lang="en-US" altLang="ja-JP" sz="2000" dirty="0"/>
          </a:p>
        </p:txBody>
      </p:sp>
      <p:cxnSp>
        <p:nvCxnSpPr>
          <p:cNvPr id="72" name="直線コネクタ 71"/>
          <p:cNvCxnSpPr/>
          <p:nvPr/>
        </p:nvCxnSpPr>
        <p:spPr>
          <a:xfrm flipH="1" flipV="1">
            <a:off x="2483768" y="2018609"/>
            <a:ext cx="144016" cy="370882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220072" y="4725144"/>
            <a:ext cx="1679901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7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3. Application to</a:t>
            </a:r>
            <a:r>
              <a:rPr lang="en-US" altLang="ja-JP" dirty="0" smtClean="0"/>
              <a:t> our model</a:t>
            </a:r>
            <a:endParaRPr kumimoji="1" lang="ja-JP" altLang="en-US" dirty="0"/>
          </a:p>
        </p:txBody>
      </p:sp>
      <p:sp>
        <p:nvSpPr>
          <p:cNvPr id="41" name="日付プレースホルダー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 dirty="0"/>
          </a:p>
        </p:txBody>
      </p:sp>
      <p:sp>
        <p:nvSpPr>
          <p:cNvPr id="46" name="フローチャート: 処理 45"/>
          <p:cNvSpPr/>
          <p:nvPr/>
        </p:nvSpPr>
        <p:spPr>
          <a:xfrm>
            <a:off x="323528" y="6237312"/>
            <a:ext cx="7488832" cy="5040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928992" cy="587727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latin typeface="+mj-lt"/>
                    <a:ea typeface="Cambria Math"/>
                  </a:rPr>
                  <a:t>Model (again)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altLang="ja-JP" i="1">
                              <a:latin typeface="Cambria Math"/>
                            </a:rPr>
                            <m:t>+(</m:t>
                          </m:r>
                          <m:r>
                            <a:rPr lang="en-US" altLang="ja-JP" i="1">
                              <a:latin typeface="Cambria Math"/>
                            </a:rPr>
                            <m:t>h</m:t>
                          </m:r>
                          <m:r>
                            <a:rPr lang="en-US" altLang="ja-JP" i="1">
                              <a:latin typeface="Cambria Math"/>
                            </a:rPr>
                            <m:t>.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𝑐</m:t>
                          </m:r>
                          <m:r>
                            <a:rPr lang="en-US" altLang="ja-JP" i="1">
                              <a:latin typeface="Cambria Math"/>
                            </a:rPr>
                            <m:t>.)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Equation of Motion : 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ja-JP" dirty="0">
                    <a:ea typeface="Cambria Math"/>
                  </a:rPr>
                  <a:t>   :</a:t>
                </a:r>
                <a:r>
                  <a:rPr lang="en-US" altLang="ja-JP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latin typeface="Cambria Math"/>
                        <a:ea typeface="Cambria Math"/>
                      </a:rPr>
                      <m:t>𝑔</m:t>
                    </m:r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>
                    <a:ea typeface="Cambria Math"/>
                  </a:rPr>
                  <a:t>   :     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latin typeface="Cambria Math"/>
                      </a:rPr>
                      <m:t>𝜒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𝑔</m:t>
                    </m:r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:endParaRPr lang="en-US" altLang="ja-JP" i="1" dirty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:r>
                  <a:rPr lang="en-US" altLang="ja-JP" dirty="0" smtClean="0">
                    <a:ea typeface="Cambria Math"/>
                  </a:rPr>
                  <a:t>: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𝑖𝑔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:endParaRPr lang="en-US" altLang="ja-JP" i="1" dirty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ja-JP" dirty="0">
                    <a:ea typeface="Cambria Math"/>
                  </a:rPr>
                  <a:t>  : </a:t>
                </a:r>
                <a:r>
                  <a:rPr lang="en-US" altLang="ja-JP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𝑖𝑔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𝑖𝑔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</m:oMath>
                </a14:m>
                <a:endParaRPr lang="en-US" altLang="ja-JP" dirty="0" smtClean="0"/>
              </a:p>
              <a:p>
                <a:pPr lvl="3"/>
                <a:endParaRPr lang="en-US" altLang="ja-JP" sz="800" dirty="0"/>
              </a:p>
              <a:p>
                <a:pPr lvl="1"/>
                <a:r>
                  <a:rPr lang="en-US" altLang="ja-JP" dirty="0"/>
                  <a:t>EOM for asymptotic fields (as = in, out): </a:t>
                </a:r>
                <a:endParaRPr lang="en-US" altLang="ja-JP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</a:t>
                </a:r>
                <a:r>
                  <a:rPr lang="en-US" altLang="ja-JP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dirty="0">
                    <a:ea typeface="Cambria Math"/>
                  </a:rPr>
                  <a:t>   :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</m:oMath>
                </a14:m>
                <a:endParaRPr lang="en-US" altLang="ja-JP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p>
                  </m:oMath>
                </a14:m>
                <a:r>
                  <a:rPr lang="en-US" altLang="ja-JP" dirty="0">
                    <a:ea typeface="Cambria Math"/>
                  </a:rPr>
                  <a:t>   : 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p>
                  </m:oMath>
                </a14:m>
                <a:endParaRPr lang="en-US" altLang="ja-JP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:r>
                  <a:rPr lang="en-US" altLang="ja-JP" dirty="0" smtClean="0">
                    <a:ea typeface="Cambria Math"/>
                  </a:rPr>
                  <a:t>  : </a:t>
                </a:r>
                <a:r>
                  <a:rPr lang="en-US" altLang="ja-JP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endParaRPr lang="en-US" altLang="ja-JP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 </a:t>
                </a:r>
                <a:r>
                  <a:rPr lang="en-US" altLang="ja-JP" dirty="0" smtClean="0">
                    <a:ea typeface="Cambria Math"/>
                  </a:rPr>
                  <a:t> : </a:t>
                </a:r>
                <a:r>
                  <a:rPr lang="en-US" altLang="ja-JP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0=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𝑖𝑔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bSup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928992" cy="5877272"/>
              </a:xfrm>
              <a:blipFill rotWithShape="1">
                <a:blip r:embed="rId12"/>
                <a:stretch>
                  <a:fillRect l="-751" t="-8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大かっこ 34"/>
              <p:cNvSpPr/>
              <p:nvPr/>
            </p:nvSpPr>
            <p:spPr>
              <a:xfrm>
                <a:off x="5940152" y="5949280"/>
                <a:ext cx="2592288" cy="487719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</m:e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5" name="大かっこ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49280"/>
                <a:ext cx="2592288" cy="487719"/>
              </a:xfrm>
              <a:prstGeom prst="bracketPair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/>
          <p:cNvCxnSpPr/>
          <p:nvPr/>
        </p:nvCxnSpPr>
        <p:spPr>
          <a:xfrm>
            <a:off x="2843808" y="2924944"/>
            <a:ext cx="864096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211960" y="2996952"/>
            <a:ext cx="1044116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067944" y="3501008"/>
            <a:ext cx="846094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508104" y="3501008"/>
            <a:ext cx="100811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563888" y="4005064"/>
            <a:ext cx="864096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553998" y="4437112"/>
            <a:ext cx="1026114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724128" y="4005064"/>
            <a:ext cx="3312368" cy="1327502"/>
            <a:chOff x="5724128" y="3789040"/>
            <a:chExt cx="3312368" cy="1327502"/>
          </a:xfrm>
        </p:grpSpPr>
        <p:sp>
          <p:nvSpPr>
            <p:cNvPr id="42" name="雲形吹き出し 41"/>
            <p:cNvSpPr/>
            <p:nvPr/>
          </p:nvSpPr>
          <p:spPr>
            <a:xfrm>
              <a:off x="5724128" y="3789040"/>
              <a:ext cx="3312368" cy="1327502"/>
            </a:xfrm>
            <a:prstGeom prst="cloudCallout">
              <a:avLst>
                <a:gd name="adj1" fmla="val -49160"/>
                <a:gd name="adj2" fmla="val -528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172401" y="4293096"/>
              <a:ext cx="504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940152" y="4365104"/>
              <a:ext cx="504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6031797" y="4077072"/>
                  <a:ext cx="2860683" cy="782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a14:m>
                  <a:r>
                    <a:rPr lang="ja-JP" altLang="en-US" dirty="0"/>
                    <a:t> </a:t>
                  </a:r>
                  <a:r>
                    <a:rPr lang="en-US" altLang="ja-JP" dirty="0" smtClean="0"/>
                    <a:t>has a </a:t>
                  </a:r>
                  <a:r>
                    <a:rPr lang="en-US" altLang="ja-JP" dirty="0" err="1" smtClean="0"/>
                    <a:t>backgound</a:t>
                  </a:r>
                  <a:endParaRPr lang="en-US" altLang="ja-JP" dirty="0"/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a14:m>
                  <a:r>
                    <a:rPr lang="en-US" altLang="ja-JP" dirty="0">
                      <a:ea typeface="Cambria Math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 : </a:t>
                  </a:r>
                  <a:r>
                    <a:rPr lang="en-US" altLang="ja-JP" dirty="0" smtClean="0"/>
                    <a:t>no background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797" y="4077072"/>
                  <a:ext cx="2860683" cy="78292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38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グループ化 44"/>
          <p:cNvGrpSpPr/>
          <p:nvPr/>
        </p:nvGrpSpPr>
        <p:grpSpPr>
          <a:xfrm>
            <a:off x="6228184" y="5044534"/>
            <a:ext cx="2808312" cy="544706"/>
            <a:chOff x="6228184" y="4396462"/>
            <a:chExt cx="2808312" cy="544706"/>
          </a:xfrm>
        </p:grpSpPr>
        <p:sp>
          <p:nvSpPr>
            <p:cNvPr id="44" name="フローチャート : 代替処理 43"/>
            <p:cNvSpPr/>
            <p:nvPr/>
          </p:nvSpPr>
          <p:spPr>
            <a:xfrm>
              <a:off x="6228184" y="4396462"/>
              <a:ext cx="2808312" cy="544706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6516216" y="4797152"/>
              <a:ext cx="504056" cy="0"/>
            </a:xfrm>
            <a:prstGeom prst="line">
              <a:avLst/>
            </a:pr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6516216" y="4468470"/>
              <a:ext cx="2434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***</a:t>
              </a:r>
              <a:r>
                <a:rPr lang="en-US" altLang="ja-JP" dirty="0"/>
                <a:t>	</a:t>
              </a:r>
              <a:r>
                <a:rPr lang="en-US" altLang="ja-JP" dirty="0" smtClean="0"/>
                <a:t>  </a:t>
              </a:r>
              <a:r>
                <a:rPr kumimoji="1" lang="en-US" altLang="ja-JP" dirty="0" smtClean="0"/>
                <a:t>source terms</a:t>
              </a:r>
              <a:endParaRPr kumimoji="1" lang="ja-JP" altLang="en-US" dirty="0"/>
            </a:p>
          </p:txBody>
        </p:sp>
        <p:sp>
          <p:nvSpPr>
            <p:cNvPr id="26" name="右矢印 25"/>
            <p:cNvSpPr/>
            <p:nvPr/>
          </p:nvSpPr>
          <p:spPr>
            <a:xfrm>
              <a:off x="7164288" y="4509120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68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Definition of wave functions (</a:t>
                </a:r>
                <a:r>
                  <a:rPr lang="en-US" altLang="ja-JP" dirty="0" smtClean="0">
                    <a:ea typeface="Cambria Math"/>
                  </a:rPr>
                  <a:t>Assuming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 smtClean="0">
                    <a:ea typeface="Cambria Math"/>
                  </a:rPr>
                  <a:t>)</a:t>
                </a:r>
                <a:endParaRPr lang="en-US" altLang="ja-JP" dirty="0">
                  <a:ea typeface="Cambria Math"/>
                </a:endParaRPr>
              </a:p>
              <a:p>
                <a:pPr lvl="3"/>
                <a:endParaRPr lang="en-US" altLang="ja-JP" sz="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Cambria Math"/>
                              </a:rPr>
                              <m:t>as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+,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−,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̈"/>
                            <m:ctrlPr>
                              <a:rPr lang="en-US" altLang="ja-JP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b="0" dirty="0" smtClean="0">
                    <a:ea typeface="Cambria Math"/>
                  </a:rPr>
                  <a:t>    </a:t>
                </a:r>
                <a:r>
                  <a:rPr lang="en-US" altLang="ja-JP" b="0" dirty="0" smtClean="0">
                    <a:solidFill>
                      <a:srgbClr val="00B050"/>
                    </a:solidFill>
                    <a:ea typeface="Cambria Math"/>
                    <a:sym typeface="Wingdings" panose="05000000000000000000" pitchFamily="2" charset="2"/>
                  </a:rPr>
                  <a:t></a:t>
                </a:r>
                <a:r>
                  <a:rPr lang="en-US" altLang="ja-JP" b="0" dirty="0" smtClean="0">
                    <a:ea typeface="Cambria Math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in</m:t>
                        </m:r>
                      </m:sup>
                    </m:sSubSup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p>
                    </m:sSubSup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𝑖𝑘𝑡</m:t>
                        </m:r>
                      </m:sup>
                    </m:sSup>
                  </m:oMath>
                </a14:m>
                <a:r>
                  <a:rPr lang="en-US" altLang="ja-JP" b="0" dirty="0" smtClean="0">
                    <a:ea typeface="Cambria Math"/>
                  </a:rPr>
                  <a:t>     </a:t>
                </a:r>
                <a:r>
                  <a:rPr lang="en-US" altLang="ja-JP" b="0" dirty="0" smtClean="0">
                    <a:solidFill>
                      <a:srgbClr val="00B050"/>
                    </a:solidFill>
                    <a:ea typeface="Cambria Math"/>
                    <a:sym typeface="Wingdings" panose="05000000000000000000" pitchFamily="2" charset="2"/>
                  </a:rPr>
                  <a:t></a:t>
                </a:r>
                <a:r>
                  <a:rPr lang="en-US" altLang="ja-JP" b="0" dirty="0" smtClean="0">
                    <a:ea typeface="Cambria Math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ja-JP" b="0" dirty="0" smtClean="0">
                  <a:ea typeface="Cambria Math"/>
                </a:endParaRPr>
              </a:p>
              <a:p>
                <a:pPr lvl="3"/>
                <a:endParaRPr lang="en-US" altLang="ja-JP" sz="800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i="1" dirty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  <a:ea typeface="Cambria Math"/>
                      </a:rPr>
                      <m:t>0=</m:t>
                    </m:r>
                    <m:sSubSup>
                      <m:sSubSupPr>
                        <m:ctrlPr>
                          <a:rPr lang="en-US" altLang="ja-JP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̈"/>
                            <m:ctrlP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acc>
                      </m:e>
                      <m:sub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i="1" dirty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dirty="0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b="0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ja-JP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in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≠0</m:t>
                    </m:r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lvl="3"/>
                <a:endParaRPr lang="en-US" altLang="ja-JP" sz="800" i="1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r>
                              <a:rPr lang="en-US" altLang="ja-JP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+,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−,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  <a:ea typeface="Cambria Math"/>
                                  </a:rPr>
                                  <m:t>as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  <a:ea typeface="Cambria Math"/>
                      </a:rPr>
                      <m:t>0=</m:t>
                    </m:r>
                    <m:sSubSup>
                      <m:sSubSupPr>
                        <m:ctrlPr>
                          <a:rPr lang="en-US" altLang="ja-JP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 dirty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ja-JP" i="1" dirty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i="1" dirty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1" i="0" dirty="0" smtClean="0"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  <a:ea typeface="Cambria Math"/>
                          </a:rPr>
                          <m:t>as</m:t>
                        </m:r>
                      </m:sup>
                    </m:sSubSup>
                  </m:oMath>
                </a14:m>
                <a:r>
                  <a:rPr lang="en-US" altLang="ja-JP" dirty="0">
                    <a:ea typeface="Cambria Math"/>
                  </a:rPr>
                  <a:t>   </a:t>
                </a:r>
                <a:r>
                  <a:rPr lang="en-US" altLang="ja-JP" dirty="0" smtClean="0">
                    <a:solidFill>
                      <a:srgbClr val="00B050"/>
                    </a:solidFill>
                    <a:ea typeface="Cambria Math"/>
                    <a:sym typeface="Wingdings" panose="05000000000000000000" pitchFamily="2" charset="2"/>
                  </a:rPr>
                  <a:t></a:t>
                </a: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in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𝑖𝑘𝑡</m:t>
                        </m:r>
                      </m:sup>
                    </m:sSup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:r>
                  <a:rPr lang="en-US" altLang="ja-JP" dirty="0" smtClean="0">
                    <a:ea typeface="Cambria Math"/>
                  </a:rPr>
                  <a:t>  </a:t>
                </a:r>
                <a:r>
                  <a:rPr lang="en-US" altLang="ja-JP" dirty="0" smtClean="0">
                    <a:solidFill>
                      <a:srgbClr val="00B050"/>
                    </a:solidFill>
                    <a:ea typeface="Cambria Math"/>
                    <a:sym typeface="Wingdings" panose="05000000000000000000" pitchFamily="2" charset="2"/>
                  </a:rPr>
                  <a:t></a:t>
                </a: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endParaRPr lang="en-US" altLang="ja-JP" sz="800" i="1" dirty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as</m:t>
                        </m:r>
                      </m:sup>
                    </m:sSubSup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=±</m:t>
                        </m:r>
                      </m:sub>
                      <m:sup/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</m:e>
                                    </m:d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as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𝜒</m:t>
                                        </m:r>
                                      </m:sub>
                                    </m:sSub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ja-JP" b="1" i="0" smtClean="0">
                                            <a:latin typeface="Cambria Math"/>
                                            <a:ea typeface="Cambria Math"/>
                                          </a:rPr>
                                          <m:t>𝐤</m:t>
                                        </m:r>
                                      </m:sub>
                                    </m:sSub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  <a:ea typeface="Cambria Math"/>
                                      </a:rPr>
                                      <m:t>as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  <a:ea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𝜒</m:t>
                                        </m:r>
                                      </m:sub>
                                    </m:sSub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  <a:ea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26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691680" y="5165271"/>
                <a:ext cx="5400600" cy="52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0=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kumimoji="1" lang="ja-JP" altLang="en-US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as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𝑖𝑠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1" i="0" smtClean="0">
                              <a:latin typeface="Cambria Math"/>
                            </a:rPr>
                            <m:t>𝐤</m:t>
                          </m:r>
                        </m:e>
                      </m:d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as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𝑖𝑔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as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65271"/>
                <a:ext cx="5400600" cy="52860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619672" y="5644777"/>
                <a:ext cx="5400600" cy="520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0=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kumimoji="1" lang="ja-JP" altLang="en-US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as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𝑖𝑠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1" i="0" smtClean="0">
                              <a:latin typeface="Cambria Math"/>
                            </a:rPr>
                            <m:t>𝐤</m:t>
                          </m:r>
                        </m:e>
                      </m:d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as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𝑖𝑔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sSubSup>
                        <m:sSub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</a:rPr>
                            <m:t>𝑠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as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644777"/>
                <a:ext cx="5400600" cy="520527"/>
              </a:xfrm>
              <a:prstGeom prst="rect">
                <a:avLst/>
              </a:prstGeom>
              <a:blipFill rotWithShape="1">
                <a:blip r:embed="rId2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835696" y="6067086"/>
                <a:ext cx="7200800" cy="613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00B050"/>
                    </a:solidFill>
                    <a:ea typeface="Cambria Math"/>
                    <a:sym typeface="Wingdings" panose="05000000000000000000" pitchFamily="2" charset="2"/>
                  </a:rPr>
                  <a:t></a:t>
                </a:r>
                <a:r>
                  <a:rPr lang="en-US" altLang="ja-JP" sz="2000" dirty="0">
                    <a:ea typeface="Cambria Math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ea typeface="Cambria Math"/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  <m:r>
                                  <a:rPr lang="en-US" altLang="ja-JP" sz="2000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</m:d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/>
                                      </a:rPr>
                                      <m:t>in</m:t>
                                    </m:r>
                                  </m:sup>
                                </m:sSubSup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0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e>
                                    </m:d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/>
                                      </a:rPr>
                                      <m:t>in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≠0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067086"/>
                <a:ext cx="7200800" cy="613758"/>
              </a:xfrm>
              <a:prstGeom prst="rect">
                <a:avLst/>
              </a:prstGeom>
              <a:blipFill rotWithShape="1">
                <a:blip r:embed="rId27"/>
                <a:stretch>
                  <a:fillRect l="-847" b="-3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角丸四角形 52"/>
          <p:cNvSpPr/>
          <p:nvPr/>
        </p:nvSpPr>
        <p:spPr>
          <a:xfrm>
            <a:off x="7164288" y="1268760"/>
            <a:ext cx="1512168" cy="648072"/>
          </a:xfrm>
          <a:prstGeom prst="roundRect">
            <a:avLst/>
          </a:prstGeom>
          <a:noFill/>
          <a:ln>
            <a:solidFill>
              <a:srgbClr val="FF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5533048" y="2564904"/>
            <a:ext cx="3431440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7308304" y="3861048"/>
            <a:ext cx="1512168" cy="648072"/>
          </a:xfrm>
          <a:prstGeom prst="roundRect">
            <a:avLst/>
          </a:prstGeom>
          <a:noFill/>
          <a:ln>
            <a:solidFill>
              <a:srgbClr val="FF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2339752" y="6093296"/>
            <a:ext cx="6552728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42339" y="3717032"/>
            <a:ext cx="2139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(* e</a:t>
            </a:r>
            <a:r>
              <a:rPr kumimoji="1" lang="en-US" altLang="ja-JP" sz="1400" dirty="0" smtClean="0"/>
              <a:t>igen vector for helicity)</a:t>
            </a:r>
            <a:endParaRPr kumimoji="1" lang="ja-JP" altLang="en-US" sz="1400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635896" y="3789040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372200" y="4481661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(* phase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372200" y="4575276"/>
            <a:ext cx="0" cy="1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9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Analytical results (massive particles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/>
                  <a:t>,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altLang="ja-JP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altLang="ja-JP" b="0" i="1" smtClean="0">
                        <a:latin typeface="Cambria Math"/>
                      </a:rPr>
                      <m:t>≠</m:t>
                    </m:r>
                    <m:r>
                      <a:rPr lang="en-US" altLang="ja-JP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3"/>
                <a:endParaRPr lang="en-US" altLang="ja-JP" sz="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  <m:r>
                      <a:rPr lang="en-US" altLang="ja-JP" b="0" i="1" smtClean="0">
                        <a:latin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b="0" i="0" smtClean="0">
                                <a:latin typeface="Cambria Math"/>
                              </a:rPr>
                              <m:t>+,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b="0" i="0" smtClean="0">
                                <a:latin typeface="Cambria Math"/>
                              </a:rPr>
                              <m:t>+,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b="0" i="0" smtClean="0">
                                <a:latin typeface="Cambria Math"/>
                              </a:rPr>
                              <m:t>−,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b="0" i="0" smtClean="0">
                                <a:latin typeface="Cambria Math"/>
                              </a:rPr>
                              <m:t>−,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+⋯</m:t>
                    </m:r>
                  </m:oMath>
                </a14:m>
                <a:endParaRPr lang="en-US" altLang="ja-JP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i="1" dirty="0">
                    <a:latin typeface="Cambria Math"/>
                    <a:ea typeface="Cambria Math"/>
                  </a:rPr>
                  <a:t>	</a:t>
                </a:r>
                <a:r>
                  <a:rPr lang="en-US" altLang="ja-JP" i="1" dirty="0" smtClean="0">
                    <a:latin typeface="Cambria Math"/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=2</m:t>
                    </m:r>
                    <m:func>
                      <m:func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  <a:ea typeface="Cambria Math"/>
                              </a:rPr>
                              <m:t>Im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∫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 dirty="0"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ja-JP" i="1" dirty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ja-JP" i="1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i="1" dirty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</m:func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altLang="ja-JP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</a:t>
                </a:r>
                <a:r>
                  <a:rPr lang="en-US" altLang="ja-JP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𝑔𝑣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ja-JP" i="1">
                        <a:latin typeface="Cambria Math"/>
                      </a:rPr>
                      <m:t>+⋯</m:t>
                    </m:r>
                  </m:oMath>
                </a14:m>
                <a:endParaRPr lang="en-US" altLang="ja-JP" i="1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altLang="ja-JP" i="1" dirty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  <m:r>
                      <a:rPr lang="en-US" altLang="ja-JP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out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out</m:t>
                                </m:r>
                              </m:sup>
                            </m:sSubSup>
                          </m:e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altLang="ja-JP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𝜒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+⋯</m:t>
                    </m:r>
                  </m:oMath>
                </a14:m>
                <a:endParaRPr lang="en-US" altLang="ja-JP" b="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=2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𝑔𝑣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ja-JP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⋯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9"/>
                <a:stretch>
                  <a:fillRect l="-751" t="-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907704" y="5589240"/>
            <a:ext cx="2880320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63688" y="3140968"/>
            <a:ext cx="2880320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21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Analytical </a:t>
                </a:r>
                <a:r>
                  <a:rPr lang="en-US" altLang="ja-JP" dirty="0" smtClean="0"/>
                  <a:t>results (</a:t>
                </a:r>
                <a:r>
                  <a:rPr lang="en-US" altLang="ja-JP" dirty="0"/>
                  <a:t>massless </a:t>
                </a:r>
                <a:r>
                  <a:rPr lang="en-US" altLang="ja-JP" dirty="0" smtClean="0"/>
                  <a:t>particle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altLang="ja-JP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dirty="0" smtClean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8"/>
                <a:stretch>
                  <a:fillRect l="-751" t="-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251520" y="738291"/>
                <a:ext cx="8748464" cy="449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r>
                      <a:rPr lang="en-US" altLang="ja-JP" sz="2000" b="0" i="1" smtClean="0">
                        <a:latin typeface="Cambria Math"/>
                      </a:rPr>
                      <m:t>𝑉</m:t>
                    </m:r>
                    <m:r>
                      <a:rPr lang="en-US" altLang="ja-JP" sz="2000" i="1">
                        <a:latin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>
                                <a:latin typeface="Cambria Math"/>
                              </a:rPr>
                              <m:t>+,</m:t>
                            </m:r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out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2000" b="1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>
                                <a:latin typeface="Cambria Math"/>
                              </a:rPr>
                              <m:t>+,</m:t>
                            </m:r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r>
                      <a:rPr lang="en-US" altLang="ja-JP" sz="2000" b="0" i="1" smtClean="0">
                        <a:latin typeface="Cambria Math"/>
                      </a:rPr>
                      <m:t>𝑉</m:t>
                    </m:r>
                    <m:r>
                      <a:rPr lang="en-US" altLang="ja-JP" sz="2000" i="1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>
                                <a:latin typeface="Cambria Math"/>
                              </a:rPr>
                              <m:t>−,</m:t>
                            </m:r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out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2000" b="1" i="1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ja-JP" sz="2000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a:rPr lang="en-US" altLang="ja-JP" sz="2000">
                                <a:latin typeface="Cambria Math"/>
                              </a:rPr>
                              <m:t>−,</m:t>
                            </m:r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r>
                      <a:rPr lang="en-US" altLang="ja-JP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altLang="ja-JP" sz="2000" i="1" dirty="0">
                  <a:latin typeface="Cambria Math"/>
                </a:endParaRPr>
              </a:p>
              <a:p>
                <a:pPr lvl="2"/>
                <a:r>
                  <a:rPr lang="en-US" altLang="ja-JP" sz="2000" dirty="0"/>
                  <a:t>	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   </m:t>
                        </m:r>
                        <m:acc>
                          <m:accPr>
                            <m:chr m:val="̃"/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000" i="1">
                            <a:latin typeface="Cambria Math"/>
                          </a:rPr>
                          <m:t>≡</m:t>
                        </m:r>
                        <m:r>
                          <a:rPr lang="en-US" altLang="ja-JP" sz="2000" i="1">
                            <a:latin typeface="Cambria Math"/>
                          </a:rPr>
                          <m:t>𝑎</m:t>
                        </m:r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sz="2000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sz="2000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000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en-US" altLang="ja-JP" sz="2000" i="1" dirty="0">
                  <a:latin typeface="Cambria Math"/>
                </a:endParaRPr>
              </a:p>
              <a:p>
                <a:pPr lvl="1"/>
                <a:r>
                  <a:rPr lang="en-US" altLang="ja-JP" sz="2000" dirty="0" smtClean="0"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en-US" altLang="ja-JP" sz="200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subHide m:val="on"/>
                        <m:supHide m:val="on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"/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sub>
                              <m:sup/>
                            </m:sSubSup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endChr m:val="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subHide m:val="on"/>
                                            <m:supHide m:val="on"/>
                                            <m:ctrlPr>
                                              <a:rPr lang="en-US" altLang="ja-JP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𝑑𝑡</m:t>
                                            </m:r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 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ja-JP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ja-JP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2000">
                                                    <a:latin typeface="Cambria Math"/>
                                                  </a:rPr>
                                                  <m:t>out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ja-JP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ja-JP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/>
                                                  </a:rPr>
                                                  <m:t>𝜒</m:t>
                                                </m:r>
                                              </m:e>
                                              <m:sub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altLang="ja-JP" sz="20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ja-JP" sz="2000" b="1">
                                                        <a:latin typeface="Cambria Math"/>
                                                      </a:rPr>
                                                      <m:t>𝐤</m:t>
                                                    </m:r>
                                                    <m:r>
                                                      <a:rPr lang="en-US" altLang="ja-JP" sz="2000" b="1">
                                                        <a:latin typeface="Cambria Math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altLang="ja-JP" sz="2000" b="1">
                                                        <a:latin typeface="Cambria Math"/>
                                                      </a:rPr>
                                                      <m:t>𝐩</m:t>
                                                    </m:r>
                                                  </m:e>
                                                </m:d>
                                              </m:sub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2000">
                                                    <a:latin typeface="Cambria Math"/>
                                                  </a:rPr>
                                                  <m:t>in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ja-JP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ja-JP" sz="20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/>
                                                  </a:rPr>
                                                  <m:t>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sz="2000">
                                                    <a:latin typeface="Cambria Math"/>
                                                  </a:rPr>
                                                  <m:t>in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  <m:d>
                                              <m:dPr>
                                                <m:begChr m:val="⟨"/>
                                                <m:endChr m:val="⟩"/>
                                                <m:ctrlP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ja-JP" sz="2000" i="1" dirty="0">
                  <a:latin typeface="Cambria Math"/>
                  <a:ea typeface="Cambria Math"/>
                </a:endParaRPr>
              </a:p>
              <a:p>
                <a:pPr lvl="1"/>
                <a:r>
                  <a:rPr lang="en-US" altLang="ja-JP" sz="2000" dirty="0">
                    <a:ea typeface="Cambria Math"/>
                  </a:rPr>
                  <a:t>				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subHide m:val="on"/>
                                    <m:supHide m:val="on"/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𝑑𝑡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000">
                                            <a:latin typeface="Cambria Math"/>
                                          </a:rPr>
                                          <m:t>out</m:t>
                                        </m:r>
                                      </m:sup>
                                    </m:sSubSup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000" b="1">
                                                <a:latin typeface="Cambria Math"/>
                                              </a:rPr>
                                              <m:t>𝐤</m:t>
                                            </m:r>
                                            <m:r>
                                              <a:rPr lang="en-US" altLang="ja-JP" sz="2000" b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ja-JP" sz="2000" b="1">
                                                <a:latin typeface="Cambria Math"/>
                                              </a:rPr>
                                              <m:t>𝐩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000">
                                            <a:latin typeface="Cambria Math"/>
                                          </a:rPr>
                                          <m:t>in</m:t>
                                        </m:r>
                                      </m:sup>
                                    </m:sSubSup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𝜒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000">
                                            <a:latin typeface="Cambria Math"/>
                                          </a:rPr>
                                          <m:t>in</m:t>
                                        </m:r>
                                      </m:sup>
                                    </m:sSubSup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𝑔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†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000" dirty="0"/>
              </a:p>
              <a:p>
                <a:pPr lvl="1"/>
                <a:r>
                  <a:rPr lang="en-US" altLang="ja-JP" sz="2000" dirty="0">
                    <a:ea typeface="Cambria Math"/>
                  </a:rPr>
                  <a:t>	</a:t>
                </a:r>
                <a:r>
                  <a:rPr lang="en-US" altLang="ja-JP" sz="2000" dirty="0" smtClean="0"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</m:sub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nary>
                      <m:naryPr>
                        <m:chr m:val="∑"/>
                        <m:supHide m:val="on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𝑠𝑟</m:t>
                            </m:r>
                            <m:f>
                              <m:f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1">
                                    <a:latin typeface="Cambria Math"/>
                                  </a:rPr>
                                  <m:t>𝐩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𝐤</m:t>
                                    </m:r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𝐤</m:t>
                                    </m:r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ja-JP" sz="2000" b="1"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nary>
                    <m:d>
                      <m:dPr>
                        <m:begChr m:val=""/>
                        <m:endChr m:val="]"/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subHide m:val="on"/>
                                        <m:supHide m:val="on"/>
                                        <m:ctrlP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𝑑𝑡</m:t>
                                        </m:r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2000">
                                                <a:latin typeface="Cambria Math"/>
                                              </a:rPr>
                                              <m:t>out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𝜒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sz="2000" b="1">
                                                    <a:latin typeface="Cambria Math"/>
                                                  </a:rPr>
                                                  <m:t>𝐤</m:t>
                                                </m:r>
                                                <m:r>
                                                  <a:rPr lang="en-US" altLang="ja-JP" sz="2000" b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ja-JP" sz="2000" b="1">
                                                    <a:latin typeface="Cambria Math"/>
                                                  </a:rPr>
                                                  <m:t>𝐩</m:t>
                                                </m:r>
                                              </m:e>
                                            </m:d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sz="2000" b="0" i="1" smtClean="0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ja-JP" sz="200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2000">
                                                <a:latin typeface="Cambria Math"/>
                                              </a:rPr>
                                              <m:t>in</m:t>
                                            </m:r>
                                          </m:sup>
                                        </m:sSubSup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𝜒</m:t>
                                            </m:r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ja-JP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sz="2000" b="0" i="1" smtClean="0">
                                                    <a:latin typeface="Cambria Math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ja-JP" sz="20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  <m:r>
                                              <a:rPr lang="en-US" altLang="ja-JP" sz="200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2000">
                                                <a:latin typeface="Cambria Math"/>
                                              </a:rPr>
                                              <m:t>in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altLang="ja-JP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ja-JP" sz="2000" i="1">
                        <a:latin typeface="Cambria Math"/>
                      </a:rPr>
                      <m:t>+⋯</m:t>
                    </m:r>
                  </m:oMath>
                </a14:m>
                <a:endParaRPr lang="en-US" altLang="ja-JP" sz="2000" dirty="0"/>
              </a:p>
              <a:p>
                <a:endParaRPr kumimoji="1" lang="en-US" altLang="ja-JP" sz="2000" dirty="0" smtClean="0"/>
              </a:p>
              <a:p>
                <a:endParaRPr kumimoji="1" lang="en-US" altLang="ja-JP" sz="2000" dirty="0" smtClean="0"/>
              </a:p>
              <a:p>
                <a:endParaRPr lang="en-US" altLang="ja-JP" sz="2000" dirty="0"/>
              </a:p>
              <a:p>
                <a:endParaRPr kumimoji="1" lang="en-US" altLang="ja-JP" sz="2000" dirty="0" smtClean="0"/>
              </a:p>
              <a:p>
                <a:r>
                  <a:rPr lang="en-US" altLang="ja-JP" sz="2000" dirty="0" smtClean="0"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38291"/>
                <a:ext cx="8748464" cy="4490909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グループ化 73"/>
          <p:cNvGrpSpPr/>
          <p:nvPr/>
        </p:nvGrpSpPr>
        <p:grpSpPr>
          <a:xfrm>
            <a:off x="1668815" y="3933056"/>
            <a:ext cx="2545281" cy="1890838"/>
            <a:chOff x="1043608" y="4274466"/>
            <a:chExt cx="2545281" cy="1890838"/>
          </a:xfrm>
        </p:grpSpPr>
        <p:cxnSp>
          <p:nvCxnSpPr>
            <p:cNvPr id="75" name="直線コネクタ 74"/>
            <p:cNvCxnSpPr/>
            <p:nvPr/>
          </p:nvCxnSpPr>
          <p:spPr>
            <a:xfrm>
              <a:off x="2198940" y="4667543"/>
              <a:ext cx="10038" cy="70248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2195736" y="5021815"/>
              <a:ext cx="0" cy="135377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2357721" y="5517232"/>
              <a:ext cx="126047" cy="104782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flipV="1">
              <a:off x="1979712" y="5517232"/>
              <a:ext cx="72008" cy="72089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/>
                <p:cNvSpPr txBox="1"/>
                <p:nvPr/>
              </p:nvSpPr>
              <p:spPr>
                <a:xfrm>
                  <a:off x="1979712" y="4283804"/>
                  <a:ext cx="68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/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79" name="テキスト ボックス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283804"/>
                  <a:ext cx="688970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1212063" y="5787059"/>
                  <a:ext cx="551625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0" name="テキスト ボックス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063" y="5787059"/>
                  <a:ext cx="551625" cy="378245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正方形/長方形 80"/>
                <p:cNvSpPr/>
                <p:nvPr/>
              </p:nvSpPr>
              <p:spPr>
                <a:xfrm>
                  <a:off x="1649636" y="4793962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正方形/長方形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636" y="4793962"/>
                  <a:ext cx="378629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正方形/長方形 81"/>
                <p:cNvSpPr/>
                <p:nvPr/>
              </p:nvSpPr>
              <p:spPr>
                <a:xfrm>
                  <a:off x="1073572" y="5229200"/>
                  <a:ext cx="79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正方形/長方形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72" y="5229200"/>
                  <a:ext cx="795411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正方形/長方形 82"/>
                <p:cNvSpPr/>
                <p:nvPr/>
              </p:nvSpPr>
              <p:spPr>
                <a:xfrm>
                  <a:off x="2627784" y="5291916"/>
                  <a:ext cx="378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正方形/長方形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5291916"/>
                  <a:ext cx="378630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直線コネクタ 83"/>
            <p:cNvCxnSpPr/>
            <p:nvPr/>
          </p:nvCxnSpPr>
          <p:spPr>
            <a:xfrm>
              <a:off x="2225700" y="5370026"/>
              <a:ext cx="504056" cy="518233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H="1">
              <a:off x="1649636" y="5370106"/>
              <a:ext cx="549304" cy="518153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2009676" y="4865970"/>
              <a:ext cx="0" cy="2681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 flipH="1">
              <a:off x="1619672" y="5508225"/>
              <a:ext cx="235932" cy="2250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 flipV="1">
              <a:off x="2552586" y="5507940"/>
              <a:ext cx="200624" cy="2253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1043608" y="4376091"/>
              <a:ext cx="0" cy="17892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3203848" y="4376091"/>
              <a:ext cx="0" cy="17892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3203848" y="427446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91" name="テキスト ボックス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4274466"/>
                  <a:ext cx="385041" cy="400110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直線コネクタ 91"/>
            <p:cNvCxnSpPr/>
            <p:nvPr/>
          </p:nvCxnSpPr>
          <p:spPr>
            <a:xfrm flipH="1">
              <a:off x="2208978" y="5331530"/>
              <a:ext cx="343608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2339752" y="5331530"/>
              <a:ext cx="96547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2411760" y="5085184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x</a:t>
              </a:r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正方形/長方形 94"/>
                <p:cNvSpPr/>
                <p:nvPr/>
              </p:nvSpPr>
              <p:spPr>
                <a:xfrm>
                  <a:off x="2290609" y="4922538"/>
                  <a:ext cx="565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5" name="正方形/長方形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609" y="4922538"/>
                  <a:ext cx="565539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2580215" y="5787059"/>
                  <a:ext cx="551625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215" y="5787059"/>
                  <a:ext cx="551625" cy="378245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グループ化 96"/>
          <p:cNvGrpSpPr/>
          <p:nvPr/>
        </p:nvGrpSpPr>
        <p:grpSpPr>
          <a:xfrm>
            <a:off x="4716016" y="3955526"/>
            <a:ext cx="2545281" cy="1940376"/>
            <a:chOff x="1329504" y="1825767"/>
            <a:chExt cx="2545281" cy="19403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1403648" y="3307881"/>
                  <a:ext cx="578363" cy="409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8" name="テキスト ボックス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3307881"/>
                  <a:ext cx="578363" cy="409151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b="-59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直線コネクタ 98"/>
            <p:cNvCxnSpPr/>
            <p:nvPr/>
          </p:nvCxnSpPr>
          <p:spPr>
            <a:xfrm>
              <a:off x="2484836" y="2218844"/>
              <a:ext cx="10038" cy="70248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2481632" y="2573116"/>
              <a:ext cx="0" cy="135377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H="1" flipV="1">
              <a:off x="2671488" y="3068960"/>
              <a:ext cx="100312" cy="111910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V="1">
              <a:off x="2265608" y="3068533"/>
              <a:ext cx="72008" cy="72089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2265608" y="1835105"/>
                  <a:ext cx="68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/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03" name="テキスト ボックス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5608" y="1835105"/>
                  <a:ext cx="688970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正方形/長方形 103"/>
                <p:cNvSpPr/>
                <p:nvPr/>
              </p:nvSpPr>
              <p:spPr>
                <a:xfrm>
                  <a:off x="1935532" y="2345263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正方形/長方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532" y="2345263"/>
                  <a:ext cx="378629" cy="36933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正方形/長方形 104"/>
                <p:cNvSpPr/>
                <p:nvPr/>
              </p:nvSpPr>
              <p:spPr>
                <a:xfrm>
                  <a:off x="1359468" y="2780501"/>
                  <a:ext cx="79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正方形/長方形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468" y="2780501"/>
                  <a:ext cx="795411" cy="369332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正方形/長方形 105"/>
                <p:cNvSpPr/>
                <p:nvPr/>
              </p:nvSpPr>
              <p:spPr>
                <a:xfrm>
                  <a:off x="2913680" y="2843217"/>
                  <a:ext cx="378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正方形/長方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680" y="2843217"/>
                  <a:ext cx="378630" cy="369332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直線コネクタ 106"/>
            <p:cNvCxnSpPr/>
            <p:nvPr/>
          </p:nvCxnSpPr>
          <p:spPr>
            <a:xfrm>
              <a:off x="2511596" y="2921327"/>
              <a:ext cx="504056" cy="518233"/>
            </a:xfrm>
            <a:prstGeom prst="line">
              <a:avLst/>
            </a:prstGeom>
            <a:ln w="254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H="1">
              <a:off x="1935532" y="2921407"/>
              <a:ext cx="549304" cy="518153"/>
            </a:xfrm>
            <a:prstGeom prst="line">
              <a:avLst/>
            </a:prstGeom>
            <a:ln w="254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2295572" y="2417271"/>
              <a:ext cx="0" cy="2681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flipH="1">
              <a:off x="1905568" y="3059526"/>
              <a:ext cx="235932" cy="2250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H="1" flipV="1">
              <a:off x="2838482" y="3059241"/>
              <a:ext cx="200624" cy="2253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1329504" y="1927392"/>
              <a:ext cx="0" cy="17892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489744" y="1927392"/>
              <a:ext cx="0" cy="17892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3489744" y="1825767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14" name="テキスト ボックス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744" y="1825767"/>
                  <a:ext cx="385041" cy="400110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2915816" y="3356992"/>
                  <a:ext cx="578363" cy="409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5" name="テキスト ボックス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3356992"/>
                  <a:ext cx="578363" cy="409151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b="-59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>
                <a:off x="7164288" y="48157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815782"/>
                <a:ext cx="410689" cy="369332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大かっこ 116"/>
          <p:cNvSpPr/>
          <p:nvPr/>
        </p:nvSpPr>
        <p:spPr>
          <a:xfrm>
            <a:off x="7668344" y="4760111"/>
            <a:ext cx="1319648" cy="487719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anti-particle</a:t>
            </a:r>
          </a:p>
          <a:p>
            <a:pPr algn="ctr"/>
            <a:r>
              <a:rPr lang="en-US" altLang="ja-JP" sz="1600" dirty="0" smtClean="0"/>
              <a:t>diagrams</a:t>
            </a:r>
            <a:endParaRPr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4067944" y="481578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815782"/>
                <a:ext cx="410689" cy="369332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31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008" y="152636"/>
            <a:ext cx="8928992" cy="936104"/>
          </a:xfrm>
        </p:spPr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Particle production from vacuum</a:t>
            </a:r>
          </a:p>
          <a:p>
            <a:pPr lvl="3"/>
            <a:endParaRPr lang="en-US" altLang="ja-JP" sz="800" dirty="0" smtClean="0"/>
          </a:p>
          <a:p>
            <a:pPr lvl="1"/>
            <a:r>
              <a:rPr lang="en-US" altLang="ja-JP" dirty="0" smtClean="0"/>
              <a:t>It is known that a varying background causes production of particles</a:t>
            </a:r>
          </a:p>
          <a:p>
            <a:pPr lvl="3"/>
            <a:endParaRPr lang="en-US" altLang="ja-JP" sz="800" dirty="0" smtClean="0"/>
          </a:p>
          <a:p>
            <a:pPr lvl="2"/>
            <a:r>
              <a:rPr kumimoji="1" lang="en-US" altLang="ja-JP" dirty="0" smtClean="0"/>
              <a:t>Oscillating Electric field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 pair production of electrons</a:t>
            </a:r>
          </a:p>
          <a:p>
            <a:pPr marL="1371600" lvl="3" indent="0" algn="r">
              <a:buNone/>
            </a:pP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[E. </a:t>
            </a:r>
            <a:r>
              <a:rPr lang="en-US" altLang="ja-JP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Brezin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 and C. </a:t>
            </a:r>
            <a:r>
              <a:rPr lang="en-US" altLang="ja-JP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Itzykson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en-US" altLang="ja-JP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Phys. Rev.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 2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,1191 (1970)]</a:t>
            </a:r>
          </a:p>
          <a:p>
            <a:pPr lvl="3"/>
            <a:endParaRPr kumimoji="1" lang="en-US" altLang="ja-JP" sz="800" dirty="0" smtClean="0"/>
          </a:p>
          <a:p>
            <a:pPr lvl="2"/>
            <a:r>
              <a:rPr lang="en-US" altLang="ja-JP" dirty="0" smtClean="0"/>
              <a:t>Changing m</a:t>
            </a:r>
            <a:r>
              <a:rPr kumimoji="1" lang="en-US" altLang="ja-JP" dirty="0" smtClean="0"/>
              <a:t>etric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 gravitational particle production</a:t>
            </a:r>
          </a:p>
          <a:p>
            <a:pPr marL="1371600" lvl="3" indent="0" algn="r">
              <a:buNone/>
            </a:pP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[L. Parker,  </a:t>
            </a:r>
            <a:r>
              <a:rPr lang="en-US" altLang="ja-JP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Phys. Rev.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183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, 1057 (1969)]</a:t>
            </a:r>
          </a:p>
          <a:p>
            <a:pPr marL="1371600" lvl="3" indent="0" algn="r">
              <a:buNone/>
            </a:pP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[L. H. Ford, </a:t>
            </a:r>
            <a:r>
              <a:rPr lang="en-US" altLang="ja-JP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Phys. Rev.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 35</a:t>
            </a:r>
            <a:r>
              <a:rPr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, 2955 (1987)]</a:t>
            </a:r>
          </a:p>
          <a:p>
            <a:pPr lvl="3"/>
            <a:endParaRPr lang="en-US" altLang="ja-JP" sz="800" dirty="0">
              <a:sym typeface="Wingdings" panose="05000000000000000000" pitchFamily="2" charset="2"/>
            </a:endParaRPr>
          </a:p>
          <a:p>
            <a:pPr lvl="2"/>
            <a:r>
              <a:rPr kumimoji="1" lang="en-US" altLang="ja-JP" dirty="0" smtClean="0"/>
              <a:t>Oscillating inflaton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 (p)reheating</a:t>
            </a:r>
          </a:p>
          <a:p>
            <a:pPr marL="1371600" lvl="3" indent="0" algn="r">
              <a:buNone/>
            </a:pPr>
            <a:r>
              <a:rPr kumimoji="1" lang="en-US" altLang="ja-JP" dirty="0" smtClean="0">
                <a:solidFill>
                  <a:srgbClr val="00B050"/>
                </a:solidFill>
              </a:rPr>
              <a:t>[L.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Kofman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A. D.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Linde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A. A.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Starobinsky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</a:t>
            </a:r>
            <a:r>
              <a:rPr kumimoji="1" lang="en-US" altLang="ja-JP" i="1" dirty="0" smtClean="0">
                <a:solidFill>
                  <a:srgbClr val="00B050"/>
                </a:solidFill>
              </a:rPr>
              <a:t>Phys. Rev. </a:t>
            </a:r>
            <a:r>
              <a:rPr kumimoji="1" lang="en-US" altLang="ja-JP" i="1" dirty="0" err="1" smtClean="0">
                <a:solidFill>
                  <a:srgbClr val="00B050"/>
                </a:solidFill>
              </a:rPr>
              <a:t>Lett</a:t>
            </a:r>
            <a:r>
              <a:rPr kumimoji="1" lang="en-US" altLang="ja-JP" i="1" dirty="0" smtClean="0">
                <a:solidFill>
                  <a:srgbClr val="00B050"/>
                </a:solidFill>
              </a:rPr>
              <a:t>.</a:t>
            </a:r>
            <a:r>
              <a:rPr kumimoji="1"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73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3195 (1994)]</a:t>
            </a:r>
            <a:endParaRPr lang="en-US" altLang="ja-JP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1371600" lvl="3" indent="0" algn="r">
              <a:buNone/>
            </a:pPr>
            <a:r>
              <a:rPr lang="en-US" altLang="ja-JP" dirty="0">
                <a:solidFill>
                  <a:srgbClr val="00B050"/>
                </a:solidFill>
              </a:rPr>
              <a:t>[L. </a:t>
            </a:r>
            <a:r>
              <a:rPr lang="en-US" altLang="ja-JP" dirty="0" err="1">
                <a:solidFill>
                  <a:srgbClr val="00B050"/>
                </a:solidFill>
              </a:rPr>
              <a:t>Kofman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 smtClean="0">
                <a:solidFill>
                  <a:srgbClr val="00B050"/>
                </a:solidFill>
              </a:rPr>
              <a:t>A. D. </a:t>
            </a:r>
            <a:r>
              <a:rPr lang="en-US" altLang="ja-JP" dirty="0" err="1">
                <a:solidFill>
                  <a:srgbClr val="00B050"/>
                </a:solidFill>
              </a:rPr>
              <a:t>Linde</a:t>
            </a:r>
            <a:r>
              <a:rPr lang="en-US" altLang="ja-JP" dirty="0">
                <a:solidFill>
                  <a:srgbClr val="00B050"/>
                </a:solidFill>
              </a:rPr>
              <a:t>, A. A. </a:t>
            </a:r>
            <a:r>
              <a:rPr lang="en-US" altLang="ja-JP" dirty="0" err="1">
                <a:solidFill>
                  <a:srgbClr val="00B050"/>
                </a:solidFill>
              </a:rPr>
              <a:t>Starobinsky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i="1" dirty="0">
                <a:solidFill>
                  <a:srgbClr val="00B050"/>
                </a:solidFill>
              </a:rPr>
              <a:t>Phys. Rev. </a:t>
            </a:r>
            <a:r>
              <a:rPr lang="en-US" altLang="ja-JP" b="1" dirty="0" smtClean="0">
                <a:solidFill>
                  <a:srgbClr val="00B050"/>
                </a:solidFill>
              </a:rPr>
              <a:t>D 56</a:t>
            </a:r>
            <a:r>
              <a:rPr lang="en-US" altLang="ja-JP" dirty="0" smtClean="0">
                <a:solidFill>
                  <a:srgbClr val="00B050"/>
                </a:solidFill>
              </a:rPr>
              <a:t>, 3258 </a:t>
            </a:r>
            <a:r>
              <a:rPr lang="en-US" altLang="ja-JP" dirty="0">
                <a:solidFill>
                  <a:srgbClr val="00B050"/>
                </a:solidFill>
              </a:rPr>
              <a:t>(</a:t>
            </a:r>
            <a:r>
              <a:rPr lang="en-US" altLang="ja-JP" dirty="0" smtClean="0">
                <a:solidFill>
                  <a:srgbClr val="00B050"/>
                </a:solidFill>
              </a:rPr>
              <a:t>1997)]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 lvl="3"/>
            <a:endParaRPr kumimoji="1" lang="en-US" altLang="ja-JP" sz="800" dirty="0" smtClean="0"/>
          </a:p>
          <a:p>
            <a:pPr marL="914400" lvl="2" indent="0">
              <a:buNone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292080" y="1421492"/>
            <a:ext cx="3527414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5750838" y="466408"/>
            <a:ext cx="2740395" cy="946368"/>
          </a:xfrm>
          <a:custGeom>
            <a:avLst/>
            <a:gdLst>
              <a:gd name="connsiteX0" fmla="*/ 0 w 3057098"/>
              <a:gd name="connsiteY0" fmla="*/ 0 h 1719691"/>
              <a:gd name="connsiteX1" fmla="*/ 1501253 w 3057098"/>
              <a:gd name="connsiteY1" fmla="*/ 1719618 h 1719691"/>
              <a:gd name="connsiteX2" fmla="*/ 3057098 w 3057098"/>
              <a:gd name="connsiteY2" fmla="*/ 54591 h 17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098" h="1719691">
                <a:moveTo>
                  <a:pt x="0" y="0"/>
                </a:moveTo>
                <a:cubicBezTo>
                  <a:pt x="495868" y="855260"/>
                  <a:pt x="991737" y="1710520"/>
                  <a:pt x="1501253" y="1719618"/>
                </a:cubicBezTo>
                <a:cubicBezTo>
                  <a:pt x="2010769" y="1728716"/>
                  <a:pt x="2533933" y="891653"/>
                  <a:pt x="3057098" y="54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5580112" y="287328"/>
            <a:ext cx="0" cy="145001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548868" y="179348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potential</a:t>
            </a:r>
            <a:endParaRPr kumimoji="1" lang="ja-JP" altLang="en-US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40352" y="1340768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background</a:t>
            </a:r>
            <a:endParaRPr kumimoji="1" lang="ja-JP" altLang="en-US" i="1" dirty="0"/>
          </a:p>
        </p:txBody>
      </p:sp>
      <p:sp>
        <p:nvSpPr>
          <p:cNvPr id="30" name="円/楕円 29"/>
          <p:cNvSpPr/>
          <p:nvPr/>
        </p:nvSpPr>
        <p:spPr>
          <a:xfrm>
            <a:off x="6156176" y="761655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6748577" y="658398"/>
            <a:ext cx="194828" cy="486739"/>
            <a:chOff x="6748577" y="658398"/>
            <a:chExt cx="194828" cy="486739"/>
          </a:xfrm>
        </p:grpSpPr>
        <p:sp>
          <p:nvSpPr>
            <p:cNvPr id="32" name="フリーフォーム 31"/>
            <p:cNvSpPr/>
            <p:nvPr/>
          </p:nvSpPr>
          <p:spPr>
            <a:xfrm rot="3434208">
              <a:off x="6680257" y="881990"/>
              <a:ext cx="420495" cy="10580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6748577" y="658398"/>
              <a:ext cx="69319" cy="92658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/>
          <p:cNvGrpSpPr/>
          <p:nvPr/>
        </p:nvGrpSpPr>
        <p:grpSpPr>
          <a:xfrm>
            <a:off x="7265754" y="620688"/>
            <a:ext cx="209851" cy="511510"/>
            <a:chOff x="7265754" y="620688"/>
            <a:chExt cx="209851" cy="511510"/>
          </a:xfrm>
        </p:grpSpPr>
        <p:sp>
          <p:nvSpPr>
            <p:cNvPr id="35" name="フリーフォーム 34"/>
            <p:cNvSpPr/>
            <p:nvPr/>
          </p:nvSpPr>
          <p:spPr>
            <a:xfrm rot="6836455">
              <a:off x="7108406" y="869051"/>
              <a:ext cx="420495" cy="105800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 flipH="1">
              <a:off x="7407608" y="620688"/>
              <a:ext cx="67997" cy="118327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/>
          <p:cNvGrpSpPr/>
          <p:nvPr/>
        </p:nvGrpSpPr>
        <p:grpSpPr>
          <a:xfrm>
            <a:off x="6871512" y="899632"/>
            <a:ext cx="364784" cy="441136"/>
            <a:chOff x="6594898" y="190621"/>
            <a:chExt cx="364784" cy="441136"/>
          </a:xfrm>
        </p:grpSpPr>
        <p:sp>
          <p:nvSpPr>
            <p:cNvPr id="37" name="円/楕円 36"/>
            <p:cNvSpPr/>
            <p:nvPr/>
          </p:nvSpPr>
          <p:spPr>
            <a:xfrm>
              <a:off x="6594898" y="190621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3189690">
              <a:off x="6619593" y="291668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7020272" y="881197"/>
            <a:ext cx="330926" cy="459571"/>
            <a:chOff x="7321716" y="204269"/>
            <a:chExt cx="330926" cy="459571"/>
          </a:xfrm>
        </p:grpSpPr>
        <p:sp>
          <p:nvSpPr>
            <p:cNvPr id="38" name="円/楕円 37"/>
            <p:cNvSpPr/>
            <p:nvPr/>
          </p:nvSpPr>
          <p:spPr>
            <a:xfrm>
              <a:off x="7472642" y="204269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lumMod val="53000"/>
                    <a:lumOff val="47000"/>
                  </a:srgb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6738801">
              <a:off x="7289404" y="323751"/>
              <a:ext cx="37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))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388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03053E-7 L 0.03159 0.037 C 0.04253 0.04903 0.07951 0.07146 0.09652 0.07146 C 0.11597 0.07146 0.14809 0.04903 0.15902 0.037 L 0.19496 7.03053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35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9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146 -0.02035 L -0.05087 -0.09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6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56 -0.02266 L 0.04705 -0.09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3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Analytical </a:t>
                </a:r>
                <a:r>
                  <a:rPr lang="en-US" altLang="ja-JP" dirty="0" smtClean="0"/>
                  <a:t>results (</a:t>
                </a:r>
                <a:r>
                  <a:rPr lang="en-US" altLang="ja-JP" dirty="0"/>
                  <a:t>massless </a:t>
                </a:r>
                <a:r>
                  <a:rPr lang="en-US" altLang="ja-JP" dirty="0" smtClean="0"/>
                  <a:t>particle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ja-JP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3"/>
                <a:endParaRPr lang="en-US" altLang="ja-JP" sz="800" i="1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  <m:r>
                      <a:rPr lang="en-US" altLang="ja-JP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out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out</m:t>
                                </m:r>
                              </m:sup>
                            </m:sSubSup>
                          </m:e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altLang="ja-JP" b="0" i="1" smtClean="0">
                        <a:latin typeface="Cambria Math"/>
                      </a:rPr>
                      <m:t>/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lvl="3"/>
                <a:endParaRPr lang="en-US" altLang="ja-JP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ea typeface="Cambria Math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ea typeface="Cambria Math"/>
                  </a:rPr>
                  <a:t>	   </a:t>
                </a:r>
                <a:r>
                  <a:rPr lang="en-US" altLang="ja-JP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sub>
                            </m:sSub>
                          </m:sub>
                          <m:sup/>
                        </m:sSubSup>
                        <m:sSubSup>
                          <m:sSub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sub>
                            </m:sSub>
                          </m:sub>
                          <m:sup/>
                        </m:sSubSup>
                        <m:nary>
                          <m:naryPr>
                            <m:chr m:val="∑"/>
                            <m:supHide m:val="on"/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𝑠𝑟</m:t>
                                </m:r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𝐩</m:t>
                                    </m:r>
                                    <m:r>
                                      <a:rPr lang="en-US" altLang="ja-JP" b="1" i="1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𝐤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ja-JP" dirty="0">
                    <a:ea typeface="Cambria Math"/>
                  </a:rPr>
                  <a:t>				</a:t>
                </a:r>
                <a:r>
                  <a:rPr lang="en-US" altLang="ja-JP" dirty="0" smtClean="0">
                    <a:ea typeface="Cambria Math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𝑑𝑡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 i="0">
                                        <a:latin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1">
                                            <a:latin typeface="Cambria Math"/>
                                          </a:rPr>
                                          <m:t>𝐤</m:t>
                                        </m:r>
                                        <m:r>
                                          <a:rPr lang="en-US" altLang="ja-JP" b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b="1">
                                            <a:latin typeface="Cambria Math"/>
                                          </a:rPr>
                                          <m:t>𝐩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in</m:t>
                                    </m:r>
                                  </m:sup>
                                </m:sSub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altLang="ja-JP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in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+⋯</m:t>
                    </m:r>
                  </m:oMath>
                </a14:m>
                <a:endParaRPr lang="en-US" altLang="ja-JP" dirty="0" smtClean="0"/>
              </a:p>
              <a:p>
                <a:pPr lvl="3"/>
                <a:endParaRPr lang="en-US" altLang="ja-JP" dirty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/>
              </a:p>
              <a:p>
                <a:pPr marL="457200" lvl="1" indent="0">
                  <a:buNone/>
                </a:pPr>
                <a:r>
                  <a:rPr lang="en-US" altLang="ja-JP" b="0" dirty="0" smtClean="0"/>
                  <a:t>	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∼</m:t>
                    </m:r>
                  </m:oMath>
                </a14:m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/>
              </a:p>
              <a:p>
                <a:pPr lvl="3"/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sz="2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 </a:t>
                </a:r>
                <a:r>
                  <a:rPr lang="en-US" altLang="ja-JP" sz="2000" dirty="0" smtClean="0"/>
                  <a:t>The main channel of massless particles production is “inverse decay”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2" name="雲形吹き出し 1"/>
          <p:cNvSpPr/>
          <p:nvPr/>
        </p:nvSpPr>
        <p:spPr>
          <a:xfrm>
            <a:off x="4860032" y="1124744"/>
            <a:ext cx="4209381" cy="1296144"/>
          </a:xfrm>
          <a:prstGeom prst="cloudCallout">
            <a:avLst>
              <a:gd name="adj1" fmla="val -64724"/>
              <a:gd name="adj2" fmla="val 166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2339752" y="3666960"/>
            <a:ext cx="2422358" cy="1922280"/>
            <a:chOff x="1331640" y="4235265"/>
            <a:chExt cx="2422358" cy="1922280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539054" y="4381068"/>
              <a:ext cx="0" cy="84813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539054" y="4725144"/>
              <a:ext cx="0" cy="208409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 flipV="1">
              <a:off x="2880606" y="5589240"/>
              <a:ext cx="56317" cy="72008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2123728" y="5589159"/>
              <a:ext cx="72008" cy="72089"/>
            </a:xfrm>
            <a:prstGeom prst="line">
              <a:avLst/>
            </a:prstGeom>
            <a:ln w="25400">
              <a:solidFill>
                <a:srgbClr val="0000FF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2499168" y="4235265"/>
                  <a:ext cx="747191" cy="454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168" y="4235265"/>
                  <a:ext cx="747191" cy="4540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94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131840" y="5675425"/>
                  <a:ext cx="622158" cy="4443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675425"/>
                  <a:ext cx="622158" cy="4443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68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331640" y="5747433"/>
                  <a:ext cx="590675" cy="410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5747433"/>
                  <a:ext cx="590675" cy="41011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59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1979712" y="4653136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653136"/>
                  <a:ext cx="37862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1403648" y="5147900"/>
                  <a:ext cx="79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𝐤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5147900"/>
                  <a:ext cx="795411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/>
                <p:cNvSpPr/>
                <p:nvPr/>
              </p:nvSpPr>
              <p:spPr>
                <a:xfrm>
                  <a:off x="2915816" y="5147900"/>
                  <a:ext cx="378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</m:oMath>
                    </m:oMathPara>
                  </a14:m>
                  <a:endParaRPr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正方形/長方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147900"/>
                  <a:ext cx="378630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コネクタ 20"/>
            <p:cNvCxnSpPr/>
            <p:nvPr/>
          </p:nvCxnSpPr>
          <p:spPr>
            <a:xfrm>
              <a:off x="2555776" y="5229200"/>
              <a:ext cx="648072" cy="71992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1862456" y="5229280"/>
              <a:ext cx="666560" cy="719919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2339752" y="4725144"/>
              <a:ext cx="0" cy="2681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flipH="1">
              <a:off x="1976388" y="5373216"/>
              <a:ext cx="219348" cy="2519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 flipH="1" flipV="1">
              <a:off x="2859208" y="5363924"/>
              <a:ext cx="200624" cy="2253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線コネクタ 80"/>
          <p:cNvCxnSpPr/>
          <p:nvPr/>
        </p:nvCxnSpPr>
        <p:spPr>
          <a:xfrm>
            <a:off x="2339752" y="3666960"/>
            <a:ext cx="0" cy="19108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4716016" y="3666960"/>
            <a:ext cx="0" cy="19108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4716016" y="3565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65335"/>
                <a:ext cx="423514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5220072" y="4490986"/>
                <a:ext cx="3059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kumimoji="1" lang="en-US" altLang="ja-JP" sz="2000" dirty="0" smtClean="0"/>
                  <a:t>      (anti-particle diagram)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490986"/>
                <a:ext cx="3059235" cy="400110"/>
              </a:xfrm>
              <a:prstGeom prst="rect">
                <a:avLst/>
              </a:prstGeom>
              <a:blipFill rotWithShape="1">
                <a:blip r:embed="rId25"/>
                <a:stretch>
                  <a:fillRect t="-7692" r="-1594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フローチャート: 処理 85"/>
          <p:cNvSpPr/>
          <p:nvPr/>
        </p:nvSpPr>
        <p:spPr>
          <a:xfrm>
            <a:off x="8100392" y="1772816"/>
            <a:ext cx="504056" cy="21602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292080" y="1297562"/>
                <a:ext cx="3520644" cy="763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∼</m:t>
                      </m:r>
                      <m:r>
                        <a:rPr lang="en-US" altLang="ja-JP" i="1">
                          <a:latin typeface="Cambria Math"/>
                        </a:rPr>
                        <m:t>𝑍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ja-JP" b="1">
                                          <a:latin typeface="Cambria Math"/>
                                          <a:ea typeface="Cambria Math"/>
                                        </a:rPr>
                                        <m:t>𝐤</m:t>
                                      </m:r>
                                      <m:r>
                                        <a:rPr lang="en-US" altLang="ja-JP" b="1">
                                          <a:latin typeface="Cambria Math"/>
                                          <a:ea typeface="Cambria Math"/>
                                        </a:rPr>
                                        <m:t>⋅</m:t>
                                      </m:r>
                                      <m:r>
                                        <a:rPr lang="en-US" altLang="ja-JP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sup>
                                  </m:sSup>
                                  <m:r>
                                    <a:rPr lang="en-US" altLang="ja-JP" b="1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dirty="0">
                                          <a:solidFill>
                                            <a:srgbClr val="CE47D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/>
                                          <a:ea typeface="Cambria Math"/>
                                        </a:rPr>
                                        <m:t>in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</m:nary>
                              <m:r>
                                <a:rPr lang="en-US" altLang="ja-JP" i="1">
                                  <a:latin typeface="Cambria Math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/>
                                          <a:ea typeface="Cambria Math"/>
                                        </a:rPr>
                                        <m:t>in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297562"/>
                <a:ext cx="3520644" cy="76328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線コネクタ 86"/>
          <p:cNvCxnSpPr/>
          <p:nvPr/>
        </p:nvCxnSpPr>
        <p:spPr>
          <a:xfrm>
            <a:off x="899592" y="6165304"/>
            <a:ext cx="7128792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3" y="3501008"/>
            <a:ext cx="8124825" cy="2857500"/>
          </a:xfrm>
          <a:ln w="12700">
            <a:solidFill>
              <a:schemeClr val="tx1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Seminar (Fundamental Interactions) @ UW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8" y="764704"/>
            <a:ext cx="4191000" cy="2476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764704"/>
            <a:ext cx="3781425" cy="2476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+mj-lt"/>
                  </a:rPr>
                  <a:t>Numerical results : case 1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 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=1, 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  <m:r>
                      <a:rPr lang="en-US" altLang="ja-JP" b="0" i="1" smtClean="0">
                        <a:latin typeface="Cambria Math"/>
                      </a:rPr>
                      <m:t>=0.5,  </m:t>
                    </m:r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a:rPr lang="en-US" altLang="ja-JP" b="0" i="1" smtClean="0">
                        <a:latin typeface="Cambria Math"/>
                      </a:rPr>
                      <m:t>=0.05 )</m:t>
                    </m:r>
                  </m:oMath>
                </a14:m>
                <a:endParaRPr lang="en-US" altLang="ja-JP" dirty="0">
                  <a:latin typeface="+mj-lt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  <a:blipFill rotWithShape="1">
                <a:blip r:embed="rId8"/>
                <a:stretch>
                  <a:fillRect l="-751" t="-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 flipH="1">
            <a:off x="3203848" y="4419686"/>
            <a:ext cx="701576" cy="426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563888" y="3921024"/>
                <a:ext cx="3487814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F0"/>
                    </a:solidFill>
                  </a:rPr>
                  <a:t>aqua color</a:t>
                </a:r>
                <a:r>
                  <a:rPr kumimoji="1" lang="en-US" altLang="ja-JP" dirty="0" smtClean="0"/>
                  <a:t>: analytical expected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=2×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𝑔𝑣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921024"/>
                <a:ext cx="3487814" cy="997324"/>
              </a:xfrm>
              <a:prstGeom prst="rect">
                <a:avLst/>
              </a:prstGeom>
              <a:blipFill rotWithShape="1">
                <a:blip r:embed="rId32"/>
                <a:stretch>
                  <a:fillRect l="-1573" t="-3049" r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43150" y="3982244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0" y="3982244"/>
                <a:ext cx="500458" cy="33855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/>
          <p:nvPr/>
        </p:nvCxnSpPr>
        <p:spPr>
          <a:xfrm>
            <a:off x="8892480" y="792000"/>
            <a:ext cx="0" cy="22322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950646" y="1537047"/>
                <a:ext cx="701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kumimoji="1" lang="en-US" altLang="ja-JP" sz="1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ja-JP" sz="1400" dirty="0" smtClean="0"/>
                  <a:t>2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46" y="1537047"/>
                <a:ext cx="701474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1961" r="-2609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/>
          <p:cNvCxnSpPr/>
          <p:nvPr/>
        </p:nvCxnSpPr>
        <p:spPr>
          <a:xfrm flipV="1">
            <a:off x="5004048" y="1826822"/>
            <a:ext cx="96693" cy="90010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172400" y="139303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10 e-3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7347" y="204110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10 e-4</a:t>
            </a:r>
            <a:endParaRPr kumimoji="1" lang="ja-JP" altLang="en-US" sz="14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8803707" y="2204864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803707" y="155679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954835" y="4153556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954835" y="5206380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39552" y="5062364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62364"/>
                <a:ext cx="500458" cy="33855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4644008" y="6214492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0.5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214492"/>
                <a:ext cx="500458" cy="338554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コネクタ 50"/>
          <p:cNvCxnSpPr/>
          <p:nvPr/>
        </p:nvCxnSpPr>
        <p:spPr>
          <a:xfrm>
            <a:off x="4932040" y="6159361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551584" y="2041103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84" y="2041103"/>
                <a:ext cx="50045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/>
          <p:cNvCxnSpPr/>
          <p:nvPr/>
        </p:nvCxnSpPr>
        <p:spPr>
          <a:xfrm>
            <a:off x="3783510" y="193370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1325366" y="2051522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6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66" y="2051522"/>
                <a:ext cx="65434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/>
          <p:nvPr/>
        </p:nvCxnSpPr>
        <p:spPr>
          <a:xfrm>
            <a:off x="1707582" y="1944128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2710323" y="1052736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2295040" y="90872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40" y="908720"/>
                <a:ext cx="500458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/>
          <p:cNvCxnSpPr/>
          <p:nvPr/>
        </p:nvCxnSpPr>
        <p:spPr>
          <a:xfrm>
            <a:off x="2710323" y="3018438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2162166" y="2874422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−1.0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66" y="2874422"/>
                <a:ext cx="654346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>
                <a:spLocks noChangeAspect="1"/>
              </p:cNvSpPr>
              <p:nvPr/>
            </p:nvSpPr>
            <p:spPr>
              <a:xfrm>
                <a:off x="7556779" y="1600525"/>
                <a:ext cx="39959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779" y="1600525"/>
                <a:ext cx="399597" cy="369332"/>
              </a:xfrm>
              <a:prstGeom prst="rect">
                <a:avLst/>
              </a:prstGeom>
              <a:blipFill rotWithShape="1">
                <a:blip r:embed="rId36"/>
                <a:stretch>
                  <a:fillRect b="-9524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>
                <a:spLocks noChangeAspect="1"/>
              </p:cNvSpPr>
              <p:nvPr/>
            </p:nvSpPr>
            <p:spPr>
              <a:xfrm>
                <a:off x="6012160" y="1124744"/>
                <a:ext cx="515077" cy="39389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24744"/>
                <a:ext cx="515077" cy="393890"/>
              </a:xfrm>
              <a:prstGeom prst="rect">
                <a:avLst/>
              </a:prstGeom>
              <a:blipFill rotWithShape="1">
                <a:blip r:embed="rId37"/>
                <a:stretch>
                  <a:fillRect b="-447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>
                <a:spLocks noChangeAspect="1"/>
              </p:cNvSpPr>
              <p:nvPr/>
            </p:nvSpPr>
            <p:spPr>
              <a:xfrm>
                <a:off x="6804248" y="1340768"/>
                <a:ext cx="374461" cy="369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340768"/>
                <a:ext cx="374461" cy="369332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>
                <a:spLocks noChangeAspect="1"/>
              </p:cNvSpPr>
              <p:nvPr/>
            </p:nvSpPr>
            <p:spPr>
              <a:xfrm>
                <a:off x="2699792" y="5757886"/>
                <a:ext cx="515077" cy="39389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757886"/>
                <a:ext cx="515077" cy="393890"/>
              </a:xfrm>
              <a:prstGeom prst="rect">
                <a:avLst/>
              </a:prstGeom>
              <a:blipFill rotWithShape="1">
                <a:blip r:embed="rId39"/>
                <a:stretch>
                  <a:fillRect b="-447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>
                <a:spLocks noChangeAspect="1"/>
              </p:cNvSpPr>
              <p:nvPr/>
            </p:nvSpPr>
            <p:spPr>
              <a:xfrm>
                <a:off x="6948264" y="2636912"/>
                <a:ext cx="545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636912"/>
                <a:ext cx="545662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>
                <a:spLocks noChangeAspect="1"/>
              </p:cNvSpPr>
              <p:nvPr/>
            </p:nvSpPr>
            <p:spPr>
              <a:xfrm>
                <a:off x="1619672" y="5782444"/>
                <a:ext cx="39959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82444"/>
                <a:ext cx="399597" cy="369332"/>
              </a:xfrm>
              <a:prstGeom prst="rect">
                <a:avLst/>
              </a:prstGeom>
              <a:blipFill rotWithShape="1">
                <a:blip r:embed="rId40"/>
                <a:stretch>
                  <a:fillRect b="-9524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>
                <a:spLocks noChangeAspect="1"/>
              </p:cNvSpPr>
              <p:nvPr/>
            </p:nvSpPr>
            <p:spPr>
              <a:xfrm>
                <a:off x="2253323" y="5754998"/>
                <a:ext cx="374461" cy="369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23" y="5754998"/>
                <a:ext cx="374461" cy="369332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1078818" y="5782444"/>
                <a:ext cx="540854" cy="394082"/>
              </a:xfrm>
              <a:prstGeom prst="rect">
                <a:avLst/>
              </a:prstGeom>
              <a:noFill/>
              <a:ln w="1905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8" y="5782444"/>
                <a:ext cx="540854" cy="394082"/>
              </a:xfrm>
              <a:prstGeom prst="rect">
                <a:avLst/>
              </a:prstGeom>
              <a:blipFill rotWithShape="1">
                <a:blip r:embed="rId42"/>
                <a:stretch>
                  <a:fillRect b="-7463"/>
                </a:stretch>
              </a:blipFill>
              <a:ln w="1905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6263394" y="1772816"/>
                <a:ext cx="540854" cy="394082"/>
              </a:xfrm>
              <a:prstGeom prst="rect">
                <a:avLst/>
              </a:prstGeom>
              <a:noFill/>
              <a:ln w="1905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94" y="1772816"/>
                <a:ext cx="540854" cy="394082"/>
              </a:xfrm>
              <a:prstGeom prst="rect">
                <a:avLst/>
              </a:prstGeom>
              <a:blipFill rotWithShape="1">
                <a:blip r:embed="rId43"/>
                <a:stretch>
                  <a:fillRect b="-7463"/>
                </a:stretch>
              </a:blipFill>
              <a:ln w="1905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テキスト ボックス 69"/>
          <p:cNvSpPr txBox="1"/>
          <p:nvPr/>
        </p:nvSpPr>
        <p:spPr>
          <a:xfrm>
            <a:off x="755576" y="528935"/>
            <a:ext cx="96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Trajectory:</a:t>
            </a:r>
            <a:endParaRPr kumimoji="1" lang="ja-JP" altLang="en-US" sz="1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644008" y="528935"/>
            <a:ext cx="104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Background</a:t>
            </a:r>
            <a:endParaRPr kumimoji="1" lang="ja-JP" altLang="en-US" sz="14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55576" y="3261325"/>
            <a:ext cx="112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Distributions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558206" y="52893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Number densities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8048397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63552E-6 L 0.00173 -0.13159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-65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100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0694E-6 L -0.00452 -0.20352 " pathEditMode="relative" rAng="0" ptsTypes="AA" p14:bounceEnd="54000">
                                          <p:cBhvr>
                                            <p:cTn id="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-101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repeatCount="indefinite" accel="100000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36000">
                                          <p:cBhvr>
                                            <p:cTn id="10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0.00254 L -0.00105 -0.02868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5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6" grpId="0" animBg="1"/>
          <p:bldP spid="67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63552E-6 L 0.00173 -0.13159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-65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0694E-6 L -0.00452 -0.20352 " pathEditMode="relative" rAng="0" ptsTypes="AA">
                                          <p:cBhvr>
                                            <p:cTn id="8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-101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0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repeatCount="indefinite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0.00254 L -0.00105 -0.02868 " pathEditMode="relative" rAng="0" ptsTypes="AA">
                                          <p:cBhvr>
                                            <p:cTn id="12" dur="5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-15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6" grpId="0" animBg="1"/>
          <p:bldP spid="67" grpId="0" animBg="1"/>
          <p:bldP spid="68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Seminar (Fundamental Interactions) @ UW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70C0"/>
                  </a:buClr>
                  <a:buFont typeface="ＭＳ Ｐゴシック" pitchFamily="50" charset="-128"/>
                  <a:buChar char="■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spcBef>
                    <a:spcPct val="20000"/>
                  </a:spcBef>
                  <a:buClr>
                    <a:srgbClr val="00B050"/>
                  </a:buClr>
                  <a:buFont typeface="ＭＳ Ｐゴシック" pitchFamily="50" charset="-128"/>
                  <a:buChar char="■"/>
                  <a:defRPr kumimoji="1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spcBef>
                    <a:spcPct val="20000"/>
                  </a:spcBef>
                  <a:buClr>
                    <a:srgbClr val="FF9801"/>
                  </a:buClr>
                  <a:buFont typeface="ＭＳ Ｐゴシック" pitchFamily="50" charset="-128"/>
                  <a:buChar char="■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spcBef>
                    <a:spcPct val="20000"/>
                  </a:spcBef>
                  <a:buClr>
                    <a:srgbClr val="D000D5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spcBef>
                    <a:spcPct val="20000"/>
                  </a:spcBef>
                  <a:buClr>
                    <a:srgbClr val="C1D000"/>
                  </a:buClr>
                  <a:buFont typeface="ＭＳ Ｐゴシック" pitchFamily="50" charset="-128"/>
                  <a:buChar char="■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+mj-lt"/>
                  </a:rPr>
                  <a:t>Numerical results : case 2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 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=2, 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  <m:r>
                      <a:rPr lang="en-US" altLang="ja-JP" b="0" i="1" smtClean="0">
                        <a:latin typeface="Cambria Math"/>
                      </a:rPr>
                      <m:t>=0.5,  </m:t>
                    </m:r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a:rPr lang="en-US" altLang="ja-JP" b="0" i="1" smtClean="0">
                        <a:latin typeface="Cambria Math"/>
                      </a:rPr>
                      <m:t>=0.05 )</m:t>
                    </m:r>
                  </m:oMath>
                </a14:m>
                <a:endParaRPr lang="en-US" altLang="ja-JP" dirty="0">
                  <a:latin typeface="+mj-lt"/>
                </a:endParaRPr>
              </a:p>
              <a:p>
                <a:pPr marL="914400" lvl="2" indent="0">
                  <a:buFont typeface="ＭＳ Ｐゴシック" pitchFamily="50" charset="-128"/>
                  <a:buNone/>
                </a:pPr>
                <a:endParaRPr lang="en-US" altLang="ja-JP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28992" cy="6480720"/>
              </a:xfrm>
              <a:prstGeom prst="rect">
                <a:avLst/>
              </a:prstGeom>
              <a:blipFill rotWithShape="1">
                <a:blip r:embed="rId15"/>
                <a:stretch>
                  <a:fillRect l="-751" t="-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コンテンツ プレースホルダー 20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3" y="3523828"/>
            <a:ext cx="8124825" cy="2857500"/>
          </a:xfr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8" y="764704"/>
            <a:ext cx="41910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" y="764704"/>
            <a:ext cx="378142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直線矢印コネクタ 23"/>
          <p:cNvCxnSpPr/>
          <p:nvPr/>
        </p:nvCxnSpPr>
        <p:spPr>
          <a:xfrm flipH="1">
            <a:off x="2677627" y="3866808"/>
            <a:ext cx="1142863" cy="794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820490" y="3506768"/>
                <a:ext cx="3487814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F0"/>
                    </a:solidFill>
                  </a:rPr>
                  <a:t>aqua color</a:t>
                </a:r>
                <a:r>
                  <a:rPr kumimoji="1" lang="en-US" altLang="ja-JP" dirty="0" smtClean="0"/>
                  <a:t>: analytical expected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=2×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𝑔𝑣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90" y="3506768"/>
                <a:ext cx="3487814" cy="997324"/>
              </a:xfrm>
              <a:prstGeom prst="rect">
                <a:avLst/>
              </a:prstGeom>
              <a:blipFill rotWithShape="1">
                <a:blip r:embed="rId22"/>
                <a:stretch>
                  <a:fillRect l="-1573" t="-3049" r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/>
          <p:cNvCxnSpPr/>
          <p:nvPr/>
        </p:nvCxnSpPr>
        <p:spPr>
          <a:xfrm>
            <a:off x="3956130" y="551450"/>
            <a:ext cx="759886" cy="0"/>
          </a:xfrm>
          <a:prstGeom prst="line">
            <a:avLst/>
          </a:prstGeom>
          <a:ln w="38100" cmpd="dbl"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892480" y="792000"/>
            <a:ext cx="0" cy="22322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590606" y="1609055"/>
                <a:ext cx="701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kumimoji="1" lang="en-US" altLang="ja-JP" sz="1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ja-JP" sz="1400" dirty="0" smtClean="0"/>
                  <a:t>5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606" y="1609055"/>
                <a:ext cx="701474" cy="307777"/>
              </a:xfrm>
              <a:prstGeom prst="rect">
                <a:avLst/>
              </a:prstGeom>
              <a:blipFill rotWithShape="1">
                <a:blip r:embed="rId23"/>
                <a:stretch>
                  <a:fillRect t="-2000" r="-260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/>
          <p:cNvCxnSpPr/>
          <p:nvPr/>
        </p:nvCxnSpPr>
        <p:spPr>
          <a:xfrm flipH="1" flipV="1">
            <a:off x="4860032" y="1970838"/>
            <a:ext cx="62705" cy="90010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172400" y="1825079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10 e-3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177347" y="247315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10 e-4</a:t>
            </a:r>
            <a:endParaRPr kumimoji="1" lang="ja-JP" altLang="en-US" sz="1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8803707" y="263691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803707" y="1988840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>
                <a:spLocks noChangeAspect="1"/>
              </p:cNvSpPr>
              <p:nvPr/>
            </p:nvSpPr>
            <p:spPr>
              <a:xfrm>
                <a:off x="8244408" y="692696"/>
                <a:ext cx="39959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692696"/>
                <a:ext cx="399597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9524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>
                <a:spLocks noChangeAspect="1"/>
              </p:cNvSpPr>
              <p:nvPr/>
            </p:nvSpPr>
            <p:spPr>
              <a:xfrm>
                <a:off x="7812360" y="1340768"/>
                <a:ext cx="515077" cy="39389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340768"/>
                <a:ext cx="515077" cy="393890"/>
              </a:xfrm>
              <a:prstGeom prst="rect">
                <a:avLst/>
              </a:prstGeom>
              <a:blipFill rotWithShape="1">
                <a:blip r:embed="rId25"/>
                <a:stretch>
                  <a:fillRect b="-2941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>
                <a:spLocks noChangeAspect="1"/>
              </p:cNvSpPr>
              <p:nvPr/>
            </p:nvSpPr>
            <p:spPr>
              <a:xfrm>
                <a:off x="7764226" y="899428"/>
                <a:ext cx="374461" cy="369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26" y="899428"/>
                <a:ext cx="374461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1587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>
                <a:spLocks noChangeAspect="1"/>
              </p:cNvSpPr>
              <p:nvPr/>
            </p:nvSpPr>
            <p:spPr>
              <a:xfrm>
                <a:off x="5466498" y="2636912"/>
                <a:ext cx="545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98" y="2636912"/>
                <a:ext cx="545662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>
                <a:spLocks noChangeAspect="1"/>
              </p:cNvSpPr>
              <p:nvPr/>
            </p:nvSpPr>
            <p:spPr>
              <a:xfrm>
                <a:off x="7740352" y="2026806"/>
                <a:ext cx="540854" cy="394082"/>
              </a:xfrm>
              <a:prstGeom prst="rect">
                <a:avLst/>
              </a:prstGeom>
              <a:noFill/>
              <a:ln w="1905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026806"/>
                <a:ext cx="540854" cy="394082"/>
              </a:xfrm>
              <a:prstGeom prst="rect">
                <a:avLst/>
              </a:prstGeom>
              <a:blipFill rotWithShape="1">
                <a:blip r:embed="rId27"/>
                <a:stretch>
                  <a:fillRect b="-5882"/>
                </a:stretch>
              </a:blipFill>
              <a:ln w="1905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/>
          <p:cNvSpPr txBox="1"/>
          <p:nvPr/>
        </p:nvSpPr>
        <p:spPr>
          <a:xfrm>
            <a:off x="755576" y="528935"/>
            <a:ext cx="962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Trajectory: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4008" y="528935"/>
            <a:ext cx="1089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Background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55576" y="3261325"/>
            <a:ext cx="112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Distributions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3279454" y="2041103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454" y="2041103"/>
                <a:ext cx="500458" cy="33855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/>
          <p:cNvCxnSpPr/>
          <p:nvPr/>
        </p:nvCxnSpPr>
        <p:spPr>
          <a:xfrm>
            <a:off x="3511380" y="193370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619672" y="2051522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16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51522"/>
                <a:ext cx="654346" cy="338554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/>
          <p:cNvCxnSpPr/>
          <p:nvPr/>
        </p:nvCxnSpPr>
        <p:spPr>
          <a:xfrm>
            <a:off x="2001888" y="1944128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710323" y="1290246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2295040" y="114623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40" y="1146230"/>
                <a:ext cx="500458" cy="338554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>
          <a:xfrm>
            <a:off x="2710323" y="2658398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2162166" y="2514382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−1.0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66" y="2514382"/>
                <a:ext cx="654346" cy="338554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683568" y="2051522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−2.0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51522"/>
                <a:ext cx="654346" cy="338554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/>
          <p:nvPr/>
        </p:nvCxnSpPr>
        <p:spPr>
          <a:xfrm>
            <a:off x="1065784" y="1944128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4143550" y="162880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2.0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50" y="1628800"/>
                <a:ext cx="500458" cy="33855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/>
          <p:nvPr/>
        </p:nvCxnSpPr>
        <p:spPr>
          <a:xfrm>
            <a:off x="4375476" y="1944128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8172400" y="117700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10 e-2</a:t>
            </a:r>
            <a:endParaRPr kumimoji="1" lang="ja-JP" altLang="en-US" sz="1400" dirty="0"/>
          </a:p>
        </p:txBody>
      </p:sp>
      <p:cxnSp>
        <p:nvCxnSpPr>
          <p:cNvPr id="60" name="直線コネクタ 59"/>
          <p:cNvCxnSpPr/>
          <p:nvPr/>
        </p:nvCxnSpPr>
        <p:spPr>
          <a:xfrm>
            <a:off x="8803707" y="1340768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543150" y="402655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0" y="4026550"/>
                <a:ext cx="500458" cy="33855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954835" y="4197862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954835" y="5250686"/>
            <a:ext cx="8877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539552" y="510667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06670"/>
                <a:ext cx="500458" cy="338554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/>
              <p:cNvSpPr txBox="1"/>
              <p:nvPr/>
            </p:nvSpPr>
            <p:spPr>
              <a:xfrm>
                <a:off x="3423470" y="6245150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0.5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5" name="テキスト ボックス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70" y="6245150"/>
                <a:ext cx="500458" cy="338554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/>
          <p:cNvCxnSpPr/>
          <p:nvPr/>
        </p:nvCxnSpPr>
        <p:spPr>
          <a:xfrm>
            <a:off x="3711502" y="6190019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>
                <a:spLocks noChangeAspect="1"/>
              </p:cNvSpPr>
              <p:nvPr/>
            </p:nvSpPr>
            <p:spPr>
              <a:xfrm>
                <a:off x="3234341" y="4464648"/>
                <a:ext cx="515077" cy="39389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41" y="4464648"/>
                <a:ext cx="515077" cy="393890"/>
              </a:xfrm>
              <a:prstGeom prst="rect">
                <a:avLst/>
              </a:prstGeom>
              <a:blipFill rotWithShape="1">
                <a:blip r:embed="rId37"/>
                <a:stretch>
                  <a:fillRect b="-2941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>
                <a:spLocks noChangeAspect="1"/>
              </p:cNvSpPr>
              <p:nvPr/>
            </p:nvSpPr>
            <p:spPr>
              <a:xfrm>
                <a:off x="1940155" y="4810045"/>
                <a:ext cx="39959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55" y="4810045"/>
                <a:ext cx="399597" cy="369332"/>
              </a:xfrm>
              <a:prstGeom prst="rect">
                <a:avLst/>
              </a:prstGeom>
              <a:blipFill rotWithShape="1">
                <a:blip r:embed="rId38"/>
                <a:stretch>
                  <a:fillRect b="-781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>
                <a:spLocks noChangeAspect="1"/>
              </p:cNvSpPr>
              <p:nvPr/>
            </p:nvSpPr>
            <p:spPr>
              <a:xfrm>
                <a:off x="4053523" y="5003884"/>
                <a:ext cx="374461" cy="369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23" y="5003884"/>
                <a:ext cx="374461" cy="369332"/>
              </a:xfrm>
              <a:prstGeom prst="rect">
                <a:avLst/>
              </a:prstGeom>
              <a:blipFill rotWithShape="1">
                <a:blip r:embed="rId39"/>
                <a:stretch>
                  <a:fillRect b="-1587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>
                <a:spLocks noChangeAspect="1"/>
              </p:cNvSpPr>
              <p:nvPr/>
            </p:nvSpPr>
            <p:spPr>
              <a:xfrm>
                <a:off x="1078818" y="5046935"/>
                <a:ext cx="540854" cy="394082"/>
              </a:xfrm>
              <a:prstGeom prst="rect">
                <a:avLst/>
              </a:prstGeom>
              <a:noFill/>
              <a:ln w="19050">
                <a:solidFill>
                  <a:srgbClr val="FFA7A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8" y="5046935"/>
                <a:ext cx="540854" cy="394082"/>
              </a:xfrm>
              <a:prstGeom prst="rect">
                <a:avLst/>
              </a:prstGeom>
              <a:blipFill rotWithShape="1">
                <a:blip r:embed="rId40"/>
                <a:stretch>
                  <a:fillRect b="-5882"/>
                </a:stretch>
              </a:blipFill>
              <a:ln w="19050">
                <a:solidFill>
                  <a:srgbClr val="FFA7A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012160" y="6258798"/>
                <a:ext cx="500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/>
                          <a:ea typeface="Cambria Math"/>
                        </a:rPr>
                        <m:t>1.0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258798"/>
                <a:ext cx="500458" cy="338554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コネクタ 71"/>
          <p:cNvCxnSpPr/>
          <p:nvPr/>
        </p:nvCxnSpPr>
        <p:spPr>
          <a:xfrm>
            <a:off x="6300192" y="6203667"/>
            <a:ext cx="0" cy="127139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7558206" y="528935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Number densities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39736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Fitting function for distributions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		(massless boson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5027476" y="714584"/>
            <a:ext cx="3788966" cy="464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27476" y="1009318"/>
            <a:ext cx="37223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145104" y="234940"/>
            <a:ext cx="0" cy="10498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171492" y="710224"/>
            <a:ext cx="2952328" cy="436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/楕円 42"/>
          <p:cNvSpPr/>
          <p:nvPr/>
        </p:nvSpPr>
        <p:spPr>
          <a:xfrm>
            <a:off x="8100392" y="656224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785399" y="50275"/>
            <a:ext cx="4323106" cy="1456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/楕円 56"/>
          <p:cNvSpPr/>
          <p:nvPr/>
        </p:nvSpPr>
        <p:spPr>
          <a:xfrm>
            <a:off x="6791684" y="65234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5531532" y="64362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大かっこ 59"/>
              <p:cNvSpPr/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/>
                      </a:rPr>
                      <m:t>𝑣</m:t>
                    </m:r>
                    <m:r>
                      <a:rPr lang="en-US" altLang="ja-JP" sz="160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altLang="ja-JP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/>
                      </a:rPr>
                      <m:t>𝜇</m:t>
                    </m:r>
                    <m:r>
                      <a:rPr lang="en-US" altLang="ja-JP" sz="1600" i="1">
                        <a:latin typeface="Cambria Math"/>
                      </a:rPr>
                      <m:t>=0.05</m:t>
                    </m:r>
                  </m:oMath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60" name="大かっこ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blipFill rotWithShape="1">
                <a:blip r:embed="rId14"/>
                <a:stretch>
                  <a:fillRect t="-9804" b="-294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 flipV="1">
            <a:off x="3851920" y="778474"/>
            <a:ext cx="1647792" cy="841034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6899684" y="885215"/>
            <a:ext cx="215528" cy="799185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1520" y="2852936"/>
                <a:ext cx="615938" cy="577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615938" cy="57714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19" y="1844824"/>
            <a:ext cx="4372585" cy="27531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" y="1844824"/>
            <a:ext cx="4372585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2611322" y="4530606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16216" y="4509120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996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Fitting function for distributions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	(massless boson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)</a:t>
                </a:r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2"/>
                <a:endParaRPr lang="en-US" altLang="ja-JP" i="1" dirty="0" smtClean="0"/>
              </a:p>
              <a:p>
                <a:pPr lvl="2"/>
                <a:endParaRPr lang="en-US" altLang="ja-JP" i="1" dirty="0"/>
              </a:p>
              <a:p>
                <a:pPr lvl="2"/>
                <a:endParaRPr lang="en-US" altLang="ja-JP" i="1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∼0.16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4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func>
                        </m:den>
                      </m:f>
                      <m:r>
                        <a:rPr lang="en-US" altLang="ja-JP" b="0" i="1" smtClean="0">
                          <a:latin typeface="Cambria Math"/>
                        </a:rPr>
                        <m:t>⋅</m:t>
                      </m:r>
                      <m:r>
                        <a:rPr lang="en-US" altLang="ja-JP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0.52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0.52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i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5027476" y="714584"/>
            <a:ext cx="3788966" cy="464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27476" y="1009318"/>
            <a:ext cx="37223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145104" y="234940"/>
            <a:ext cx="0" cy="10498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171492" y="710224"/>
            <a:ext cx="2952328" cy="436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/楕円 42"/>
          <p:cNvSpPr/>
          <p:nvPr/>
        </p:nvSpPr>
        <p:spPr>
          <a:xfrm>
            <a:off x="8100392" y="656224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785399" y="50275"/>
            <a:ext cx="4323106" cy="1456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/楕円 56"/>
          <p:cNvSpPr/>
          <p:nvPr/>
        </p:nvSpPr>
        <p:spPr>
          <a:xfrm>
            <a:off x="6791684" y="65234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5531532" y="64362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大かっこ 59"/>
              <p:cNvSpPr/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/>
                      </a:rPr>
                      <m:t>𝑣</m:t>
                    </m:r>
                    <m:r>
                      <a:rPr lang="en-US" altLang="ja-JP" sz="160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altLang="ja-JP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/>
                      </a:rPr>
                      <m:t>𝜇</m:t>
                    </m:r>
                    <m:r>
                      <a:rPr lang="en-US" altLang="ja-JP" sz="1600" i="1">
                        <a:latin typeface="Cambria Math"/>
                      </a:rPr>
                      <m:t>=0.05</m:t>
                    </m:r>
                  </m:oMath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60" name="大かっこ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blipFill rotWithShape="1">
                <a:blip r:embed="rId14"/>
                <a:stretch>
                  <a:fillRect t="-9804" b="-294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 flipV="1">
            <a:off x="3851920" y="778474"/>
            <a:ext cx="1647792" cy="841034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6899684" y="885215"/>
            <a:ext cx="215528" cy="799185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1520" y="2852936"/>
                <a:ext cx="615938" cy="577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615938" cy="57714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19" y="1841667"/>
            <a:ext cx="4372585" cy="27531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" y="1841667"/>
            <a:ext cx="4372585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2611322" y="4530606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16216" y="4509120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  <p:sp>
        <p:nvSpPr>
          <p:cNvPr id="33" name="角丸四角形 32"/>
          <p:cNvSpPr/>
          <p:nvPr/>
        </p:nvSpPr>
        <p:spPr>
          <a:xfrm>
            <a:off x="2843808" y="5661247"/>
            <a:ext cx="2327684" cy="84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292079" y="5657769"/>
            <a:ext cx="3524363" cy="87958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1763688" y="5657768"/>
            <a:ext cx="987604" cy="87959"/>
          </a:xfrm>
          <a:prstGeom prst="roundRect">
            <a:avLst/>
          </a:prstGeom>
          <a:solidFill>
            <a:srgbClr val="C3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828929" y="5949280"/>
            <a:ext cx="2146230" cy="33855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Equilibrium distribution</a:t>
            </a:r>
            <a:endParaRPr kumimoji="1" lang="ja-JP" altLang="en-US" sz="2000" dirty="0"/>
          </a:p>
        </p:txBody>
      </p:sp>
      <p:cxnSp>
        <p:nvCxnSpPr>
          <p:cNvPr id="48" name="直線コネクタ 47"/>
          <p:cNvCxnSpPr/>
          <p:nvPr/>
        </p:nvCxnSpPr>
        <p:spPr>
          <a:xfrm flipH="1" flipV="1">
            <a:off x="4283968" y="5764398"/>
            <a:ext cx="117697" cy="166210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277201" y="5949280"/>
            <a:ext cx="1823191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Time evolution part</a:t>
            </a:r>
            <a:endParaRPr kumimoji="1" lang="ja-JP" altLang="en-US" sz="1600" dirty="0"/>
          </a:p>
        </p:txBody>
      </p:sp>
      <p:cxnSp>
        <p:nvCxnSpPr>
          <p:cNvPr id="51" name="直線コネクタ 50"/>
          <p:cNvCxnSpPr>
            <a:stCxn id="50" idx="0"/>
          </p:cNvCxnSpPr>
          <p:nvPr/>
        </p:nvCxnSpPr>
        <p:spPr>
          <a:xfrm flipV="1">
            <a:off x="7188797" y="5745727"/>
            <a:ext cx="24508" cy="203553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55576" y="5949280"/>
            <a:ext cx="2855462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Perturbative suppression factor</a:t>
            </a:r>
            <a:endParaRPr kumimoji="1" lang="ja-JP" altLang="en-US" sz="1600" dirty="0"/>
          </a:p>
        </p:txBody>
      </p:sp>
      <p:cxnSp>
        <p:nvCxnSpPr>
          <p:cNvPr id="55" name="直線コネクタ 54"/>
          <p:cNvCxnSpPr>
            <a:stCxn id="54" idx="0"/>
          </p:cNvCxnSpPr>
          <p:nvPr/>
        </p:nvCxnSpPr>
        <p:spPr>
          <a:xfrm flipV="1">
            <a:off x="2183307" y="5745727"/>
            <a:ext cx="0" cy="203553"/>
          </a:xfrm>
          <a:prstGeom prst="line">
            <a:avLst/>
          </a:prstGeom>
          <a:ln w="19050">
            <a:solidFill>
              <a:srgbClr val="00E62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6" grpId="0" animBg="1"/>
      <p:bldP spid="47" grpId="0" animBg="1"/>
      <p:bldP spid="50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9001000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Fitting function for distributions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 </a:t>
                </a:r>
                <a:r>
                  <a:rPr lang="en-US" altLang="ja-JP" dirty="0" smtClean="0"/>
                  <a:t>        (massless fermion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1"/>
                <a:endParaRPr lang="en-US" altLang="ja-JP" i="1" dirty="0"/>
              </a:p>
              <a:p>
                <a:pPr lvl="1"/>
                <a:endParaRPr lang="en-US" altLang="ja-JP" i="1" dirty="0" smtClean="0"/>
              </a:p>
              <a:p>
                <a:pPr lvl="2"/>
                <a:endParaRPr lang="en-US" altLang="ja-JP" i="1" dirty="0" smtClean="0"/>
              </a:p>
              <a:p>
                <a:pPr lvl="2"/>
                <a:endParaRPr lang="en-US" altLang="ja-JP" i="1" dirty="0"/>
              </a:p>
              <a:p>
                <a:pPr lvl="2"/>
                <a:endParaRPr lang="en-US" altLang="ja-JP" i="1" dirty="0" smtClean="0"/>
              </a:p>
              <a:p>
                <a:pPr marL="914400" lvl="2" indent="0">
                  <a:buNone/>
                </a:pPr>
                <a:endParaRPr lang="en-US" altLang="ja-JP" i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9001000" cy="6552728"/>
              </a:xfrm>
              <a:blipFill rotWithShape="1">
                <a:blip r:embed="rId3"/>
                <a:stretch>
                  <a:fillRect l="-745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5027476" y="714584"/>
            <a:ext cx="3788966" cy="464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27476" y="1009318"/>
            <a:ext cx="37223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145104" y="234940"/>
            <a:ext cx="0" cy="10498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171492" y="710224"/>
            <a:ext cx="2952328" cy="436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016" y="4462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993324"/>
                <a:ext cx="10081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/楕円 42"/>
          <p:cNvSpPr/>
          <p:nvPr/>
        </p:nvSpPr>
        <p:spPr>
          <a:xfrm>
            <a:off x="8100392" y="656224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843" y="354544"/>
                <a:ext cx="771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785399" y="50275"/>
            <a:ext cx="4323106" cy="1456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78" y="341948"/>
                <a:ext cx="130343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/楕円 56"/>
          <p:cNvSpPr/>
          <p:nvPr/>
        </p:nvSpPr>
        <p:spPr>
          <a:xfrm>
            <a:off x="6791684" y="65234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5531532" y="64362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83" y="341948"/>
                <a:ext cx="130343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大かっこ 59"/>
              <p:cNvSpPr/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/>
                      </a:rPr>
                      <m:t>𝑣</m:t>
                    </m:r>
                    <m:r>
                      <a:rPr lang="en-US" altLang="ja-JP" sz="160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altLang="ja-JP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/>
                      </a:rPr>
                      <m:t>𝜇</m:t>
                    </m:r>
                    <m:r>
                      <a:rPr lang="en-US" altLang="ja-JP" sz="1600" i="1">
                        <a:latin typeface="Cambria Math"/>
                      </a:rPr>
                      <m:t>=0.05</m:t>
                    </m:r>
                  </m:oMath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60" name="大かっこ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77990"/>
                <a:ext cx="1969232" cy="289989"/>
              </a:xfrm>
              <a:prstGeom prst="bracketPair">
                <a:avLst/>
              </a:prstGeom>
              <a:blipFill rotWithShape="1">
                <a:blip r:embed="rId14"/>
                <a:stretch>
                  <a:fillRect t="-9804" b="-294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 flipV="1">
            <a:off x="3851920" y="778474"/>
            <a:ext cx="1647792" cy="841034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6899684" y="885215"/>
            <a:ext cx="215528" cy="799185"/>
          </a:xfrm>
          <a:prstGeom prst="line">
            <a:avLst/>
          </a:prstGeom>
          <a:ln w="2540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2627784" y="5754741"/>
            <a:ext cx="2327684" cy="84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076055" y="5751263"/>
            <a:ext cx="3702966" cy="87958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1547664" y="5751262"/>
            <a:ext cx="987604" cy="87959"/>
          </a:xfrm>
          <a:prstGeom prst="roundRect">
            <a:avLst/>
          </a:prstGeom>
          <a:solidFill>
            <a:srgbClr val="C3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93922" y="6042774"/>
            <a:ext cx="2146230" cy="33855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Equilibrium distribution</a:t>
            </a:r>
            <a:endParaRPr kumimoji="1" lang="ja-JP" altLang="en-US" sz="2000" dirty="0"/>
          </a:p>
        </p:txBody>
      </p:sp>
      <p:cxnSp>
        <p:nvCxnSpPr>
          <p:cNvPr id="48" name="直線コネクタ 47"/>
          <p:cNvCxnSpPr/>
          <p:nvPr/>
        </p:nvCxnSpPr>
        <p:spPr>
          <a:xfrm flipH="1" flipV="1">
            <a:off x="4355976" y="5839221"/>
            <a:ext cx="72008" cy="203553"/>
          </a:xfrm>
          <a:prstGeom prst="line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205193" y="6042774"/>
            <a:ext cx="1823191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Time evolution part</a:t>
            </a:r>
            <a:endParaRPr kumimoji="1" lang="ja-JP" altLang="en-US" sz="1600" dirty="0"/>
          </a:p>
        </p:txBody>
      </p:sp>
      <p:cxnSp>
        <p:nvCxnSpPr>
          <p:cNvPr id="51" name="直線コネクタ 50"/>
          <p:cNvCxnSpPr>
            <a:stCxn id="50" idx="0"/>
          </p:cNvCxnSpPr>
          <p:nvPr/>
        </p:nvCxnSpPr>
        <p:spPr>
          <a:xfrm flipH="1" flipV="1">
            <a:off x="7100511" y="5805264"/>
            <a:ext cx="16278" cy="237510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55576" y="6042774"/>
            <a:ext cx="2808974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</a:t>
            </a:r>
            <a:r>
              <a:rPr lang="en-US" altLang="ja-JP" sz="1600" dirty="0" smtClean="0"/>
              <a:t>erturbative</a:t>
            </a:r>
            <a:r>
              <a:rPr kumimoji="1" lang="en-US" altLang="ja-JP" sz="1600" dirty="0" smtClean="0"/>
              <a:t> suppression factor</a:t>
            </a:r>
            <a:endParaRPr kumimoji="1" lang="ja-JP" altLang="en-US" sz="1600" dirty="0"/>
          </a:p>
        </p:txBody>
      </p:sp>
      <p:cxnSp>
        <p:nvCxnSpPr>
          <p:cNvPr id="55" name="直線コネクタ 54"/>
          <p:cNvCxnSpPr/>
          <p:nvPr/>
        </p:nvCxnSpPr>
        <p:spPr>
          <a:xfrm flipH="1" flipV="1">
            <a:off x="1936251" y="5839222"/>
            <a:ext cx="111906" cy="203552"/>
          </a:xfrm>
          <a:prstGeom prst="line">
            <a:avLst/>
          </a:prstGeom>
          <a:ln w="19050">
            <a:solidFill>
              <a:srgbClr val="00E62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19" y="1844824"/>
            <a:ext cx="4372585" cy="27531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28019"/>
            <a:ext cx="4372585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1520" y="2852936"/>
                <a:ext cx="741550" cy="606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741550" cy="60683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19508"/>
                <a:ext cx="153978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ja-JP" b="0" i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85" y="1619508"/>
                <a:ext cx="153978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54" y="4509120"/>
                <a:ext cx="370934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78" y="4509120"/>
                <a:ext cx="37093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2611322" y="4530606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16216" y="4509120"/>
            <a:ext cx="116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momentum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69183" y="4906107"/>
                <a:ext cx="8208722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ja-JP" sz="2000" i="1">
                          <a:latin typeface="Cambria Math"/>
                        </a:rPr>
                        <m:t>∼</m:t>
                      </m:r>
                      <m:r>
                        <a:rPr lang="en-US" altLang="ja-JP" sz="2000" i="1">
                          <a:solidFill>
                            <a:srgbClr val="0000FF"/>
                          </a:solidFill>
                          <a:latin typeface="Cambria Math"/>
                        </a:rPr>
                        <m:t>0.40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4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ja-JP" sz="2000" i="1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  <m: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1</m:t>
                              </m:r>
                            </m:e>
                          </m:func>
                        </m:den>
                      </m:f>
                      <m:r>
                        <a:rPr lang="en-US" altLang="ja-JP" sz="2000" i="1">
                          <a:latin typeface="Cambria Math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sSup>
                        <m:sSup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0.59</m:t>
                                      </m:r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0.59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83" y="4906107"/>
                <a:ext cx="8208722" cy="89915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8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66124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dirty="0" smtClean="0"/>
                  <a:t>We have found the Bogoliubov transformation law in the interacting theory using</a:t>
                </a:r>
                <a:r>
                  <a:rPr lang="en-US" altLang="ja-JP" dirty="0" smtClean="0"/>
                  <a:t> the Yang-Feldman formalism</a:t>
                </a:r>
              </a:p>
              <a:p>
                <a:pPr lvl="1"/>
                <a:r>
                  <a:rPr kumimoji="1" lang="en-US" altLang="ja-JP" dirty="0" smtClean="0"/>
                  <a:t>In general, </a:t>
                </a:r>
                <a:r>
                  <a:rPr lang="en-US" altLang="ja-JP" dirty="0" smtClean="0"/>
                  <a:t>particle production is possible 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endParaRPr kumimoji="1" lang="en-US" altLang="ja-JP" dirty="0" smtClean="0"/>
              </a:p>
              <a:p>
                <a:pPr marL="1771650" lvl="3" indent="-457200">
                  <a:buFont typeface="+mj-lt"/>
                  <a:buAutoNum type="arabicPeriod"/>
                </a:pPr>
                <a:endParaRPr kumimoji="1" lang="en-US" altLang="ja-JP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dirty="0" smtClean="0"/>
                  <a:t>We calculated produced particle’s (occupation) number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sub>
                            </m:sSub>
                            <m:r>
                              <a:rPr lang="en-US" altLang="ja-JP" i="1" dirty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altLang="ja-JP" b="0" i="1" dirty="0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ja-JP" i="1" dirty="0">
                        <a:latin typeface="Cambria Math"/>
                      </a:rPr>
                      <m:t>∼</m:t>
                    </m:r>
                    <m:r>
                      <a:rPr lang="en-US" altLang="ja-JP" b="0" i="1" dirty="0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𝑔𝑣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i="1" dirty="0" smtClean="0">
                    <a:latin typeface="+mj-lt"/>
                  </a:rPr>
                  <a:t>	</a:t>
                </a:r>
                <a:r>
                  <a:rPr lang="en-US" altLang="ja-JP" dirty="0" smtClean="0">
                    <a:latin typeface="+mj-lt"/>
                  </a:rPr>
                  <a:t>(analytical results)</a:t>
                </a:r>
                <a:endParaRPr lang="en-US" altLang="ja-JP" i="1" dirty="0" smtClean="0">
                  <a:latin typeface="Cambria Math"/>
                </a:endParaRPr>
              </a:p>
              <a:p>
                <a:pPr lvl="1"/>
                <a:r>
                  <a:rPr lang="en-US" altLang="ja-JP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ja-JP" i="1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altLang="ja-JP" dirty="0" smtClean="0">
                    <a:ea typeface="Cambria Math"/>
                  </a:rPr>
                  <a:t> (Eq. distribution)	(fitting)</a:t>
                </a:r>
              </a:p>
              <a:p>
                <a:pPr lvl="3"/>
                <a:endParaRPr lang="en-US" altLang="ja-JP" sz="800" dirty="0" smtClean="0">
                  <a:ea typeface="Cambria Math"/>
                </a:endParaRPr>
              </a:p>
              <a:p>
                <a:pPr lvl="2"/>
                <a:r>
                  <a:rPr lang="en-US" altLang="ja-JP" dirty="0" smtClean="0">
                    <a:ea typeface="Cambria Math"/>
                  </a:rPr>
                  <a:t>Massive and massless particles are produced at the same time</a:t>
                </a:r>
              </a:p>
              <a:p>
                <a:pPr lvl="2"/>
                <a:r>
                  <a:rPr kumimoji="1" lang="en-US" altLang="ja-JP" dirty="0" smtClean="0"/>
                  <a:t>The main channel of massless particle production </a:t>
                </a:r>
                <a:r>
                  <a:rPr lang="en-US" altLang="ja-JP" dirty="0" smtClean="0"/>
                  <a:t>is inverse decay</a:t>
                </a:r>
                <a:endParaRPr kumimoji="1" lang="en-US" altLang="ja-JP" dirty="0" smtClean="0"/>
              </a:p>
              <a:p>
                <a:pPr lvl="2"/>
                <a:r>
                  <a:rPr kumimoji="1" lang="en-US" altLang="ja-JP" dirty="0" smtClean="0"/>
                  <a:t>Although the produced number of massless particles </a:t>
                </a:r>
                <a:r>
                  <a:rPr lang="en-US" altLang="ja-JP" dirty="0" smtClean="0"/>
                  <a:t>is</a:t>
                </a:r>
                <a:r>
                  <a:rPr kumimoji="1" lang="en-US" altLang="ja-JP" dirty="0" smtClean="0"/>
                  <a:t> suppressed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</a:rPr>
                      <m:t>/4</m:t>
                    </m:r>
                    <m:r>
                      <a:rPr lang="en-US" altLang="ja-JP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kumimoji="1" lang="en-US" altLang="ja-JP" dirty="0" smtClean="0"/>
                  <a:t>, it is possible to create a sizable amount of particles if the coupling is reasonably strong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661248"/>
              </a:xfrm>
              <a:blipFill rotWithShape="1">
                <a:blip r:embed="rId2"/>
                <a:stretch>
                  <a:fillRect l="-1093" t="-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Seminar (Fundamental Interactions) @ UW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98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辺形 44"/>
          <p:cNvSpPr/>
          <p:nvPr/>
        </p:nvSpPr>
        <p:spPr>
          <a:xfrm>
            <a:off x="2507196" y="4153744"/>
            <a:ext cx="2856010" cy="787424"/>
          </a:xfrm>
          <a:prstGeom prst="parallelogram">
            <a:avLst>
              <a:gd name="adj" fmla="val 134037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4667436" y="4195204"/>
            <a:ext cx="288032" cy="200054"/>
            <a:chOff x="8460432" y="4741114"/>
            <a:chExt cx="288032" cy="200054"/>
          </a:xfrm>
        </p:grpSpPr>
        <p:cxnSp>
          <p:nvCxnSpPr>
            <p:cNvPr id="11" name="直線コネクタ 10"/>
            <p:cNvCxnSpPr/>
            <p:nvPr/>
          </p:nvCxnSpPr>
          <p:spPr>
            <a:xfrm flipV="1">
              <a:off x="8460432" y="4741114"/>
              <a:ext cx="216024" cy="200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8460432" y="4941168"/>
              <a:ext cx="288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4451412" y="405931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412" y="4059312"/>
                <a:ext cx="1008112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Example of scalar particle production (</a:t>
                </a:r>
                <a:r>
                  <a:rPr lang="en-US" altLang="ja-JP" dirty="0"/>
                  <a:t>overview)</a:t>
                </a:r>
              </a:p>
              <a:p>
                <a:pPr marL="0" indent="0" algn="r">
                  <a:buNone/>
                </a:pPr>
                <a:r>
                  <a:rPr lang="en-US" altLang="ja-JP" sz="1600" dirty="0">
                    <a:solidFill>
                      <a:srgbClr val="00B050"/>
                    </a:solidFill>
                  </a:rPr>
                  <a:t>[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L.Kofman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A.Linde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X.Liu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A.Maloney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L.McAllister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</a:t>
                </a:r>
                <a:r>
                  <a:rPr lang="en-US" altLang="ja-JP" sz="1600" dirty="0" err="1">
                    <a:solidFill>
                      <a:srgbClr val="00B050"/>
                    </a:solidFill>
                  </a:rPr>
                  <a:t>E.Silverstein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 JHEP</a:t>
                </a:r>
                <a:r>
                  <a:rPr lang="en-US" altLang="ja-JP" sz="1600" b="1" dirty="0">
                    <a:solidFill>
                      <a:srgbClr val="00B050"/>
                    </a:solidFill>
                  </a:rPr>
                  <a:t> 0405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, 030 (2004</a:t>
                </a:r>
                <a:r>
                  <a:rPr lang="en-US" altLang="ja-JP" sz="1600" dirty="0" smtClean="0">
                    <a:solidFill>
                      <a:srgbClr val="00B050"/>
                    </a:solidFill>
                  </a:rPr>
                  <a:t>)]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Let us consider 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𝑖𝑛𝑡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 goes near the origin…</a:t>
                </a:r>
                <a:endParaRPr lang="en-US" altLang="ja-JP" dirty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>
                    <a:ea typeface="HG丸ｺﾞｼｯｸM-PRO" pitchFamily="50" charset="-128"/>
                    <a:sym typeface="Wingdings" panose="05000000000000000000" pitchFamily="2" charset="2"/>
                  </a:rPr>
                  <a:t>        </a:t>
                </a:r>
                <a:r>
                  <a:rPr lang="en-US" altLang="ja-JP" dirty="0" smtClean="0">
                    <a:ea typeface="HG丸ｺﾞｼｯｸM-PRO" pitchFamily="50" charset="-128"/>
                  </a:rPr>
                  <a:t>mass </a:t>
                </a:r>
                <a:r>
                  <a:rPr lang="en-US" altLang="ja-JP" dirty="0">
                    <a:ea typeface="HG丸ｺﾞｼｯｸM-PRO" pitchFamily="50" charset="-128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ja-JP" altLang="en-US" dirty="0">
                    <a:latin typeface="Cambria Math"/>
                  </a:rPr>
                  <a:t> </a:t>
                </a:r>
                <a:r>
                  <a:rPr lang="en-US" altLang="ja-JP" dirty="0" smtClean="0"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b="0" i="0" smtClean="0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𝑔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>
                    <a:latin typeface="Cambria Math"/>
                  </a:rPr>
                  <a:t>)</a:t>
                </a:r>
                <a:r>
                  <a:rPr lang="ja-JP" altLang="en-US" dirty="0" smtClean="0">
                    <a:latin typeface="Cambria Math"/>
                  </a:rPr>
                  <a:t> </a:t>
                </a:r>
                <a:r>
                  <a:rPr lang="en-US" altLang="ja-JP" dirty="0"/>
                  <a:t>becomes </a:t>
                </a:r>
                <a:r>
                  <a:rPr lang="en-US" altLang="ja-JP" dirty="0" smtClean="0"/>
                  <a:t>small </a:t>
                </a:r>
                <a:r>
                  <a:rPr lang="en-US" altLang="ja-JP" dirty="0"/>
                  <a:t>around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US" altLang="ja-JP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ym typeface="Wingdings" panose="05000000000000000000" pitchFamily="2" charset="2"/>
                  </a:rPr>
                  <a:t>        k</a:t>
                </a:r>
                <a:r>
                  <a:rPr lang="en-US" altLang="ja-JP" dirty="0" smtClean="0"/>
                  <a:t>inetic </a:t>
                </a:r>
                <a:r>
                  <a:rPr lang="en-US" altLang="ja-JP" dirty="0"/>
                  <a:t>energy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converts to</a:t>
                </a:r>
                <a:r>
                  <a:rPr lang="en-US" altLang="ja-JP" dirty="0">
                    <a:ea typeface="HG丸ｺﾞｼｯｸM-PRO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endParaRPr lang="en-US" altLang="ja-JP" dirty="0" smtClean="0">
                  <a:ea typeface="HG丸ｺﾞｼｯｸM-PRO" pitchFamily="50" charset="-128"/>
                </a:endParaRPr>
              </a:p>
              <a:p>
                <a:pPr lvl="3"/>
                <a:endParaRPr lang="en-US" altLang="ja-JP" sz="800" dirty="0" smtClean="0">
                  <a:ea typeface="HG丸ｺﾞｼｯｸM-PRO" pitchFamily="50" charset="-128"/>
                </a:endParaRPr>
              </a:p>
              <a:p>
                <a:pPr marL="914400" lvl="2" indent="0">
                  <a:buNone/>
                </a:pP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★</a:t>
                </a:r>
                <a:r>
                  <a:rPr lang="ja-JP" alt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ja-JP" altLang="en-US" dirty="0">
                    <a:latin typeface="Cambria Math"/>
                  </a:rPr>
                  <a:t> </a:t>
                </a:r>
                <a:r>
                  <a:rPr lang="en-US" altLang="ja-JP" dirty="0"/>
                  <a:t>particles are </a:t>
                </a:r>
                <a:r>
                  <a:rPr lang="en-US" altLang="ja-JP" dirty="0" smtClean="0"/>
                  <a:t>produced !!</a:t>
                </a:r>
                <a:endParaRPr lang="en-US" altLang="ja-JP" dirty="0" smtClean="0"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21"/>
                <a:stretch>
                  <a:fillRect l="-751" t="-744" r="-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吹き出し 26"/>
              <p:cNvSpPr/>
              <p:nvPr/>
            </p:nvSpPr>
            <p:spPr>
              <a:xfrm>
                <a:off x="4644008" y="1556792"/>
                <a:ext cx="2592288" cy="648072"/>
              </a:xfrm>
              <a:prstGeom prst="wedgeRoundRectCallout">
                <a:avLst>
                  <a:gd name="adj1" fmla="val -37679"/>
                  <a:gd name="adj2" fmla="val -80102"/>
                  <a:gd name="adj3" fmla="val 16667"/>
                </a:avLst>
              </a:prstGeom>
              <a:noFill/>
              <a:ln>
                <a:solidFill>
                  <a:srgbClr val="FF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: complex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scalar field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i="1" dirty="0">
                    <a:solidFill>
                      <a:srgbClr val="FF0000"/>
                    </a:solidFill>
                  </a:rPr>
                  <a:t>classical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角丸四角形吹き出し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556792"/>
                <a:ext cx="2592288" cy="648072"/>
              </a:xfrm>
              <a:prstGeom prst="wedgeRoundRectCallout">
                <a:avLst>
                  <a:gd name="adj1" fmla="val -37679"/>
                  <a:gd name="adj2" fmla="val -80102"/>
                  <a:gd name="adj3" fmla="val 16667"/>
                </a:avLst>
              </a:prstGeom>
              <a:blipFill rotWithShape="1">
                <a:blip r:embed="rId22"/>
                <a:stretch>
                  <a:fillRect b="-9028"/>
                </a:stretch>
              </a:blipFill>
              <a:ln>
                <a:solidFill>
                  <a:srgbClr val="FF646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吹き出し 27"/>
              <p:cNvSpPr/>
              <p:nvPr/>
            </p:nvSpPr>
            <p:spPr>
              <a:xfrm>
                <a:off x="6516216" y="908719"/>
                <a:ext cx="2592288" cy="576065"/>
              </a:xfrm>
              <a:prstGeom prst="wedgeRoundRectCallout">
                <a:avLst>
                  <a:gd name="adj1" fmla="val -82958"/>
                  <a:gd name="adj2" fmla="val 10371"/>
                  <a:gd name="adj3" fmla="val 16667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: real scalar particle (</a:t>
                </a:r>
                <a:r>
                  <a:rPr lang="en-US" altLang="ja-JP" i="1" dirty="0">
                    <a:solidFill>
                      <a:srgbClr val="0000FF"/>
                    </a:solidFill>
                  </a:rPr>
                  <a:t>quantum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角丸四角形吹き出し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908719"/>
                <a:ext cx="2592288" cy="576065"/>
              </a:xfrm>
              <a:prstGeom prst="wedgeRoundRectCallout">
                <a:avLst>
                  <a:gd name="adj1" fmla="val -82958"/>
                  <a:gd name="adj2" fmla="val 10371"/>
                  <a:gd name="adj3" fmla="val 16667"/>
                </a:avLst>
              </a:prstGeom>
              <a:blipFill rotWithShape="1">
                <a:blip r:embed="rId23"/>
                <a:stretch>
                  <a:fillRect t="-8081" b="-191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角丸四角形吹き出し 28"/>
              <p:cNvSpPr/>
              <p:nvPr/>
            </p:nvSpPr>
            <p:spPr>
              <a:xfrm>
                <a:off x="2684969" y="1484784"/>
                <a:ext cx="1454983" cy="504056"/>
              </a:xfrm>
              <a:prstGeom prst="wedgeRoundRectCallout">
                <a:avLst>
                  <a:gd name="adj1" fmla="val 66491"/>
                  <a:gd name="adj2" fmla="val -57237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: coupling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角丸四角形吹き出し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9" y="1484784"/>
                <a:ext cx="1454983" cy="504056"/>
              </a:xfrm>
              <a:prstGeom prst="wedgeRoundRectCallout">
                <a:avLst>
                  <a:gd name="adj1" fmla="val 66491"/>
                  <a:gd name="adj2" fmla="val -57237"/>
                  <a:gd name="adj3" fmla="val 16667"/>
                </a:avLst>
              </a:prstGeom>
              <a:blipFill rotWithShape="1">
                <a:blip r:embed="rId24"/>
                <a:stretch>
                  <a:fillRect b="-3261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平行四辺形 8"/>
          <p:cNvSpPr/>
          <p:nvPr/>
        </p:nvSpPr>
        <p:spPr>
          <a:xfrm>
            <a:off x="971600" y="5093653"/>
            <a:ext cx="6216116" cy="1215667"/>
          </a:xfrm>
          <a:prstGeom prst="parallelogram">
            <a:avLst>
              <a:gd name="adj" fmla="val 13403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3320910" y="5262843"/>
            <a:ext cx="1179082" cy="911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2123240" y="5805264"/>
            <a:ext cx="3672896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5148064" y="573325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33256"/>
                <a:ext cx="1008112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4283968" y="5085184"/>
                <a:ext cx="1008112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085184"/>
                <a:ext cx="1008112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/>
          <p:cNvCxnSpPr/>
          <p:nvPr/>
        </p:nvCxnSpPr>
        <p:spPr>
          <a:xfrm>
            <a:off x="2411760" y="5582110"/>
            <a:ext cx="3501468" cy="992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6179604" y="501317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04" y="5013176"/>
                <a:ext cx="1008112" cy="369332"/>
              </a:xfrm>
              <a:prstGeom prst="rect">
                <a:avLst/>
              </a:prstGeom>
              <a:blipFill rotWithShape="1">
                <a:blip r:embed="rId2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5796136" y="3212976"/>
            <a:ext cx="23762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>
            <a:off x="6179604" y="3626196"/>
            <a:ext cx="0" cy="989284"/>
          </a:xfrm>
          <a:prstGeom prst="line">
            <a:avLst/>
          </a:prstGeom>
          <a:ln w="101600">
            <a:solidFill>
              <a:srgbClr val="FFA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6035588" y="4437152"/>
            <a:ext cx="1776772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6948264" y="3645024"/>
            <a:ext cx="0" cy="989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588224" y="3212976"/>
                <a:ext cx="1440160" cy="41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212976"/>
                <a:ext cx="1440160" cy="413639"/>
              </a:xfrm>
              <a:prstGeom prst="rect">
                <a:avLst/>
              </a:prstGeom>
              <a:blipFill rotWithShape="1">
                <a:blip r:embed="rId2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7572908" y="4378214"/>
                <a:ext cx="527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908" y="4378214"/>
                <a:ext cx="527484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フリーフォーム 24"/>
          <p:cNvSpPr/>
          <p:nvPr/>
        </p:nvSpPr>
        <p:spPr>
          <a:xfrm>
            <a:off x="6035588" y="3789040"/>
            <a:ext cx="1776772" cy="468847"/>
          </a:xfrm>
          <a:custGeom>
            <a:avLst/>
            <a:gdLst>
              <a:gd name="connsiteX0" fmla="*/ 0 w 1091821"/>
              <a:gd name="connsiteY0" fmla="*/ 0 h 518676"/>
              <a:gd name="connsiteX1" fmla="*/ 573206 w 1091821"/>
              <a:gd name="connsiteY1" fmla="*/ 518615 h 518676"/>
              <a:gd name="connsiteX2" fmla="*/ 1091821 w 1091821"/>
              <a:gd name="connsiteY2" fmla="*/ 27296 h 51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821" h="518676">
                <a:moveTo>
                  <a:pt x="0" y="0"/>
                </a:moveTo>
                <a:cubicBezTo>
                  <a:pt x="195618" y="257033"/>
                  <a:pt x="391236" y="514066"/>
                  <a:pt x="573206" y="518615"/>
                </a:cubicBezTo>
                <a:cubicBezTo>
                  <a:pt x="755176" y="523164"/>
                  <a:pt x="923498" y="275230"/>
                  <a:pt x="1091821" y="27296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724128" y="54812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115616" y="3789040"/>
            <a:ext cx="3187076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94947" y="5949280"/>
            <a:ext cx="16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(massless point)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779912" y="5733256"/>
            <a:ext cx="108000" cy="108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3851920" y="5877272"/>
            <a:ext cx="167444" cy="13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3203848" y="4941168"/>
            <a:ext cx="1800200" cy="451764"/>
          </a:xfrm>
          <a:prstGeom prst="ellipse">
            <a:avLst/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chemeClr val="tx1">
                  <a:alpha val="6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228600">
              <a:srgbClr val="FF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i="1" dirty="0" smtClean="0">
                <a:solidFill>
                  <a:schemeClr val="bg1"/>
                </a:solidFill>
              </a:rPr>
              <a:t>ENERGY</a:t>
            </a:r>
            <a:endParaRPr kumimoji="1" lang="ja-JP" altLang="en-US" b="1" i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627073" y="4962187"/>
            <a:ext cx="224847" cy="615648"/>
            <a:chOff x="6126604" y="4525798"/>
            <a:chExt cx="224847" cy="615648"/>
          </a:xfrm>
        </p:grpSpPr>
        <p:sp>
          <p:nvSpPr>
            <p:cNvPr id="68" name="フリーフォーム 67"/>
            <p:cNvSpPr/>
            <p:nvPr/>
          </p:nvSpPr>
          <p:spPr>
            <a:xfrm rot="3434208">
              <a:off x="6051470" y="4841464"/>
              <a:ext cx="534668" cy="65295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9" name="直線コネクタ 68"/>
            <p:cNvCxnSpPr/>
            <p:nvPr/>
          </p:nvCxnSpPr>
          <p:spPr>
            <a:xfrm>
              <a:off x="6126604" y="4525798"/>
              <a:ext cx="62647" cy="117817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4283968" y="5003809"/>
            <a:ext cx="235693" cy="561087"/>
            <a:chOff x="7052334" y="4567420"/>
            <a:chExt cx="235693" cy="561087"/>
          </a:xfrm>
        </p:grpSpPr>
        <p:sp>
          <p:nvSpPr>
            <p:cNvPr id="70" name="フリーフォーム 69"/>
            <p:cNvSpPr/>
            <p:nvPr/>
          </p:nvSpPr>
          <p:spPr>
            <a:xfrm rot="6836455">
              <a:off x="6817648" y="4828525"/>
              <a:ext cx="534668" cy="65295"/>
            </a:xfrm>
            <a:custGeom>
              <a:avLst/>
              <a:gdLst>
                <a:gd name="connsiteX0" fmla="*/ 0 w 582125"/>
                <a:gd name="connsiteY0" fmla="*/ 74700 h 154549"/>
                <a:gd name="connsiteX1" fmla="*/ 38636 w 582125"/>
                <a:gd name="connsiteY1" fmla="*/ 2578 h 154549"/>
                <a:gd name="connsiteX2" fmla="*/ 110758 w 582125"/>
                <a:gd name="connsiteY2" fmla="*/ 151973 h 154549"/>
                <a:gd name="connsiteX3" fmla="*/ 182880 w 582125"/>
                <a:gd name="connsiteY3" fmla="*/ 3 h 154549"/>
                <a:gd name="connsiteX4" fmla="*/ 255001 w 582125"/>
                <a:gd name="connsiteY4" fmla="*/ 154549 h 154549"/>
                <a:gd name="connsiteX5" fmla="*/ 327123 w 582125"/>
                <a:gd name="connsiteY5" fmla="*/ 3 h 154549"/>
                <a:gd name="connsiteX6" fmla="*/ 399245 w 582125"/>
                <a:gd name="connsiteY6" fmla="*/ 154549 h 154549"/>
                <a:gd name="connsiteX7" fmla="*/ 471366 w 582125"/>
                <a:gd name="connsiteY7" fmla="*/ 3 h 154549"/>
                <a:gd name="connsiteX8" fmla="*/ 543488 w 582125"/>
                <a:gd name="connsiteY8" fmla="*/ 149398 h 154549"/>
                <a:gd name="connsiteX9" fmla="*/ 582125 w 582125"/>
                <a:gd name="connsiteY9" fmla="*/ 74700 h 15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25" h="154549">
                  <a:moveTo>
                    <a:pt x="0" y="74700"/>
                  </a:moveTo>
                  <a:cubicBezTo>
                    <a:pt x="10088" y="32199"/>
                    <a:pt x="20176" y="-10301"/>
                    <a:pt x="38636" y="2578"/>
                  </a:cubicBezTo>
                  <a:cubicBezTo>
                    <a:pt x="57096" y="15457"/>
                    <a:pt x="86717" y="152402"/>
                    <a:pt x="110758" y="151973"/>
                  </a:cubicBezTo>
                  <a:cubicBezTo>
                    <a:pt x="134799" y="151544"/>
                    <a:pt x="158840" y="-426"/>
                    <a:pt x="182880" y="3"/>
                  </a:cubicBezTo>
                  <a:cubicBezTo>
                    <a:pt x="206920" y="432"/>
                    <a:pt x="230961" y="154549"/>
                    <a:pt x="255001" y="154549"/>
                  </a:cubicBezTo>
                  <a:cubicBezTo>
                    <a:pt x="279041" y="154549"/>
                    <a:pt x="303082" y="3"/>
                    <a:pt x="327123" y="3"/>
                  </a:cubicBezTo>
                  <a:cubicBezTo>
                    <a:pt x="351164" y="3"/>
                    <a:pt x="375205" y="154549"/>
                    <a:pt x="399245" y="154549"/>
                  </a:cubicBezTo>
                  <a:cubicBezTo>
                    <a:pt x="423285" y="154549"/>
                    <a:pt x="447326" y="861"/>
                    <a:pt x="471366" y="3"/>
                  </a:cubicBezTo>
                  <a:cubicBezTo>
                    <a:pt x="495406" y="-855"/>
                    <a:pt x="525028" y="136949"/>
                    <a:pt x="543488" y="149398"/>
                  </a:cubicBezTo>
                  <a:cubicBezTo>
                    <a:pt x="561948" y="161847"/>
                    <a:pt x="572036" y="118273"/>
                    <a:pt x="582125" y="747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none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1" name="直線コネクタ 70"/>
            <p:cNvCxnSpPr/>
            <p:nvPr/>
          </p:nvCxnSpPr>
          <p:spPr>
            <a:xfrm rot="3402247">
              <a:off x="7197795" y="4539835"/>
              <a:ext cx="62647" cy="117817"/>
            </a:xfrm>
            <a:prstGeom prst="line">
              <a:avLst/>
            </a:prstGeom>
            <a:ln w="25400">
              <a:solidFill>
                <a:srgbClr val="00B05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円/楕円 7"/>
              <p:cNvSpPr/>
              <p:nvPr/>
            </p:nvSpPr>
            <p:spPr>
              <a:xfrm>
                <a:off x="3767324" y="4311924"/>
                <a:ext cx="405795" cy="3906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0"/>
                      <a:lumOff val="100000"/>
                      <a:alpha val="0"/>
                    </a:schemeClr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円/楕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24" y="4311924"/>
                <a:ext cx="405795" cy="390696"/>
              </a:xfrm>
              <a:prstGeom prst="ellipse">
                <a:avLst/>
              </a:prstGeom>
              <a:blipFill rotWithShape="1">
                <a:blip r:embed="rId31"/>
                <a:stretch>
                  <a:fillRect l="-5970"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/>
          <p:cNvGrpSpPr/>
          <p:nvPr/>
        </p:nvGrpSpPr>
        <p:grpSpPr>
          <a:xfrm>
            <a:off x="6251612" y="5173033"/>
            <a:ext cx="360040" cy="200183"/>
            <a:chOff x="8460432" y="4741114"/>
            <a:chExt cx="288032" cy="200054"/>
          </a:xfrm>
        </p:grpSpPr>
        <p:cxnSp>
          <p:nvCxnSpPr>
            <p:cNvPr id="75" name="直線コネクタ 74"/>
            <p:cNvCxnSpPr/>
            <p:nvPr/>
          </p:nvCxnSpPr>
          <p:spPr>
            <a:xfrm flipV="1">
              <a:off x="8460432" y="4741114"/>
              <a:ext cx="216024" cy="200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8460432" y="4941168"/>
              <a:ext cx="288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角丸四角形吹き出し 76"/>
              <p:cNvSpPr/>
              <p:nvPr/>
            </p:nvSpPr>
            <p:spPr>
              <a:xfrm>
                <a:off x="1638885" y="4153744"/>
                <a:ext cx="1535596" cy="494643"/>
              </a:xfrm>
              <a:prstGeom prst="wedgeRoundRectCallout">
                <a:avLst>
                  <a:gd name="adj1" fmla="val 72486"/>
                  <a:gd name="adj2" fmla="val 3272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角丸四角形吹き出し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85" y="4153744"/>
                <a:ext cx="1535596" cy="494643"/>
              </a:xfrm>
              <a:prstGeom prst="wedgeRoundRectCallout">
                <a:avLst>
                  <a:gd name="adj1" fmla="val 72486"/>
                  <a:gd name="adj2" fmla="val 32726"/>
                  <a:gd name="adj3" fmla="val 16667"/>
                </a:avLst>
              </a:prstGeom>
              <a:blipFill rotWithShape="1">
                <a:blip r:embed="rId3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爆発 2 12"/>
          <p:cNvSpPr/>
          <p:nvPr/>
        </p:nvSpPr>
        <p:spPr>
          <a:xfrm rot="614272">
            <a:off x="2797222" y="3940302"/>
            <a:ext cx="2622509" cy="122936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4241363" y="4302510"/>
            <a:ext cx="410689" cy="414892"/>
            <a:chOff x="27296" y="3331996"/>
            <a:chExt cx="410689" cy="414892"/>
          </a:xfrm>
        </p:grpSpPr>
        <p:sp>
          <p:nvSpPr>
            <p:cNvPr id="49" name="円/楕円 48"/>
            <p:cNvSpPr/>
            <p:nvPr/>
          </p:nvSpPr>
          <p:spPr>
            <a:xfrm>
              <a:off x="44752" y="3386888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27296" y="3331996"/>
                  <a:ext cx="410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𝝌</m:t>
                        </m:r>
                      </m:oMath>
                    </m:oMathPara>
                  </a14:m>
                  <a:endParaRPr kumimoji="1" lang="ja-JP" alt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6" y="3331996"/>
                  <a:ext cx="410689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グループ化 50"/>
          <p:cNvGrpSpPr/>
          <p:nvPr/>
        </p:nvGrpSpPr>
        <p:grpSpPr>
          <a:xfrm>
            <a:off x="3441231" y="4382260"/>
            <a:ext cx="410689" cy="414892"/>
            <a:chOff x="27296" y="3331996"/>
            <a:chExt cx="410689" cy="414892"/>
          </a:xfrm>
        </p:grpSpPr>
        <p:sp>
          <p:nvSpPr>
            <p:cNvPr id="52" name="円/楕円 51"/>
            <p:cNvSpPr/>
            <p:nvPr/>
          </p:nvSpPr>
          <p:spPr>
            <a:xfrm>
              <a:off x="44752" y="3386888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27296" y="3331996"/>
                  <a:ext cx="410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𝝌</m:t>
                        </m:r>
                      </m:oMath>
                    </m:oMathPara>
                  </a14:m>
                  <a:endParaRPr kumimoji="1" lang="ja-JP" alt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6" y="3331996"/>
                  <a:ext cx="410689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374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3996E-6 L 0.08664 -2.839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254 L -0.1908 0.0025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3247E-6 L -0.00538 -0.052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-0.05389 L -0.01181 -0.1181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32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2.83996E-6 L 0.16545 -2.83996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0.00254 L -0.36407 0.0025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3" grpId="2" animBg="1"/>
      <p:bldP spid="42" grpId="0" animBg="1"/>
      <p:bldP spid="42" grpId="1" animBg="1"/>
      <p:bldP spid="42" grpId="2" animBg="1"/>
      <p:bldP spid="42" grpId="3" animBg="1"/>
      <p:bldP spid="8" grpId="0" animBg="1"/>
      <p:bldP spid="7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ja-JP" dirty="0" smtClean="0">
                    <a:ea typeface="Cambria Math"/>
                  </a:rPr>
                  <a:t>Equations of motion</a:t>
                </a:r>
                <a:r>
                  <a:rPr kumimoji="1" lang="en-US" altLang="ja-JP" b="0" dirty="0" smtClean="0">
                    <a:ea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en-US" altLang="ja-JP" b="0" dirty="0" smtClean="0">
                    <a:ea typeface="Cambria Math"/>
                  </a:rPr>
                  <a:t>:</a:t>
                </a:r>
              </a:p>
              <a:p>
                <a:pPr lvl="3"/>
                <a:endParaRPr lang="en-US" altLang="ja-JP" sz="800" i="1" dirty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0=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endParaRPr lang="en-US" altLang="ja-JP" b="1" dirty="0" smtClean="0"/>
              </a:p>
              <a:p>
                <a:pPr lvl="3"/>
                <a:endParaRPr lang="en-US" altLang="ja-JP" sz="800" b="1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altLang="ja-JP" b="1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ja-JP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b="1">
                                      <a:latin typeface="Cambria Math"/>
                                    </a:rPr>
                                    <m:t>𝐤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b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b="1">
                                      <a:latin typeface="Cambria Math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lvl="3"/>
                <a:endParaRPr lang="en-US" altLang="ja-JP" b="1" dirty="0"/>
              </a:p>
              <a:p>
                <a:pPr lvl="3"/>
                <a:endParaRPr lang="en-US" altLang="ja-JP" b="1" dirty="0" smtClean="0"/>
              </a:p>
              <a:p>
                <a:pPr lvl="3"/>
                <a:endParaRPr lang="en-US" altLang="ja-JP" b="1" dirty="0"/>
              </a:p>
              <a:p>
                <a:pPr lvl="3"/>
                <a:endParaRPr lang="en-US" altLang="ja-JP" b="1" dirty="0" smtClean="0"/>
              </a:p>
              <a:p>
                <a:pPr lvl="3"/>
                <a:endParaRPr lang="en-US" altLang="ja-JP" b="1" dirty="0" smtClean="0"/>
              </a:p>
              <a:p>
                <a:pPr lvl="3"/>
                <a:endParaRPr lang="en-US" altLang="ja-JP" b="1" dirty="0"/>
              </a:p>
              <a:p>
                <a:pPr lvl="2"/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in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is a solution, a linear combination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in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in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is also a solution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572000" y="332656"/>
                <a:ext cx="15285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*Assumption :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656"/>
                <a:ext cx="1528560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3187" t="-4717" r="-1992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611560" y="1196752"/>
            <a:ext cx="124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plane wave</a:t>
            </a:r>
          </a:p>
          <a:p>
            <a:r>
              <a:rPr kumimoji="1" lang="en-US" altLang="ja-JP" dirty="0" smtClean="0"/>
              <a:t>expansion:</a:t>
            </a:r>
            <a:endParaRPr kumimoji="1"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4427984" y="116632"/>
            <a:ext cx="2088232" cy="1008112"/>
          </a:xfrm>
          <a:prstGeom prst="cloudCallout">
            <a:avLst>
              <a:gd name="adj1" fmla="val -76561"/>
              <a:gd name="adj2" fmla="val 29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978242" y="1700808"/>
            <a:ext cx="540000" cy="7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572000" y="1700816"/>
            <a:ext cx="288000" cy="72000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340424" y="1710008"/>
            <a:ext cx="483548" cy="72000"/>
          </a:xfrm>
          <a:prstGeom prst="roundRect">
            <a:avLst/>
          </a:prstGeom>
          <a:solidFill>
            <a:srgbClr val="C3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555776" y="2492896"/>
                <a:ext cx="4657622" cy="72006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/>
                  <a:t>time-dependent wave func</a:t>
                </a:r>
                <a:r>
                  <a:rPr lang="en-US" altLang="ja-JP" sz="2000" b="1" dirty="0"/>
                  <a:t>.</a:t>
                </a:r>
                <a:endParaRPr lang="en-US" altLang="ja-JP" sz="2000" b="1" dirty="0" smtClean="0">
                  <a:latin typeface="Cambria Math"/>
                </a:endParaRPr>
              </a:p>
              <a:p>
                <a:r>
                  <a:rPr lang="en-US" altLang="ja-JP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0=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ja-JP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sz="2000" i="1"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latin typeface="Cambria Math"/>
                      </a:rPr>
                      <m:t>𝑡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000" dirty="0"/>
                  <a:t>    ,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1</m:t>
                    </m:r>
                    <m:r>
                      <a:rPr lang="en-US" altLang="ja-JP" sz="2000" i="1">
                        <a:latin typeface="Cambria Math"/>
                      </a:rPr>
                      <m:t> 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92896"/>
                <a:ext cx="4657622" cy="720069"/>
              </a:xfrm>
              <a:prstGeom prst="rect">
                <a:avLst/>
              </a:prstGeom>
              <a:blipFill rotWithShape="1">
                <a:blip r:embed="rId15"/>
                <a:stretch>
                  <a:fillRect l="-1173" t="-3306" b="-12397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/>
          <p:cNvCxnSpPr/>
          <p:nvPr/>
        </p:nvCxnSpPr>
        <p:spPr>
          <a:xfrm flipH="1" flipV="1">
            <a:off x="4211961" y="1851617"/>
            <a:ext cx="360039" cy="641279"/>
          </a:xfrm>
          <a:prstGeom prst="line">
            <a:avLst/>
          </a:prstGeom>
          <a:ln w="190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076056" y="1851617"/>
            <a:ext cx="327895" cy="641279"/>
          </a:xfrm>
          <a:prstGeom prst="line">
            <a:avLst/>
          </a:prstGeom>
          <a:ln w="190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299317" y="2017827"/>
            <a:ext cx="2247090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creation/annihilation op.</a:t>
            </a:r>
            <a:endParaRPr kumimoji="1" lang="ja-JP" altLang="en-US" sz="1600" dirty="0"/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6171446" y="1822251"/>
            <a:ext cx="287381" cy="195576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4860032" y="1822251"/>
            <a:ext cx="1670151" cy="195575"/>
          </a:xfrm>
          <a:prstGeom prst="line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267744" y="2017826"/>
            <a:ext cx="1125949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plane wave</a:t>
            </a:r>
            <a:endParaRPr kumimoji="1" lang="ja-JP" altLang="en-US" sz="1600" dirty="0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3340424" y="1851617"/>
            <a:ext cx="87394" cy="166210"/>
          </a:xfrm>
          <a:prstGeom prst="line">
            <a:avLst/>
          </a:prstGeom>
          <a:ln w="19050">
            <a:solidFill>
              <a:srgbClr val="00E62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 33"/>
          <p:cNvSpPr/>
          <p:nvPr/>
        </p:nvSpPr>
        <p:spPr>
          <a:xfrm>
            <a:off x="5148064" y="1700808"/>
            <a:ext cx="540000" cy="7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796176" y="1700816"/>
            <a:ext cx="360000" cy="72000"/>
          </a:xfrm>
          <a:prstGeom prst="round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大かっこ 75"/>
              <p:cNvSpPr/>
              <p:nvPr/>
            </p:nvSpPr>
            <p:spPr>
              <a:xfrm>
                <a:off x="2915816" y="3242428"/>
                <a:ext cx="5256584" cy="420995"/>
              </a:xfrm>
              <a:prstGeom prst="bracketPair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≡</m:t>
                    </m:r>
                    <m:rad>
                      <m:radPr>
                        <m:degHide m:val="on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,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𝐴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≡</m:t>
                    </m:r>
                    <m:r>
                      <a:rPr lang="en-US" altLang="ja-JP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大かっこ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42428"/>
                <a:ext cx="5256584" cy="420995"/>
              </a:xfrm>
              <a:prstGeom prst="bracketPair">
                <a:avLst/>
              </a:prstGeom>
              <a:blipFill rotWithShape="1">
                <a:blip r:embed="rId36"/>
                <a:stretch>
                  <a:fillRect b="-1805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774726" y="4509120"/>
                <a:ext cx="3487031" cy="7318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i="0"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i="0"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1"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4B0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26" y="4509120"/>
                <a:ext cx="3487031" cy="731803"/>
              </a:xfrm>
              <a:prstGeom prst="rect">
                <a:avLst/>
              </a:prstGeom>
              <a:blipFill rotWithShape="1">
                <a:blip r:embed="rId37"/>
                <a:stretch>
                  <a:fillRect b="-5645"/>
                </a:stretch>
              </a:blipFill>
              <a:ln w="2540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大かっこ 71"/>
              <p:cNvSpPr/>
              <p:nvPr/>
            </p:nvSpPr>
            <p:spPr>
              <a:xfrm>
                <a:off x="2087708" y="5445224"/>
                <a:ext cx="5256584" cy="936104"/>
              </a:xfrm>
              <a:prstGeom prst="bracketPair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in</m:t>
                        </m:r>
                      </m:sup>
                    </m:sSubSup>
                  </m:oMath>
                </a14:m>
                <a:r>
                  <a:rPr lang="ja-JP" altLang="en-US" sz="2000" dirty="0" smtClean="0"/>
                  <a:t>   </a:t>
                </a:r>
                <a:r>
                  <a:rPr lang="en-US" altLang="ja-JP" sz="2000" dirty="0" smtClean="0"/>
                  <a:t>:  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in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</a:rPr>
                      <m:t>∼+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in</m:t>
                        </m:r>
                      </m:sup>
                    </m:sSubSup>
                  </m:oMath>
                </a14:m>
                <a:r>
                  <a:rPr lang="ja-JP" altLang="en-US" sz="2000" dirty="0" smtClean="0"/>
                  <a:t>     </a:t>
                </a:r>
                <a:r>
                  <a:rPr lang="en-US" altLang="ja-JP" sz="2000" dirty="0" smtClean="0"/>
                  <a:t>@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=−∞</m:t>
                    </m:r>
                  </m:oMath>
                </a14:m>
                <a:endParaRPr lang="en-US" altLang="ja-JP" sz="2000" dirty="0" smtClean="0"/>
              </a:p>
              <a:p>
                <a:pPr algn="ctr"/>
                <a:endParaRPr lang="en-US" altLang="ja-JP" sz="800" dirty="0" smtClean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out</m:t>
                        </m:r>
                      </m:sup>
                    </m:sSubSup>
                  </m:oMath>
                </a14:m>
                <a:r>
                  <a:rPr lang="ja-JP" altLang="en-US" sz="2000" dirty="0"/>
                  <a:t>   </a:t>
                </a:r>
                <a:r>
                  <a:rPr lang="en-US" altLang="ja-JP" sz="2000" dirty="0"/>
                  <a:t>:  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out</m:t>
                        </m:r>
                      </m:sup>
                    </m:sSubSup>
                    <m:r>
                      <a:rPr lang="en-US" altLang="ja-JP" sz="2000" i="1">
                        <a:latin typeface="Cambria Math"/>
                      </a:rPr>
                      <m:t>∼+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out</m:t>
                        </m:r>
                      </m:sup>
                    </m:sSubSup>
                  </m:oMath>
                </a14:m>
                <a:r>
                  <a:rPr lang="ja-JP" altLang="en-US" sz="2000" dirty="0"/>
                  <a:t>     </a:t>
                </a:r>
                <a:r>
                  <a:rPr lang="en-US" altLang="ja-JP" sz="2000" dirty="0"/>
                  <a:t>@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𝑡</m:t>
                    </m:r>
                    <m:r>
                      <a:rPr lang="en-US" altLang="ja-JP" sz="2000" i="1">
                        <a:latin typeface="Cambria Math"/>
                      </a:rPr>
                      <m:t>=+∞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72" name="大かっこ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08" y="5445224"/>
                <a:ext cx="5256584" cy="936104"/>
              </a:xfrm>
              <a:prstGeom prst="bracketPair">
                <a:avLst/>
              </a:prstGeom>
              <a:blipFill rotWithShape="1">
                <a:blip r:embed="rId38"/>
                <a:stretch>
                  <a:fillRect b="-636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85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kumimoji="1" lang="en-US" altLang="ja-JP" b="0" dirty="0" smtClean="0">
                    <a:ea typeface="Cambria Math"/>
                  </a:rPr>
                  <a:t>Transformation law for operators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ja-JP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ja-JP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out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</a:rPr>
                                  <m:t>out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out</m:t>
                                </m:r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ja-JP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b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b="1">
                                    <a:latin typeface="Cambria Math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</a:rPr>
                                  <m:t>out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altLang="ja-JP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ja-JP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altLang="ja-JP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ja-JP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ja-JP" b="0" i="1" smtClean="0">
                                        <a:solidFill>
                                          <a:srgbClr val="FF4B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4B00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ja-JP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</m:sSubSup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out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in</m:t>
                                </m:r>
                                <m:r>
                                  <a:rPr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ja-JP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ja-JP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out</m:t>
                                    </m:r>
                                  </m:sup>
                                </m:sSubSup>
                                <m:r>
                                  <a:rPr lang="en-US" altLang="ja-JP" i="1"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ja-JP" b="1" i="1">
                                        <a:solidFill>
                                          <a:srgbClr val="FF4B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4B00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</m:sSubSup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b="1">
                                        <a:latin typeface="Cambria Math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out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ja-JP" b="1" dirty="0" smtClean="0"/>
              </a:p>
              <a:p>
                <a:pPr lvl="3"/>
                <a:endParaRPr lang="en-US" altLang="ja-JP" dirty="0" smtClean="0"/>
              </a:p>
              <a:p>
                <a:pPr lvl="3"/>
                <a:endParaRPr lang="en-US" altLang="ja-JP" dirty="0"/>
              </a:p>
              <a:p>
                <a:pPr lvl="2"/>
                <a:r>
                  <a:rPr lang="en-US" altLang="ja-JP" dirty="0" smtClean="0"/>
                  <a:t>Transformation law (</a:t>
                </a:r>
                <a:r>
                  <a:rPr lang="en-US" altLang="ja-JP" b="1" i="1" u="sng" dirty="0">
                    <a:solidFill>
                      <a:srgbClr val="FF0000"/>
                    </a:solidFill>
                  </a:rPr>
                  <a:t>Bogoliubov </a:t>
                </a:r>
                <a:r>
                  <a:rPr lang="en-US" altLang="ja-JP" b="1" i="1" u="sng" dirty="0" smtClean="0">
                    <a:solidFill>
                      <a:srgbClr val="FF0000"/>
                    </a:solidFill>
                  </a:rPr>
                  <a:t>transformation</a:t>
                </a:r>
                <a:r>
                  <a:rPr lang="en-US" altLang="ja-JP" dirty="0" smtClean="0"/>
                  <a:t>)</a:t>
                </a:r>
              </a:p>
              <a:p>
                <a:pPr lvl="3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3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Produced number (occupation number)</a:t>
                </a:r>
                <a:endParaRPr lang="en-US" altLang="ja-JP" sz="800" dirty="0">
                  <a:ea typeface="Cambria Math"/>
                </a:endParaRPr>
              </a:p>
              <a:p>
                <a:pPr lvl="3"/>
                <a:endParaRPr lang="en-US" altLang="ja-JP" sz="800" dirty="0"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ja-JP" sz="2200" i="1"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2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2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200"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e>
                        <m:e>
                          <m:sSubSup>
                            <m:sSubSupPr>
                              <m:ctrlPr>
                                <a:rPr lang="en-US" altLang="ja-JP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200" b="1">
                                  <a:latin typeface="Cambria Math"/>
                                </a:rPr>
                                <m:t>𝐤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200">
                                  <a:latin typeface="Cambria Math"/>
                                </a:rPr>
                                <m:t>out</m:t>
                              </m:r>
                              <m:r>
                                <a:rPr lang="en-US" altLang="ja-JP" sz="2200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2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200" b="1">
                                  <a:latin typeface="Cambria Math"/>
                                </a:rPr>
                                <m:t>𝐤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200">
                                  <a:latin typeface="Cambria Math"/>
                                </a:rPr>
                                <m:t>out</m:t>
                              </m:r>
                            </m:sup>
                          </m:sSubSup>
                        </m:e>
                        <m:e>
                          <m:sSup>
                            <m:sSupPr>
                              <m:ctrlPr>
                                <a:rPr lang="en-US" altLang="ja-JP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200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2200"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e>
                      </m:d>
                      <m:r>
                        <a:rPr lang="en-US" altLang="ja-JP" sz="2200" i="1"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latin typeface="Cambria Math"/>
                        </a:rPr>
                        <m:t>𝑉</m:t>
                      </m:r>
                      <m:r>
                        <a:rPr lang="en-US" altLang="ja-JP" sz="220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ja-JP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2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2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ja-JP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200" b="1" dirty="0" smtClean="0"/>
              </a:p>
              <a:p>
                <a:pPr lvl="3"/>
                <a:endParaRPr lang="en-US" altLang="ja-JP" sz="800" b="1" dirty="0" smtClean="0"/>
              </a:p>
              <a:p>
                <a:pPr lvl="2"/>
                <a:r>
                  <a:rPr lang="en-US" altLang="ja-JP" sz="2200" dirty="0" smtClean="0">
                    <a:latin typeface="+mj-lt"/>
                  </a:rPr>
                  <a:t>With WKB method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∼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Im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 ∫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ja-JP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𝑔𝑣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11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6228184" y="404664"/>
                <a:ext cx="2736303" cy="4240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i="0"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i="0"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664"/>
                <a:ext cx="2736303" cy="424027"/>
              </a:xfrm>
              <a:prstGeom prst="rect">
                <a:avLst/>
              </a:prstGeom>
              <a:blipFill rotWithShape="1">
                <a:blip r:embed="rId9"/>
                <a:stretch>
                  <a:fillRect b="-9459"/>
                </a:stretch>
              </a:blipFill>
              <a:ln w="2540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曲折矢印 35"/>
          <p:cNvSpPr/>
          <p:nvPr/>
        </p:nvSpPr>
        <p:spPr>
          <a:xfrm rot="16200000" flipH="1" flipV="1">
            <a:off x="5919826" y="888395"/>
            <a:ext cx="328683" cy="2880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3707904" y="1656096"/>
            <a:ext cx="2088232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角丸四角形吹き出し 39"/>
              <p:cNvSpPr/>
              <p:nvPr/>
            </p:nvSpPr>
            <p:spPr>
              <a:xfrm>
                <a:off x="4655112" y="1844824"/>
                <a:ext cx="852992" cy="432048"/>
              </a:xfrm>
              <a:prstGeom prst="wedgeRoundRectCallout">
                <a:avLst>
                  <a:gd name="adj1" fmla="val -37179"/>
                  <a:gd name="adj2" fmla="val -79175"/>
                  <a:gd name="adj3" fmla="val 16667"/>
                </a:avLst>
              </a:prstGeom>
              <a:noFill/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p>
                      </m:sSubSup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角丸四角形吹き出し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12" y="1844824"/>
                <a:ext cx="852992" cy="432048"/>
              </a:xfrm>
              <a:prstGeom prst="wedgeRoundRectCallout">
                <a:avLst>
                  <a:gd name="adj1" fmla="val -37179"/>
                  <a:gd name="adj2" fmla="val -79175"/>
                  <a:gd name="adj3" fmla="val 16667"/>
                </a:avLst>
              </a:prstGeom>
              <a:blipFill rotWithShape="1">
                <a:blip r:embed="rId12"/>
                <a:stretch>
                  <a:fillRect b="-1042"/>
                </a:stretch>
              </a:blipFill>
              <a:ln>
                <a:solidFill>
                  <a:srgbClr val="FF8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コネクタ 40"/>
          <p:cNvCxnSpPr/>
          <p:nvPr/>
        </p:nvCxnSpPr>
        <p:spPr>
          <a:xfrm>
            <a:off x="6516216" y="1665034"/>
            <a:ext cx="2088232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角丸四角形吹き出し 43"/>
              <p:cNvSpPr/>
              <p:nvPr/>
            </p:nvSpPr>
            <p:spPr>
              <a:xfrm>
                <a:off x="7391416" y="1844824"/>
                <a:ext cx="948427" cy="432048"/>
              </a:xfrm>
              <a:prstGeom prst="wedgeRoundRectCallout">
                <a:avLst>
                  <a:gd name="adj1" fmla="val -33252"/>
                  <a:gd name="adj2" fmla="val -78841"/>
                  <a:gd name="adj3" fmla="val 16667"/>
                </a:avLst>
              </a:prstGeom>
              <a:noFill/>
              <a:ln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角丸四角形吹き出し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16" y="1844824"/>
                <a:ext cx="948427" cy="432048"/>
              </a:xfrm>
              <a:prstGeom prst="wedgeRoundRectCallout">
                <a:avLst>
                  <a:gd name="adj1" fmla="val -33252"/>
                  <a:gd name="adj2" fmla="val -78841"/>
                  <a:gd name="adj3" fmla="val 16667"/>
                </a:avLst>
              </a:prstGeom>
              <a:blipFill rotWithShape="1">
                <a:blip r:embed="rId13"/>
                <a:stretch>
                  <a:fillRect b="-4167"/>
                </a:stretch>
              </a:blipFill>
              <a:ln>
                <a:solidFill>
                  <a:srgbClr val="FF8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10"/>
              <p:cNvSpPr/>
              <p:nvPr/>
            </p:nvSpPr>
            <p:spPr>
              <a:xfrm>
                <a:off x="1619672" y="2852936"/>
                <a:ext cx="6456430" cy="936104"/>
              </a:xfrm>
              <a:prstGeom prst="round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altLang="ja-JP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sSubSup>
                        <m:sSubSup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out</m:t>
                          </m:r>
                        </m:sup>
                      </m:sSubSup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FF4B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FF4B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altLang="ja-JP" sz="2000" dirty="0" smtClean="0"/>
              </a:p>
              <a:p>
                <a:endParaRPr lang="en-US" altLang="ja-JP" sz="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FF4B0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ja-JP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6456430" cy="936104"/>
              </a:xfrm>
              <a:prstGeom prst="roundRect">
                <a:avLst/>
              </a:prstGeom>
              <a:blipFill rotWithShape="1">
                <a:blip r:embed="rId14"/>
                <a:stretch>
                  <a:fillRect b="-1899"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7026899" y="4780914"/>
            <a:ext cx="2081605" cy="1456398"/>
            <a:chOff x="7314931" y="2116619"/>
            <a:chExt cx="2081605" cy="145639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7596336" y="2780928"/>
              <a:ext cx="143613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596336" y="3075662"/>
              <a:ext cx="13694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8361128" y="2301284"/>
              <a:ext cx="0" cy="10498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812360" y="2780928"/>
              <a:ext cx="527484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7569040" y="2195572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Im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040" y="2195572"/>
                  <a:ext cx="100811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388424" y="3059668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Re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3059668"/>
                  <a:ext cx="100811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円/楕円 19"/>
            <p:cNvSpPr/>
            <p:nvPr/>
          </p:nvSpPr>
          <p:spPr>
            <a:xfrm>
              <a:off x="8316416" y="2722568"/>
              <a:ext cx="108000" cy="108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8348867" y="2420888"/>
                  <a:ext cx="6889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8867" y="2420888"/>
                  <a:ext cx="688971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正方形/長方形 21"/>
            <p:cNvSpPr/>
            <p:nvPr/>
          </p:nvSpPr>
          <p:spPr>
            <a:xfrm>
              <a:off x="7314931" y="2116619"/>
              <a:ext cx="2009597" cy="145639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788932" y="2420888"/>
                  <a:ext cx="527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932" y="2420888"/>
                  <a:ext cx="527484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8509012" y="2708920"/>
                  <a:ext cx="527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012" y="2708920"/>
                  <a:ext cx="527484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コネクタ 24"/>
            <p:cNvCxnSpPr/>
            <p:nvPr/>
          </p:nvCxnSpPr>
          <p:spPr>
            <a:xfrm flipV="1">
              <a:off x="8604448" y="2780928"/>
              <a:ext cx="0" cy="27874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/>
          <p:cNvCxnSpPr/>
          <p:nvPr/>
        </p:nvCxnSpPr>
        <p:spPr>
          <a:xfrm>
            <a:off x="4716016" y="6309320"/>
            <a:ext cx="2160240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580112" y="5013176"/>
            <a:ext cx="668095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1115616" y="3712102"/>
            <a:ext cx="3399227" cy="1877138"/>
          </a:xfrm>
          <a:prstGeom prst="wedgeRoundRectCallout">
            <a:avLst>
              <a:gd name="adj1" fmla="val 63882"/>
              <a:gd name="adj2" fmla="val 48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328009" y="3865409"/>
            <a:ext cx="2955959" cy="1597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1231469" y="3865602"/>
            <a:ext cx="3283374" cy="1665432"/>
            <a:chOff x="6905250" y="692740"/>
            <a:chExt cx="3283374" cy="16654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グラフ 3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6507399"/>
                    </p:ext>
                  </p:extLst>
                </p:nvPr>
              </p:nvGraphicFramePr>
              <p:xfrm>
                <a:off x="7246297" y="999980"/>
                <a:ext cx="2560780" cy="13581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9"/>
                </a:graphicData>
              </a:graphic>
            </p:graphicFrame>
          </mc:Choice>
          <mc:Fallback xmlns="">
            <p:graphicFrame>
              <p:nvGraphicFramePr>
                <p:cNvPr id="110" name="グラフ 10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480235127"/>
                    </p:ext>
                  </p:extLst>
                </p:nvPr>
              </p:nvGraphicFramePr>
              <p:xfrm>
                <a:off x="7246297" y="999980"/>
                <a:ext cx="2560780" cy="13581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Fallback>
        </mc:AlternateContent>
        <p:cxnSp>
          <p:nvCxnSpPr>
            <p:cNvPr id="42" name="直線矢印コネクタ 41"/>
            <p:cNvCxnSpPr/>
            <p:nvPr/>
          </p:nvCxnSpPr>
          <p:spPr>
            <a:xfrm flipV="1">
              <a:off x="7354666" y="1062072"/>
              <a:ext cx="0" cy="11114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7068428" y="2025472"/>
              <a:ext cx="27363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905250" y="692740"/>
                  <a:ext cx="7630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dirty="0">
                    <a:latin typeface="+mj-lt"/>
                    <a:ea typeface="HG丸ｺﾞｼｯｸM-PRO" pitchFamily="50" charset="-128"/>
                  </a:endParaRPr>
                </a:p>
              </p:txBody>
            </p:sp>
          </mc:Choice>
          <mc:Fallback xmlns="">
            <p:sp>
              <p:nvSpPr>
                <p:cNvPr id="115" name="テキスト ボックス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5250" y="692740"/>
                  <a:ext cx="763094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9425530" y="1988840"/>
                  <a:ext cx="7630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  <a:ea typeface="HG丸ｺﾞｼｯｸM-PRO" pitchFamily="50" charset="-128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 dirty="0">
                    <a:latin typeface="+mj-lt"/>
                    <a:ea typeface="HG丸ｺﾞｼｯｸM-PRO" pitchFamily="50" charset="-128"/>
                  </a:endParaRPr>
                </a:p>
              </p:txBody>
            </p:sp>
          </mc:Choice>
          <mc:Fallback xmlns="">
            <p:sp>
              <p:nvSpPr>
                <p:cNvPr id="116" name="テキスト ボックス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5530" y="1988840"/>
                  <a:ext cx="763094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198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kumimoji="1" lang="en-US" altLang="ja-JP" b="0" dirty="0" smtClean="0">
                    <a:ea typeface="Cambria Math"/>
                  </a:rPr>
                  <a:t>After non-perturbative particle production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0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ea typeface="Cambria Math"/>
                </a:endParaRPr>
              </a:p>
              <a:p>
                <a:pPr lvl="2"/>
                <a:endParaRPr lang="en-US" altLang="ja-JP" dirty="0">
                  <a:sym typeface="Wingdings" panose="05000000000000000000" pitchFamily="2" charset="2"/>
                </a:endParaRPr>
              </a:p>
              <a:p>
                <a:pPr lvl="2"/>
                <a:endParaRPr lang="en-US" altLang="ja-JP" b="1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altLang="ja-JP" b="1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altLang="ja-JP" b="1" dirty="0">
                  <a:sym typeface="Wingdings" panose="05000000000000000000" pitchFamily="2" charset="2"/>
                </a:endParaRP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				Linear potential is established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!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3059832" y="1124744"/>
            <a:ext cx="3240360" cy="0"/>
          </a:xfrm>
          <a:prstGeom prst="line">
            <a:avLst/>
          </a:prstGeom>
          <a:ln w="38100" cmpd="dbl">
            <a:solidFill>
              <a:srgbClr val="00E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角丸四角形吹き出し 39"/>
              <p:cNvSpPr/>
              <p:nvPr/>
            </p:nvSpPr>
            <p:spPr>
              <a:xfrm>
                <a:off x="3707904" y="1556792"/>
                <a:ext cx="3096344" cy="576064"/>
              </a:xfrm>
              <a:prstGeom prst="wedgeRoundRectCallout">
                <a:avLst>
                  <a:gd name="adj1" fmla="val -29260"/>
                  <a:gd name="adj2" fmla="val -9949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∼  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角丸四角形吹き出し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56792"/>
                <a:ext cx="3096344" cy="576064"/>
              </a:xfrm>
              <a:prstGeom prst="wedgeRoundRectCallout">
                <a:avLst>
                  <a:gd name="adj1" fmla="val -29260"/>
                  <a:gd name="adj2" fmla="val -99499"/>
                  <a:gd name="adj3" fmla="val 16667"/>
                </a:avLst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>
            <a:off x="4067944" y="2579018"/>
            <a:ext cx="576064" cy="345926"/>
          </a:xfrm>
          <a:prstGeom prst="rightArrow">
            <a:avLst>
              <a:gd name="adj1" fmla="val 50000"/>
              <a:gd name="adj2" fmla="val 7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7210587" y="4635720"/>
            <a:ext cx="529765" cy="350032"/>
            <a:chOff x="8460432" y="5355800"/>
            <a:chExt cx="529765" cy="350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462713" y="5355800"/>
                  <a:ext cx="527484" cy="350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713" y="5355800"/>
                  <a:ext cx="527484" cy="3500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コネクタ 46"/>
            <p:cNvCxnSpPr/>
            <p:nvPr/>
          </p:nvCxnSpPr>
          <p:spPr>
            <a:xfrm flipH="1">
              <a:off x="8460432" y="5661248"/>
              <a:ext cx="385749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線コネクタ 50"/>
          <p:cNvCxnSpPr/>
          <p:nvPr/>
        </p:nvCxnSpPr>
        <p:spPr>
          <a:xfrm flipH="1">
            <a:off x="2416832" y="4425974"/>
            <a:ext cx="4272394" cy="1811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267744" y="5414358"/>
            <a:ext cx="48245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707904" y="357301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73016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689226" y="542600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26" y="5426007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5796136" y="414534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45348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/>
          <p:nvPr/>
        </p:nvCxnSpPr>
        <p:spPr>
          <a:xfrm flipV="1">
            <a:off x="4860032" y="5090744"/>
            <a:ext cx="2586130" cy="4360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2848080" y="5086384"/>
            <a:ext cx="2011952" cy="4360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4824040" y="5041104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 flipH="1">
            <a:off x="4355976" y="3789040"/>
            <a:ext cx="2" cy="2448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755576" y="416185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HG丸ｺﾞｼｯｸM-PRO" pitchFamily="50" charset="-128"/>
              </a:rPr>
              <a:t>Potential </a:t>
            </a:r>
            <a:r>
              <a:rPr lang="en-US" altLang="ja-JP" dirty="0">
                <a:ea typeface="HG丸ｺﾞｼｯｸM-PRO" pitchFamily="50" charset="-128"/>
              </a:rPr>
              <a:t>Energy</a:t>
            </a:r>
            <a:endParaRPr lang="ja-JP" altLang="en-US" dirty="0">
              <a:ea typeface="HG丸ｺﾞｼｯｸM-PRO" pitchFamily="50" charset="-128"/>
            </a:endParaRPr>
          </a:p>
          <a:p>
            <a:pPr algn="ctr"/>
            <a:endParaRPr lang="en-US" altLang="ja-JP" dirty="0" smtClean="0">
              <a:latin typeface="+mj-lt"/>
              <a:ea typeface="HG丸ｺﾞｼｯｸM-PRO" pitchFamily="50" charset="-128"/>
            </a:endParaRPr>
          </a:p>
          <a:p>
            <a:pPr algn="ctr"/>
            <a:r>
              <a:rPr lang="en-US" altLang="ja-JP" dirty="0" smtClean="0">
                <a:ea typeface="HG丸ｺﾞｼｯｸM-PRO" pitchFamily="50" charset="-128"/>
              </a:rPr>
              <a:t>Initial Kinetic </a:t>
            </a:r>
            <a:r>
              <a:rPr lang="en-US" altLang="ja-JP" dirty="0">
                <a:ea typeface="HG丸ｺﾞｼｯｸM-PRO" pitchFamily="50" charset="-128"/>
              </a:rPr>
              <a:t>Energy</a:t>
            </a:r>
            <a:endParaRPr kumimoji="1" lang="ja-JP" altLang="en-US" dirty="0">
              <a:latin typeface="+mj-lt"/>
              <a:ea typeface="HG丸ｺﾞｼｯｸM-PRO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 rot="5400000">
            <a:off x="1605567" y="4544711"/>
            <a:ext cx="55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＝</a:t>
            </a:r>
            <a:endParaRPr kumimoji="1"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 flipH="1" flipV="1">
            <a:off x="2843808" y="5661248"/>
            <a:ext cx="2840904" cy="5858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弧 64"/>
          <p:cNvSpPr/>
          <p:nvPr/>
        </p:nvSpPr>
        <p:spPr>
          <a:xfrm flipH="1">
            <a:off x="2339752" y="5095104"/>
            <a:ext cx="1008112" cy="572002"/>
          </a:xfrm>
          <a:prstGeom prst="arc">
            <a:avLst>
              <a:gd name="adj1" fmla="val 16200000"/>
              <a:gd name="adj2" fmla="val 5274908"/>
            </a:avLst>
          </a:prstGeom>
          <a:noFill/>
          <a:ln w="25400">
            <a:solidFill>
              <a:srgbClr val="FF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7380312" y="5032384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2843808" y="4146426"/>
            <a:ext cx="3024336" cy="1258914"/>
            <a:chOff x="6149424" y="1997681"/>
            <a:chExt cx="3024336" cy="1258914"/>
          </a:xfrm>
        </p:grpSpPr>
        <p:cxnSp>
          <p:nvCxnSpPr>
            <p:cNvPr id="68" name="直線コネクタ 67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/>
            <p:nvPr/>
          </p:nvSpPr>
          <p:spPr>
            <a:xfrm>
              <a:off x="6956259" y="2531337"/>
              <a:ext cx="1400743" cy="369332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6293441" y="1997681"/>
              <a:ext cx="2696887" cy="494279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309961" y="4581128"/>
                <a:ext cx="16301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1600" dirty="0" smtClean="0">
                    <a:latin typeface="+mj-lt"/>
                    <a:ea typeface="HG丸ｺﾞｼｯｸM-PRO" pitchFamily="50" charset="-128"/>
                  </a:rPr>
                  <a:t> production!</a:t>
                </a:r>
                <a:endParaRPr kumimoji="1" lang="ja-JP" altLang="en-US" sz="1600" dirty="0">
                  <a:latin typeface="+mj-lt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61" y="4581128"/>
                <a:ext cx="1630191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円/楕円 72"/>
          <p:cNvSpPr/>
          <p:nvPr/>
        </p:nvSpPr>
        <p:spPr>
          <a:xfrm>
            <a:off x="3815928" y="558924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3059832" y="5805264"/>
                <a:ext cx="16301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1600" dirty="0" smtClean="0">
                    <a:latin typeface="+mj-lt"/>
                    <a:ea typeface="HG丸ｺﾞｼｯｸM-PRO" pitchFamily="50" charset="-128"/>
                  </a:rPr>
                  <a:t> production!</a:t>
                </a:r>
                <a:endParaRPr kumimoji="1" lang="ja-JP" altLang="en-US" sz="1600" dirty="0">
                  <a:latin typeface="+mj-lt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805264"/>
                <a:ext cx="1630191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グループ化 74"/>
          <p:cNvGrpSpPr/>
          <p:nvPr/>
        </p:nvGrpSpPr>
        <p:grpSpPr>
          <a:xfrm>
            <a:off x="3491880" y="4326739"/>
            <a:ext cx="1701194" cy="1087072"/>
            <a:chOff x="6149424" y="2169523"/>
            <a:chExt cx="3024336" cy="1087072"/>
          </a:xfrm>
        </p:grpSpPr>
        <p:cxnSp>
          <p:nvCxnSpPr>
            <p:cNvPr id="76" name="直線コネクタ 75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円/楕円 77"/>
            <p:cNvSpPr/>
            <p:nvPr/>
          </p:nvSpPr>
          <p:spPr>
            <a:xfrm>
              <a:off x="6956259" y="2600711"/>
              <a:ext cx="1400743" cy="1800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6293441" y="2169523"/>
              <a:ext cx="2696886" cy="187941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円弧 79"/>
          <p:cNvSpPr/>
          <p:nvPr/>
        </p:nvSpPr>
        <p:spPr>
          <a:xfrm flipV="1">
            <a:off x="5320546" y="5301208"/>
            <a:ext cx="627788" cy="374317"/>
          </a:xfrm>
          <a:prstGeom prst="arc">
            <a:avLst>
              <a:gd name="adj1" fmla="val 16200000"/>
              <a:gd name="adj2" fmla="val 5274908"/>
            </a:avLst>
          </a:prstGeom>
          <a:noFill/>
          <a:ln w="25400">
            <a:solidFill>
              <a:srgbClr val="FF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コネクタ 83"/>
          <p:cNvCxnSpPr/>
          <p:nvPr/>
        </p:nvCxnSpPr>
        <p:spPr>
          <a:xfrm>
            <a:off x="3815928" y="5280573"/>
            <a:ext cx="175115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V="1">
            <a:off x="6055452" y="5095104"/>
            <a:ext cx="706456" cy="307654"/>
          </a:xfrm>
          <a:prstGeom prst="straightConnector1">
            <a:avLst/>
          </a:prstGeom>
          <a:ln w="9525"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6228184" y="5085184"/>
                <a:ext cx="763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HG丸ｺﾞｼｯｸM-PRO" pitchFamily="50" charset="-128"/>
                        </a:rPr>
                        <m:t>𝜇</m:t>
                      </m:r>
                    </m:oMath>
                  </m:oMathPara>
                </a14:m>
                <a:endParaRPr kumimoji="1" lang="ja-JP" altLang="en-US" dirty="0">
                  <a:latin typeface="+mj-lt"/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085184"/>
                <a:ext cx="76309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図 8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9" y="1412776"/>
            <a:ext cx="2857500" cy="24765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雲形吹き出し 88"/>
              <p:cNvSpPr/>
              <p:nvPr/>
            </p:nvSpPr>
            <p:spPr>
              <a:xfrm>
                <a:off x="3707904" y="2985287"/>
                <a:ext cx="3672408" cy="1349923"/>
              </a:xfrm>
              <a:prstGeom prst="cloudCallout">
                <a:avLst>
                  <a:gd name="adj1" fmla="val -60948"/>
                  <a:gd name="adj2" fmla="val -26004"/>
                </a:avLst>
              </a:prstGeom>
              <a:solidFill>
                <a:srgbClr val="FDFF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𝜙</m:t>
                    </m:r>
                  </m:oMath>
                </a14:m>
                <a:r>
                  <a:rPr lang="ja-JP" altLang="en-US" sz="20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is trapped around the massless point</a:t>
                </a:r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  <a:endParaRPr kumimoji="1" lang="ja-JP" altLang="en-US" sz="2000" u="sng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雲形吹き出し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85287"/>
                <a:ext cx="3672408" cy="1349923"/>
              </a:xfrm>
              <a:prstGeom prst="cloudCallout">
                <a:avLst>
                  <a:gd name="adj1" fmla="val -60948"/>
                  <a:gd name="adj2" fmla="val -26004"/>
                </a:avLst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39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8834E-6 L -0.2816 0.0007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00" fill="hold"/>
                                        <p:tgtEl>
                                          <p:spTgt spid="5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6 0.00069 L -0.50208 -0.000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191 -0.00023 C -0.54375 0.00578 -0.5585 0.01873 -0.55781 0.04834 C -0.55712 0.07794 -0.52048 0.07817 -0.5085 0.08233 " pathEditMode="relative" rAng="0" ptsTypes="fsf">
                                      <p:cBhvr>
                                        <p:cTn id="50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5 0.08233 L -0.39166 0.08372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60" grpId="0"/>
      <p:bldP spid="61" grpId="0"/>
      <p:bldP spid="65" grpId="0" animBg="1"/>
      <p:bldP spid="66" grpId="0" animBg="1"/>
      <p:bldP spid="66" grpId="1" animBg="1"/>
      <p:bldP spid="66" grpId="2" animBg="1"/>
      <p:bldP spid="66" grpId="3" animBg="1"/>
      <p:bldP spid="72" grpId="0"/>
      <p:bldP spid="73" grpId="0" animBg="1"/>
      <p:bldP spid="73" grpId="1" animBg="1"/>
      <p:bldP spid="73" grpId="2" animBg="1"/>
      <p:bldP spid="73" grpId="3" animBg="1"/>
      <p:bldP spid="74" grpId="0"/>
      <p:bldP spid="80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62737"/>
            <a:ext cx="2232248" cy="1934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Brief summary of introduction</a:t>
                </a:r>
              </a:p>
              <a:p>
                <a:pPr lvl="3"/>
                <a:endParaRPr lang="en-US" altLang="ja-JP" sz="8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Variable mass (approaching to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∼0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2"/>
                <a:endParaRPr lang="en-US" altLang="ja-JP" dirty="0" smtClean="0"/>
              </a:p>
              <a:p>
                <a:pPr lvl="2"/>
                <a:endParaRPr lang="en-US" altLang="ja-JP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/>
                  <a:t>P</a:t>
                </a:r>
                <a:r>
                  <a:rPr lang="en-US" altLang="ja-JP" dirty="0" smtClean="0"/>
                  <a:t>article production (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ja-JP" altLang="en-US" dirty="0">
                    <a:latin typeface="Cambria Math"/>
                  </a:rPr>
                  <a:t> </a:t>
                </a:r>
                <a:r>
                  <a:rPr lang="en-US" altLang="ja-JP" dirty="0" smtClean="0"/>
                  <a:t>)</a:t>
                </a:r>
              </a:p>
              <a:p>
                <a:pPr marL="1600200" lvl="3"/>
                <a:endParaRPr lang="en-US" altLang="ja-JP" sz="800" dirty="0" smtClean="0"/>
              </a:p>
              <a:p>
                <a:pPr lvl="2"/>
                <a:r>
                  <a:rPr lang="en-US" altLang="ja-JP" dirty="0"/>
                  <a:t>p</a:t>
                </a:r>
                <a:r>
                  <a:rPr lang="en-US" altLang="ja-JP" dirty="0" smtClean="0"/>
                  <a:t>roduced (occupation) number : </a:t>
                </a:r>
              </a:p>
              <a:p>
                <a:pPr lvl="3"/>
                <a:endParaRPr lang="en-US" altLang="ja-JP" sz="800" dirty="0" smtClean="0"/>
              </a:p>
              <a:p>
                <a:pPr marL="914400" lvl="2" indent="0">
                  <a:buNone/>
                </a:pP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1">
                                <a:latin typeface="Cambria Math"/>
                              </a:rPr>
                              <m:t>𝐤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out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in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i="1" dirty="0" smtClean="0">
                    <a:latin typeface="Cambria Math"/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altLang="ja-JP" b="0" dirty="0" smtClean="0"/>
                  <a:t>	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𝑉</m:t>
                    </m:r>
                    <m:r>
                      <a:rPr lang="en-US" altLang="ja-JP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∼</m:t>
                    </m:r>
                    <m:r>
                      <a:rPr lang="en-US" altLang="ja-JP" i="1">
                        <a:latin typeface="Cambria Math"/>
                      </a:rPr>
                      <m:t>𝑉</m:t>
                    </m:r>
                    <m:r>
                      <a:rPr lang="en-US" altLang="ja-JP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𝑔𝑣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</a:p>
              <a:p>
                <a:pPr marL="914400" lvl="2" indent="0">
                  <a:buNone/>
                </a:pPr>
                <a:endParaRPr lang="en-US" altLang="ja-JP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Trapping around massless point (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 )</a:t>
                </a:r>
                <a:endParaRPr lang="en-US" altLang="ja-JP" dirty="0" smtClean="0">
                  <a:ea typeface="HG丸ｺﾞｼｯｸM-PRO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4"/>
                <a:stretch>
                  <a:fillRect l="-1161" t="-1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sp>
        <p:nvSpPr>
          <p:cNvPr id="41" name="平行四辺形 40"/>
          <p:cNvSpPr/>
          <p:nvPr/>
        </p:nvSpPr>
        <p:spPr>
          <a:xfrm>
            <a:off x="5148064" y="882729"/>
            <a:ext cx="3888432" cy="854223"/>
          </a:xfrm>
          <a:prstGeom prst="parallelogram">
            <a:avLst>
              <a:gd name="adj" fmla="val 13403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6588224" y="1010370"/>
            <a:ext cx="742498" cy="582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011672" y="1304905"/>
            <a:ext cx="1940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7380312" y="1285159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Re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285159"/>
                <a:ext cx="100811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7092280" y="853111"/>
                <a:ext cx="1008112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Im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853111"/>
                <a:ext cx="100811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/>
          <p:cNvCxnSpPr/>
          <p:nvPr/>
        </p:nvCxnSpPr>
        <p:spPr>
          <a:xfrm>
            <a:off x="6300192" y="1160888"/>
            <a:ext cx="183020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812360" y="944864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944864"/>
                <a:ext cx="100811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/楕円 56"/>
          <p:cNvSpPr/>
          <p:nvPr/>
        </p:nvSpPr>
        <p:spPr>
          <a:xfrm>
            <a:off x="8100392" y="1111248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660232" y="1501183"/>
            <a:ext cx="1252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massless point</a:t>
            </a:r>
            <a:endParaRPr kumimoji="1" lang="ja-JP" altLang="en-US" sz="1400" dirty="0"/>
          </a:p>
        </p:txBody>
      </p:sp>
      <p:sp>
        <p:nvSpPr>
          <p:cNvPr id="76" name="円/楕円 75"/>
          <p:cNvSpPr/>
          <p:nvPr/>
        </p:nvSpPr>
        <p:spPr>
          <a:xfrm>
            <a:off x="6948264" y="1273840"/>
            <a:ext cx="72000" cy="72000"/>
          </a:xfrm>
          <a:prstGeom prst="ellipse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/>
          <p:cNvCxnSpPr/>
          <p:nvPr/>
        </p:nvCxnSpPr>
        <p:spPr>
          <a:xfrm flipH="1" flipV="1">
            <a:off x="7020272" y="1370410"/>
            <a:ext cx="72008" cy="15051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平行四辺形 91"/>
          <p:cNvSpPr/>
          <p:nvPr/>
        </p:nvSpPr>
        <p:spPr>
          <a:xfrm>
            <a:off x="5148064" y="3331001"/>
            <a:ext cx="3888432" cy="854223"/>
          </a:xfrm>
          <a:prstGeom prst="parallelogram">
            <a:avLst>
              <a:gd name="adj" fmla="val 13403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/>
          <p:cNvCxnSpPr/>
          <p:nvPr/>
        </p:nvCxnSpPr>
        <p:spPr>
          <a:xfrm flipH="1">
            <a:off x="6588224" y="3458642"/>
            <a:ext cx="742498" cy="582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6011672" y="3753177"/>
            <a:ext cx="1940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7380312" y="3733431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Re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733431"/>
                <a:ext cx="100811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/>
              <p:cNvSpPr txBox="1"/>
              <p:nvPr/>
            </p:nvSpPr>
            <p:spPr>
              <a:xfrm>
                <a:off x="7092280" y="3301383"/>
                <a:ext cx="1008112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Im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テキスト ボックス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301383"/>
                <a:ext cx="100811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コネクタ 96"/>
          <p:cNvCxnSpPr/>
          <p:nvPr/>
        </p:nvCxnSpPr>
        <p:spPr>
          <a:xfrm>
            <a:off x="6300192" y="3609160"/>
            <a:ext cx="183020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7812360" y="3393136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93136"/>
                <a:ext cx="100811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円/楕円 98"/>
          <p:cNvSpPr/>
          <p:nvPr/>
        </p:nvSpPr>
        <p:spPr>
          <a:xfrm>
            <a:off x="8100392" y="3559520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爆発 2 102"/>
          <p:cNvSpPr/>
          <p:nvPr/>
        </p:nvSpPr>
        <p:spPr>
          <a:xfrm rot="614272">
            <a:off x="6519493" y="2339302"/>
            <a:ext cx="1431836" cy="995338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円/楕円 107"/>
              <p:cNvSpPr/>
              <p:nvPr/>
            </p:nvSpPr>
            <p:spPr>
              <a:xfrm>
                <a:off x="6767818" y="2724037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08" name="円/楕円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818" y="2724037"/>
                <a:ext cx="252454" cy="249896"/>
              </a:xfrm>
              <a:prstGeom prst="ellipse">
                <a:avLst/>
              </a:prstGeom>
              <a:blipFill rotWithShape="1">
                <a:blip r:embed="rId10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円/楕円 109"/>
              <p:cNvSpPr/>
              <p:nvPr/>
            </p:nvSpPr>
            <p:spPr>
              <a:xfrm>
                <a:off x="7308304" y="2724037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10" name="円/楕円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24037"/>
                <a:ext cx="252454" cy="249896"/>
              </a:xfrm>
              <a:prstGeom prst="ellipse">
                <a:avLst/>
              </a:prstGeom>
              <a:blipFill rotWithShape="1">
                <a:blip r:embed="rId11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フリーフォーム 64"/>
          <p:cNvSpPr/>
          <p:nvPr/>
        </p:nvSpPr>
        <p:spPr>
          <a:xfrm rot="4429347">
            <a:off x="6748862" y="3364922"/>
            <a:ext cx="411450" cy="62696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/>
          <p:cNvCxnSpPr/>
          <p:nvPr/>
        </p:nvCxnSpPr>
        <p:spPr>
          <a:xfrm rot="995139">
            <a:off x="6856456" y="3066080"/>
            <a:ext cx="62647" cy="117817"/>
          </a:xfrm>
          <a:prstGeom prst="line">
            <a:avLst/>
          </a:prstGeom>
          <a:ln w="19050">
            <a:solidFill>
              <a:srgbClr val="00B05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フリーフォーム 110"/>
          <p:cNvSpPr/>
          <p:nvPr/>
        </p:nvSpPr>
        <p:spPr>
          <a:xfrm rot="6203113">
            <a:off x="7154616" y="3377795"/>
            <a:ext cx="411450" cy="62696"/>
          </a:xfrm>
          <a:custGeom>
            <a:avLst/>
            <a:gdLst>
              <a:gd name="connsiteX0" fmla="*/ 0 w 582125"/>
              <a:gd name="connsiteY0" fmla="*/ 74700 h 154549"/>
              <a:gd name="connsiteX1" fmla="*/ 38636 w 582125"/>
              <a:gd name="connsiteY1" fmla="*/ 2578 h 154549"/>
              <a:gd name="connsiteX2" fmla="*/ 110758 w 582125"/>
              <a:gd name="connsiteY2" fmla="*/ 151973 h 154549"/>
              <a:gd name="connsiteX3" fmla="*/ 182880 w 582125"/>
              <a:gd name="connsiteY3" fmla="*/ 3 h 154549"/>
              <a:gd name="connsiteX4" fmla="*/ 255001 w 582125"/>
              <a:gd name="connsiteY4" fmla="*/ 154549 h 154549"/>
              <a:gd name="connsiteX5" fmla="*/ 327123 w 582125"/>
              <a:gd name="connsiteY5" fmla="*/ 3 h 154549"/>
              <a:gd name="connsiteX6" fmla="*/ 399245 w 582125"/>
              <a:gd name="connsiteY6" fmla="*/ 154549 h 154549"/>
              <a:gd name="connsiteX7" fmla="*/ 471366 w 582125"/>
              <a:gd name="connsiteY7" fmla="*/ 3 h 154549"/>
              <a:gd name="connsiteX8" fmla="*/ 543488 w 582125"/>
              <a:gd name="connsiteY8" fmla="*/ 149398 h 154549"/>
              <a:gd name="connsiteX9" fmla="*/ 582125 w 582125"/>
              <a:gd name="connsiteY9" fmla="*/ 74700 h 15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125" h="154549">
                <a:moveTo>
                  <a:pt x="0" y="74700"/>
                </a:moveTo>
                <a:cubicBezTo>
                  <a:pt x="10088" y="32199"/>
                  <a:pt x="20176" y="-10301"/>
                  <a:pt x="38636" y="2578"/>
                </a:cubicBezTo>
                <a:cubicBezTo>
                  <a:pt x="57096" y="15457"/>
                  <a:pt x="86717" y="152402"/>
                  <a:pt x="110758" y="151973"/>
                </a:cubicBezTo>
                <a:cubicBezTo>
                  <a:pt x="134799" y="151544"/>
                  <a:pt x="158840" y="-426"/>
                  <a:pt x="182880" y="3"/>
                </a:cubicBezTo>
                <a:cubicBezTo>
                  <a:pt x="206920" y="432"/>
                  <a:pt x="230961" y="154549"/>
                  <a:pt x="255001" y="154549"/>
                </a:cubicBezTo>
                <a:cubicBezTo>
                  <a:pt x="279041" y="154549"/>
                  <a:pt x="303082" y="3"/>
                  <a:pt x="327123" y="3"/>
                </a:cubicBezTo>
                <a:cubicBezTo>
                  <a:pt x="351164" y="3"/>
                  <a:pt x="375205" y="154549"/>
                  <a:pt x="399245" y="154549"/>
                </a:cubicBezTo>
                <a:cubicBezTo>
                  <a:pt x="423285" y="154549"/>
                  <a:pt x="447326" y="861"/>
                  <a:pt x="471366" y="3"/>
                </a:cubicBezTo>
                <a:cubicBezTo>
                  <a:pt x="495406" y="-855"/>
                  <a:pt x="525028" y="136949"/>
                  <a:pt x="543488" y="149398"/>
                </a:cubicBezTo>
                <a:cubicBezTo>
                  <a:pt x="561948" y="161847"/>
                  <a:pt x="572036" y="118273"/>
                  <a:pt x="582125" y="74700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2" name="直線コネクタ 111"/>
          <p:cNvCxnSpPr/>
          <p:nvPr/>
        </p:nvCxnSpPr>
        <p:spPr>
          <a:xfrm rot="3136223">
            <a:off x="7427245" y="3095673"/>
            <a:ext cx="62647" cy="117817"/>
          </a:xfrm>
          <a:prstGeom prst="line">
            <a:avLst/>
          </a:prstGeom>
          <a:ln w="19050">
            <a:solidFill>
              <a:srgbClr val="00B05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下矢印 31"/>
          <p:cNvSpPr/>
          <p:nvPr/>
        </p:nvSpPr>
        <p:spPr>
          <a:xfrm>
            <a:off x="611560" y="1196752"/>
            <a:ext cx="288032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下矢印 112"/>
          <p:cNvSpPr/>
          <p:nvPr/>
        </p:nvSpPr>
        <p:spPr>
          <a:xfrm>
            <a:off x="611560" y="2348880"/>
            <a:ext cx="288032" cy="18952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平行四辺形 114"/>
          <p:cNvSpPr/>
          <p:nvPr/>
        </p:nvSpPr>
        <p:spPr>
          <a:xfrm>
            <a:off x="5148064" y="5347225"/>
            <a:ext cx="3888432" cy="854223"/>
          </a:xfrm>
          <a:prstGeom prst="parallelogram">
            <a:avLst>
              <a:gd name="adj" fmla="val 13403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/>
          <p:cNvCxnSpPr/>
          <p:nvPr/>
        </p:nvCxnSpPr>
        <p:spPr>
          <a:xfrm flipH="1">
            <a:off x="6588224" y="5474866"/>
            <a:ext cx="742498" cy="582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6011672" y="5769401"/>
            <a:ext cx="1940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7380312" y="5749655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Re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749655"/>
                <a:ext cx="100811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7092280" y="5317607"/>
                <a:ext cx="1008112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Im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317607"/>
                <a:ext cx="1008112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線コネクタ 119"/>
          <p:cNvCxnSpPr/>
          <p:nvPr/>
        </p:nvCxnSpPr>
        <p:spPr>
          <a:xfrm>
            <a:off x="6300192" y="5625384"/>
            <a:ext cx="183020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7812360" y="5409360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409360"/>
                <a:ext cx="100811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円/楕円 121"/>
          <p:cNvSpPr/>
          <p:nvPr/>
        </p:nvSpPr>
        <p:spPr>
          <a:xfrm>
            <a:off x="8100392" y="5575744"/>
            <a:ext cx="108000" cy="108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6" name="直線コネクタ 135"/>
          <p:cNvCxnSpPr>
            <a:endCxn id="137" idx="2"/>
          </p:cNvCxnSpPr>
          <p:nvPr/>
        </p:nvCxnSpPr>
        <p:spPr>
          <a:xfrm flipH="1" flipV="1">
            <a:off x="6359150" y="5834903"/>
            <a:ext cx="1165178" cy="3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円弧 136"/>
          <p:cNvSpPr/>
          <p:nvPr/>
        </p:nvSpPr>
        <p:spPr>
          <a:xfrm flipH="1">
            <a:off x="5859050" y="5617542"/>
            <a:ext cx="1008112" cy="217364"/>
          </a:xfrm>
          <a:prstGeom prst="arc">
            <a:avLst>
              <a:gd name="adj1" fmla="val 16200000"/>
              <a:gd name="adj2" fmla="val 5274908"/>
            </a:avLst>
          </a:prstGeom>
          <a:noFill/>
          <a:ln w="19050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弧 139"/>
          <p:cNvSpPr/>
          <p:nvPr/>
        </p:nvSpPr>
        <p:spPr>
          <a:xfrm flipV="1">
            <a:off x="7202376" y="5717136"/>
            <a:ext cx="609984" cy="117769"/>
          </a:xfrm>
          <a:prstGeom prst="arc">
            <a:avLst>
              <a:gd name="adj1" fmla="val 16200000"/>
              <a:gd name="adj2" fmla="val 5274908"/>
            </a:avLst>
          </a:prstGeom>
          <a:noFill/>
          <a:ln w="19050">
            <a:solidFill>
              <a:srgbClr val="FF0000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/>
          <p:nvPr/>
        </p:nvCxnSpPr>
        <p:spPr>
          <a:xfrm>
            <a:off x="6588224" y="5717136"/>
            <a:ext cx="943243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グループ化 146"/>
          <p:cNvGrpSpPr/>
          <p:nvPr/>
        </p:nvGrpSpPr>
        <p:grpSpPr>
          <a:xfrm>
            <a:off x="6012160" y="5013176"/>
            <a:ext cx="1923968" cy="764635"/>
            <a:chOff x="6149424" y="1997681"/>
            <a:chExt cx="3024336" cy="1258914"/>
          </a:xfrm>
        </p:grpSpPr>
        <p:cxnSp>
          <p:nvCxnSpPr>
            <p:cNvPr id="148" name="直線コネクタ 147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円/楕円 149"/>
            <p:cNvSpPr/>
            <p:nvPr/>
          </p:nvSpPr>
          <p:spPr>
            <a:xfrm>
              <a:off x="6956259" y="2531337"/>
              <a:ext cx="1400743" cy="369332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6293441" y="1997681"/>
              <a:ext cx="2696887" cy="494279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6425376" y="5126021"/>
            <a:ext cx="1082235" cy="660262"/>
            <a:chOff x="6149424" y="2169523"/>
            <a:chExt cx="3024336" cy="1087072"/>
          </a:xfrm>
        </p:grpSpPr>
        <p:cxnSp>
          <p:nvCxnSpPr>
            <p:cNvPr id="153" name="直線コネクタ 152"/>
            <p:cNvCxnSpPr/>
            <p:nvPr/>
          </p:nvCxnSpPr>
          <p:spPr>
            <a:xfrm>
              <a:off x="6149424" y="2177994"/>
              <a:ext cx="1512168" cy="10760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>
              <a:off x="7661594" y="2177994"/>
              <a:ext cx="1512166" cy="10786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円/楕円 154"/>
            <p:cNvSpPr/>
            <p:nvPr/>
          </p:nvSpPr>
          <p:spPr>
            <a:xfrm>
              <a:off x="6956259" y="2600711"/>
              <a:ext cx="1400743" cy="1800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6293441" y="2169523"/>
              <a:ext cx="2696886" cy="187941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円/楕円 156"/>
              <p:cNvSpPr/>
              <p:nvPr/>
            </p:nvSpPr>
            <p:spPr>
              <a:xfrm>
                <a:off x="5885933" y="4979304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57" name="円/楕円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33" y="4979304"/>
                <a:ext cx="252454" cy="249896"/>
              </a:xfrm>
              <a:prstGeom prst="ellipse">
                <a:avLst/>
              </a:prstGeom>
              <a:blipFill rotWithShape="1">
                <a:blip r:embed="rId13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円/楕円 157"/>
              <p:cNvSpPr/>
              <p:nvPr/>
            </p:nvSpPr>
            <p:spPr>
              <a:xfrm>
                <a:off x="6695810" y="4835288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58" name="円/楕円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810" y="4835288"/>
                <a:ext cx="252454" cy="249896"/>
              </a:xfrm>
              <a:prstGeom prst="ellipse">
                <a:avLst/>
              </a:prstGeom>
              <a:blipFill rotWithShape="1">
                <a:blip r:embed="rId14"/>
                <a:stretch>
                  <a:fillRect b="-14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円/楕円 158"/>
              <p:cNvSpPr/>
              <p:nvPr/>
            </p:nvSpPr>
            <p:spPr>
              <a:xfrm>
                <a:off x="7194340" y="4741687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59" name="円/楕円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40" y="4741687"/>
                <a:ext cx="252454" cy="249896"/>
              </a:xfrm>
              <a:prstGeom prst="ellipse">
                <a:avLst/>
              </a:prstGeom>
              <a:blipFill rotWithShape="1">
                <a:blip r:embed="rId15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円/楕円 159"/>
              <p:cNvSpPr/>
              <p:nvPr/>
            </p:nvSpPr>
            <p:spPr>
              <a:xfrm>
                <a:off x="7740352" y="4797152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60" name="円/楕円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797152"/>
                <a:ext cx="252454" cy="249896"/>
              </a:xfrm>
              <a:prstGeom prst="ellipse">
                <a:avLst/>
              </a:prstGeom>
              <a:blipFill rotWithShape="1">
                <a:blip r:embed="rId11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円/楕円 161"/>
              <p:cNvSpPr/>
              <p:nvPr/>
            </p:nvSpPr>
            <p:spPr>
              <a:xfrm>
                <a:off x="6173965" y="4662737"/>
                <a:ext cx="252454" cy="249896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FF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 anchorCtr="1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/>
                        </a:rPr>
                        <m:t>𝝌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162" name="円/楕円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65" y="4662737"/>
                <a:ext cx="252454" cy="249896"/>
              </a:xfrm>
              <a:prstGeom prst="ellipse">
                <a:avLst/>
              </a:prstGeom>
              <a:blipFill rotWithShape="1">
                <a:blip r:embed="rId11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5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Our focus</a:t>
            </a:r>
          </a:p>
          <a:p>
            <a:pPr lvl="3"/>
            <a:endParaRPr lang="en-US" altLang="ja-JP" sz="800" dirty="0" smtClean="0"/>
          </a:p>
          <a:p>
            <a:pPr lvl="1"/>
            <a:r>
              <a:rPr lang="en-US" altLang="ja-JP" dirty="0" smtClean="0"/>
              <a:t>How do (quantum) interaction terms affect particle production?</a:t>
            </a:r>
          </a:p>
          <a:p>
            <a:pPr lvl="2"/>
            <a:r>
              <a:rPr lang="en-US" altLang="ja-JP" dirty="0"/>
              <a:t>Usually production rates are calculated in the purely </a:t>
            </a:r>
            <a:r>
              <a:rPr lang="en-US" altLang="ja-JP" u="sng" dirty="0">
                <a:solidFill>
                  <a:srgbClr val="00B050"/>
                </a:solidFill>
              </a:rPr>
              <a:t>classical</a:t>
            </a:r>
            <a:r>
              <a:rPr lang="en-US" altLang="ja-JP" dirty="0"/>
              <a:t> </a:t>
            </a:r>
            <a:r>
              <a:rPr lang="en-US" altLang="ja-JP" dirty="0" smtClean="0"/>
              <a:t>background</a:t>
            </a:r>
          </a:p>
          <a:p>
            <a:pPr marL="914400" lvl="2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  </a:t>
            </a:r>
            <a:r>
              <a:rPr lang="en-US" altLang="ja-JP" dirty="0"/>
              <a:t>We would like to estimate the contribution of the </a:t>
            </a:r>
            <a:r>
              <a:rPr lang="en-US" altLang="ja-JP" u="sng" dirty="0">
                <a:solidFill>
                  <a:srgbClr val="7030A0"/>
                </a:solidFill>
              </a:rPr>
              <a:t>quantum</a:t>
            </a:r>
            <a:r>
              <a:rPr lang="en-US" altLang="ja-JP" dirty="0"/>
              <a:t> interaction term </a:t>
            </a:r>
            <a:endParaRPr lang="en-US" altLang="ja-JP" b="1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895918" y="2761764"/>
                <a:ext cx="51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18" y="2761764"/>
                <a:ext cx="5193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81889" y="5265811"/>
                <a:ext cx="689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889" y="5265811"/>
                <a:ext cx="6894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821856" y="2708920"/>
                <a:ext cx="478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856" y="2708920"/>
                <a:ext cx="4783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367944" y="4932457"/>
                <a:ext cx="572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44" y="4932457"/>
                <a:ext cx="57220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右矢印 9"/>
          <p:cNvSpPr/>
          <p:nvPr/>
        </p:nvSpPr>
        <p:spPr>
          <a:xfrm>
            <a:off x="3650765" y="2738029"/>
            <a:ext cx="1986320" cy="6189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classical</a:t>
            </a:r>
            <a:endParaRPr kumimoji="1" lang="ja-JP" altLang="en-US" sz="2000" b="1" dirty="0"/>
          </a:p>
        </p:txBody>
      </p:sp>
      <p:sp>
        <p:nvSpPr>
          <p:cNvPr id="11" name="左右矢印 10"/>
          <p:cNvSpPr/>
          <p:nvPr/>
        </p:nvSpPr>
        <p:spPr>
          <a:xfrm rot="4879352">
            <a:off x="2457360" y="4074903"/>
            <a:ext cx="1614729" cy="618963"/>
          </a:xfrm>
          <a:prstGeom prst="leftRightArrow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classical</a:t>
            </a:r>
            <a:endParaRPr kumimoji="1" lang="ja-JP" altLang="en-US" sz="2000" b="1" dirty="0"/>
          </a:p>
        </p:txBody>
      </p:sp>
      <p:sp>
        <p:nvSpPr>
          <p:cNvPr id="13" name="左右矢印 12"/>
          <p:cNvSpPr/>
          <p:nvPr/>
        </p:nvSpPr>
        <p:spPr>
          <a:xfrm rot="21197402">
            <a:off x="3802186" y="5082040"/>
            <a:ext cx="1543036" cy="61896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quantum</a:t>
            </a:r>
            <a:endParaRPr kumimoji="1" lang="ja-JP" altLang="en-US" sz="2000" b="1" dirty="0"/>
          </a:p>
        </p:txBody>
      </p:sp>
      <p:sp>
        <p:nvSpPr>
          <p:cNvPr id="14" name="左右矢印 13"/>
          <p:cNvSpPr/>
          <p:nvPr/>
        </p:nvSpPr>
        <p:spPr>
          <a:xfrm rot="16796374">
            <a:off x="5078287" y="3855007"/>
            <a:ext cx="1564150" cy="61896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quantum</a:t>
            </a:r>
            <a:endParaRPr kumimoji="1" lang="ja-JP" altLang="en-US" sz="2000" b="1" dirty="0"/>
          </a:p>
        </p:txBody>
      </p:sp>
      <p:sp>
        <p:nvSpPr>
          <p:cNvPr id="15" name="左右矢印 14"/>
          <p:cNvSpPr/>
          <p:nvPr/>
        </p:nvSpPr>
        <p:spPr>
          <a:xfrm rot="19155996">
            <a:off x="3420504" y="3976439"/>
            <a:ext cx="2555181" cy="61896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000" b="1" dirty="0" smtClean="0"/>
              <a:t>quantum</a:t>
            </a:r>
            <a:endParaRPr kumimoji="1" lang="ja-JP" altLang="en-US" sz="2000" b="1" dirty="0"/>
          </a:p>
        </p:txBody>
      </p:sp>
      <p:sp>
        <p:nvSpPr>
          <p:cNvPr id="12" name="左右矢印 11"/>
          <p:cNvSpPr/>
          <p:nvPr/>
        </p:nvSpPr>
        <p:spPr>
          <a:xfrm rot="2378002">
            <a:off x="3128632" y="3858211"/>
            <a:ext cx="2531989" cy="6189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classical</a:t>
            </a:r>
            <a:endParaRPr kumimoji="1" lang="ja-JP" altLang="en-US" sz="2000" b="1" dirty="0"/>
          </a:p>
        </p:txBody>
      </p:sp>
      <p:sp>
        <p:nvSpPr>
          <p:cNvPr id="19" name="左右矢印 18"/>
          <p:cNvSpPr/>
          <p:nvPr/>
        </p:nvSpPr>
        <p:spPr>
          <a:xfrm rot="8024670">
            <a:off x="1338025" y="3674373"/>
            <a:ext cx="1774875" cy="6189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classical</a:t>
            </a:r>
            <a:endParaRPr kumimoji="1" lang="ja-JP" altLang="en-US" sz="2000" b="1" dirty="0"/>
          </a:p>
        </p:txBody>
      </p:sp>
      <p:sp>
        <p:nvSpPr>
          <p:cNvPr id="20" name="左右矢印 19"/>
          <p:cNvSpPr/>
          <p:nvPr/>
        </p:nvSpPr>
        <p:spPr>
          <a:xfrm rot="803218">
            <a:off x="1628496" y="4942565"/>
            <a:ext cx="1543036" cy="618963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quantum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 rot="891002">
                <a:off x="2350554" y="4137007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91002">
                <a:off x="2350554" y="4137007"/>
                <a:ext cx="62869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 rot="891002">
                <a:off x="982402" y="4632763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91002">
                <a:off x="982402" y="4632763"/>
                <a:ext cx="62869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 rot="20964291">
            <a:off x="3026324" y="4149080"/>
            <a:ext cx="428335" cy="458488"/>
            <a:chOff x="3199047" y="4945360"/>
            <a:chExt cx="428335" cy="458488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817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3" grpId="0" animBg="1"/>
      <p:bldP spid="14" grpId="0" animBg="1"/>
      <p:bldP spid="15" grpId="0" animBg="1"/>
      <p:bldP spid="12" grpId="0" animBg="1"/>
      <p:bldP spid="19" grpId="0" animBg="1"/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角丸四角形 75"/>
          <p:cNvSpPr/>
          <p:nvPr/>
        </p:nvSpPr>
        <p:spPr>
          <a:xfrm>
            <a:off x="3059832" y="4005064"/>
            <a:ext cx="711086" cy="2371449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4869026" y="4005064"/>
            <a:ext cx="711086" cy="2371449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I</a:t>
                </a:r>
                <a:r>
                  <a:rPr lang="en-US" altLang="ja-JP" dirty="0" smtClean="0"/>
                  <a:t>n this talk we consider a simple SUSY model</a:t>
                </a:r>
              </a:p>
              <a:p>
                <a:pPr lvl="3"/>
                <a:endParaRPr kumimoji="1" lang="en-US" altLang="ja-JP" sz="800" b="0" dirty="0" smtClean="0">
                  <a:ea typeface="Cambria Math"/>
                </a:endParaRPr>
              </a:p>
              <a:p>
                <a:pPr lvl="1"/>
                <a:r>
                  <a:rPr kumimoji="1" lang="en-US" altLang="ja-JP" b="0" dirty="0" smtClean="0">
                    <a:ea typeface="Cambria Math"/>
                  </a:rPr>
                  <a:t>Superpotential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kumimoji="1" lang="en-US" altLang="ja-JP" b="0" dirty="0" smtClean="0">
                    <a:ea typeface="Cambria Math"/>
                    <a:sym typeface="Wingdings" panose="05000000000000000000" pitchFamily="2" charset="2"/>
                  </a:rPr>
                  <a:t> Interaction terms </a:t>
                </a:r>
                <a:r>
                  <a:rPr lang="en-US" altLang="ja-JP" dirty="0" smtClean="0">
                    <a:ea typeface="Cambria Math"/>
                    <a:sym typeface="Wingdings" panose="05000000000000000000" pitchFamily="2" charset="2"/>
                  </a:rPr>
                  <a:t>in</a:t>
                </a:r>
                <a:r>
                  <a:rPr kumimoji="1" lang="en-US" altLang="ja-JP" b="0" dirty="0" smtClean="0">
                    <a:ea typeface="Cambria Math"/>
                    <a:sym typeface="Wingdings" panose="05000000000000000000" pitchFamily="2" charset="2"/>
                  </a:rPr>
                  <a:t> components </a:t>
                </a:r>
                <a:r>
                  <a:rPr kumimoji="1" lang="en-US" altLang="ja-JP" b="0" dirty="0" smtClean="0">
                    <a:ea typeface="Cambria Math"/>
                  </a:rPr>
                  <a:t>:</a:t>
                </a:r>
                <a:endParaRPr kumimoji="1" lang="en-US" altLang="ja-JP" sz="800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kumimoji="1" lang="en-US" altLang="ja-JP" b="0" dirty="0" smtClean="0">
                    <a:ea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𝑖𝑛𝑡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+(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.)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3"/>
                <a:endParaRPr lang="en-US" altLang="ja-JP" sz="800" dirty="0" smtClean="0"/>
              </a:p>
              <a:p>
                <a:pPr lvl="3"/>
                <a:endParaRPr lang="en-US" altLang="ja-JP" sz="800" dirty="0" smtClean="0"/>
              </a:p>
              <a:p>
                <a:pPr lvl="1"/>
                <a:r>
                  <a:rPr lang="en-US" altLang="ja-JP" dirty="0" smtClean="0"/>
                  <a:t>Stationary point :</a:t>
                </a:r>
              </a:p>
              <a:p>
                <a:pPr lvl="3"/>
                <a:endParaRPr lang="en-US" altLang="ja-JP" sz="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 smtClean="0"/>
                  <a:t> ,  </a:t>
                </a:r>
                <a:r>
                  <a:rPr lang="en-US" altLang="ja-JP" dirty="0"/>
                  <a:t>but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ja-JP" dirty="0" smtClean="0"/>
                  <a:t> can have </a:t>
                </a:r>
                <a:r>
                  <a:rPr lang="en-US" altLang="ja-JP" b="1" i="1" dirty="0" smtClean="0"/>
                  <a:t>any</a:t>
                </a:r>
                <a:r>
                  <a:rPr lang="en-US" altLang="ja-JP" dirty="0" smtClean="0"/>
                  <a:t> value</a:t>
                </a:r>
                <a:endParaRPr lang="en-US" altLang="ja-JP" u="sng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altLang="ja-JP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552728"/>
              </a:xfrm>
              <a:blipFill rotWithShape="1">
                <a:blip r:embed="rId3"/>
                <a:stretch>
                  <a:fillRect l="-751" t="-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角丸四角形吹き出し 1"/>
              <p:cNvSpPr/>
              <p:nvPr/>
            </p:nvSpPr>
            <p:spPr>
              <a:xfrm>
                <a:off x="6077209" y="548680"/>
                <a:ext cx="2815271" cy="432048"/>
              </a:xfrm>
              <a:prstGeom prst="wedgeRoundRectCallout">
                <a:avLst>
                  <a:gd name="adj1" fmla="val -75838"/>
                  <a:gd name="adj2" fmla="val 52422"/>
                  <a:gd name="adj3" fmla="val 16667"/>
                </a:avLst>
              </a:prstGeom>
              <a:noFill/>
              <a:ln>
                <a:solidFill>
                  <a:srgbClr val="FF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Φ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𝜃</m:t>
                      </m:r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角丸四角形吹き出し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09" y="548680"/>
                <a:ext cx="2815271" cy="432048"/>
              </a:xfrm>
              <a:prstGeom prst="wedgeRoundRectCallout">
                <a:avLst>
                  <a:gd name="adj1" fmla="val -75838"/>
                  <a:gd name="adj2" fmla="val 52422"/>
                  <a:gd name="adj3" fmla="val 16667"/>
                </a:avLst>
              </a:prstGeom>
              <a:blipFill rotWithShape="1">
                <a:blip r:embed="rId4"/>
                <a:stretch>
                  <a:fillRect b="-2597"/>
                </a:stretch>
              </a:blipFill>
              <a:ln>
                <a:solidFill>
                  <a:srgbClr val="FF646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吹き出し 37"/>
              <p:cNvSpPr/>
              <p:nvPr/>
            </p:nvSpPr>
            <p:spPr>
              <a:xfrm>
                <a:off x="6077209" y="1132053"/>
                <a:ext cx="2815271" cy="424739"/>
              </a:xfrm>
              <a:prstGeom prst="wedgeRoundRectCallout">
                <a:avLst>
                  <a:gd name="adj1" fmla="val -69015"/>
                  <a:gd name="adj2" fmla="val 22887"/>
                  <a:gd name="adj3" fmla="val 16667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Χ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𝜃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角丸四角形吹き出し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09" y="1132053"/>
                <a:ext cx="2815271" cy="424739"/>
              </a:xfrm>
              <a:prstGeom prst="wedgeRoundRectCallout">
                <a:avLst>
                  <a:gd name="adj1" fmla="val -69015"/>
                  <a:gd name="adj2" fmla="val 22887"/>
                  <a:gd name="adj3" fmla="val 16667"/>
                </a:avLst>
              </a:prstGeom>
              <a:blipFill rotWithShape="1">
                <a:blip r:embed="rId5"/>
                <a:stretch>
                  <a:fillRect b="-41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角丸四角形吹き出し 40"/>
              <p:cNvSpPr/>
              <p:nvPr/>
            </p:nvSpPr>
            <p:spPr>
              <a:xfrm>
                <a:off x="6069345" y="1714492"/>
                <a:ext cx="1454983" cy="346356"/>
              </a:xfrm>
              <a:prstGeom prst="wedgeRoundRectCallout">
                <a:avLst>
                  <a:gd name="adj1" fmla="val -96721"/>
                  <a:gd name="adj2" fmla="val -40749"/>
                  <a:gd name="adj3" fmla="val 16667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: coupling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角丸四角形吹き出し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45" y="1714492"/>
                <a:ext cx="1454983" cy="346356"/>
              </a:xfrm>
              <a:prstGeom prst="wedgeRoundRectCallout">
                <a:avLst>
                  <a:gd name="adj1" fmla="val -96721"/>
                  <a:gd name="adj2" fmla="val -40749"/>
                  <a:gd name="adj3" fmla="val 16667"/>
                </a:avLst>
              </a:prstGeom>
              <a:blipFill rotWithShape="1">
                <a:blip r:embed="rId6"/>
                <a:stretch>
                  <a:fillRect t="-6557" b="-26230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20/4/2015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Seminar (Fundamental Interactions) @ UW</a:t>
            </a:r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936126" y="2996952"/>
            <a:ext cx="2118117" cy="1456398"/>
            <a:chOff x="7314931" y="2116619"/>
            <a:chExt cx="2118117" cy="1456398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7596336" y="2978437"/>
              <a:ext cx="15283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8352928" y="2301284"/>
              <a:ext cx="0" cy="10498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596336" y="2690405"/>
              <a:ext cx="1528393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7488832" y="2177057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Im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832" y="2177057"/>
                  <a:ext cx="100811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8424936" y="2969145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Re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936" y="2969145"/>
                  <a:ext cx="100811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円/楕円 14"/>
            <p:cNvSpPr/>
            <p:nvPr/>
          </p:nvSpPr>
          <p:spPr>
            <a:xfrm>
              <a:off x="8784976" y="2618397"/>
              <a:ext cx="108000" cy="1080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8655092" y="2258357"/>
                  <a:ext cx="688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092" y="2258357"/>
                  <a:ext cx="68820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正方形/長方形 16"/>
            <p:cNvSpPr/>
            <p:nvPr/>
          </p:nvSpPr>
          <p:spPr>
            <a:xfrm>
              <a:off x="7314931" y="2116619"/>
              <a:ext cx="2009597" cy="145639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左右矢印 45"/>
          <p:cNvSpPr>
            <a:spLocks noChangeAspect="1"/>
          </p:cNvSpPr>
          <p:nvPr/>
        </p:nvSpPr>
        <p:spPr>
          <a:xfrm rot="5400000">
            <a:off x="2803107" y="4954746"/>
            <a:ext cx="1234749" cy="43326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/>
              <a:t>classical</a:t>
            </a:r>
            <a:endParaRPr kumimoji="1" lang="ja-JP" altLang="en-US" sz="1600" b="1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3199047" y="4081887"/>
            <a:ext cx="2309057" cy="2201529"/>
            <a:chOff x="534751" y="2308810"/>
            <a:chExt cx="2309057" cy="2201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>
                  <a:spLocks noChangeAspect="1"/>
                </p:cNvSpPr>
                <p:nvPr/>
              </p:nvSpPr>
              <p:spPr>
                <a:xfrm>
                  <a:off x="567789" y="2372615"/>
                  <a:ext cx="4226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89" y="2372615"/>
                  <a:ext cx="422615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>
                  <a:spLocks noChangeAspect="1"/>
                </p:cNvSpPr>
                <p:nvPr/>
              </p:nvSpPr>
              <p:spPr>
                <a:xfrm>
                  <a:off x="534751" y="4005064"/>
                  <a:ext cx="580865" cy="427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51" y="4005064"/>
                  <a:ext cx="580865" cy="4274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>
                  <a:spLocks noChangeAspect="1"/>
                </p:cNvSpPr>
                <p:nvPr/>
              </p:nvSpPr>
              <p:spPr>
                <a:xfrm>
                  <a:off x="2377846" y="2308810"/>
                  <a:ext cx="3939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846" y="2308810"/>
                  <a:ext cx="393954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>
                  <a:spLocks noChangeAspect="1"/>
                </p:cNvSpPr>
                <p:nvPr/>
              </p:nvSpPr>
              <p:spPr>
                <a:xfrm>
                  <a:off x="2291414" y="4081887"/>
                  <a:ext cx="552394" cy="427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414" y="4081887"/>
                  <a:ext cx="552394" cy="42723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左右矢印 51"/>
            <p:cNvSpPr>
              <a:spLocks noChangeAspect="1"/>
            </p:cNvSpPr>
            <p:nvPr/>
          </p:nvSpPr>
          <p:spPr>
            <a:xfrm>
              <a:off x="964246" y="2348882"/>
              <a:ext cx="1390415" cy="433267"/>
            </a:xfrm>
            <a:prstGeom prst="left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/>
                <a:t>classical</a:t>
              </a:r>
              <a:endParaRPr kumimoji="1" lang="ja-JP" altLang="en-US" sz="1600" b="1" dirty="0"/>
            </a:p>
          </p:txBody>
        </p:sp>
        <p:sp>
          <p:nvSpPr>
            <p:cNvPr id="53" name="左右矢印 52"/>
            <p:cNvSpPr>
              <a:spLocks noChangeAspect="1"/>
            </p:cNvSpPr>
            <p:nvPr/>
          </p:nvSpPr>
          <p:spPr>
            <a:xfrm>
              <a:off x="1034614" y="4077072"/>
              <a:ext cx="1233130" cy="433267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/>
                <a:t>quantum</a:t>
              </a:r>
              <a:endParaRPr kumimoji="1" lang="ja-JP" altLang="en-US" sz="1600" b="1" dirty="0"/>
            </a:p>
          </p:txBody>
        </p:sp>
        <p:sp>
          <p:nvSpPr>
            <p:cNvPr id="54" name="左右矢印 53"/>
            <p:cNvSpPr>
              <a:spLocks noChangeAspect="1"/>
            </p:cNvSpPr>
            <p:nvPr/>
          </p:nvSpPr>
          <p:spPr>
            <a:xfrm rot="5400000">
              <a:off x="1903099" y="3256094"/>
              <a:ext cx="1289172" cy="433267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/>
                <a:t>quantum</a:t>
              </a:r>
              <a:endParaRPr kumimoji="1" lang="ja-JP" altLang="en-US" sz="1600" b="1" dirty="0"/>
            </a:p>
          </p:txBody>
        </p:sp>
        <p:sp>
          <p:nvSpPr>
            <p:cNvPr id="55" name="左右矢印 54"/>
            <p:cNvSpPr>
              <a:spLocks noChangeAspect="1"/>
            </p:cNvSpPr>
            <p:nvPr/>
          </p:nvSpPr>
          <p:spPr>
            <a:xfrm rot="19254251">
              <a:off x="763977" y="3269152"/>
              <a:ext cx="1788415" cy="433267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ja-JP" sz="1600" b="1" dirty="0" smtClean="0"/>
                <a:t>quantum</a:t>
              </a:r>
              <a:endParaRPr kumimoji="1" lang="ja-JP" altLang="en-US" sz="1600" b="1" dirty="0"/>
            </a:p>
          </p:txBody>
        </p:sp>
        <p:sp>
          <p:nvSpPr>
            <p:cNvPr id="56" name="左右矢印 55"/>
            <p:cNvSpPr>
              <a:spLocks noChangeAspect="1"/>
            </p:cNvSpPr>
            <p:nvPr/>
          </p:nvSpPr>
          <p:spPr>
            <a:xfrm rot="2675385">
              <a:off x="770978" y="3236147"/>
              <a:ext cx="1761185" cy="433267"/>
            </a:xfrm>
            <a:prstGeom prst="left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dirty="0" smtClean="0"/>
                <a:t>classical</a:t>
              </a:r>
              <a:endParaRPr kumimoji="1" lang="ja-JP" altLang="en-US" sz="1600" b="1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3199047" y="4945360"/>
            <a:ext cx="428335" cy="458488"/>
            <a:chOff x="3199047" y="4945360"/>
            <a:chExt cx="428335" cy="458488"/>
          </a:xfrm>
        </p:grpSpPr>
        <p:cxnSp>
          <p:nvCxnSpPr>
            <p:cNvPr id="57" name="直線コネクタ 56"/>
            <p:cNvCxnSpPr/>
            <p:nvPr/>
          </p:nvCxnSpPr>
          <p:spPr>
            <a:xfrm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3199047" y="4945360"/>
              <a:ext cx="428335" cy="458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雲形吹き出し 77"/>
          <p:cNvSpPr/>
          <p:nvPr/>
        </p:nvSpPr>
        <p:spPr>
          <a:xfrm>
            <a:off x="5841968" y="5636458"/>
            <a:ext cx="2564203" cy="888885"/>
          </a:xfrm>
          <a:prstGeom prst="cloudCallout">
            <a:avLst>
              <a:gd name="adj1" fmla="val -43395"/>
              <a:gd name="adj2" fmla="val -6267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Production </a:t>
            </a:r>
            <a:r>
              <a:rPr lang="en-US" altLang="ja-JP" dirty="0" smtClean="0">
                <a:solidFill>
                  <a:schemeClr val="tx1"/>
                </a:solidFill>
              </a:rPr>
              <a:t>may </a:t>
            </a:r>
            <a:r>
              <a:rPr kumimoji="1" lang="en-US" altLang="ja-JP" dirty="0" smtClean="0">
                <a:solidFill>
                  <a:schemeClr val="tx1"/>
                </a:solidFill>
              </a:rPr>
              <a:t> happen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雲形吹き出し 78"/>
          <p:cNvSpPr/>
          <p:nvPr/>
        </p:nvSpPr>
        <p:spPr>
          <a:xfrm>
            <a:off x="467544" y="5517232"/>
            <a:ext cx="2304256" cy="1243584"/>
          </a:xfrm>
          <a:prstGeom prst="cloudCallout">
            <a:avLst>
              <a:gd name="adj1" fmla="val 65468"/>
              <a:gd name="adj2" fmla="val -151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Production doesn’t happen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角丸四角形吹き出し 79"/>
          <p:cNvSpPr/>
          <p:nvPr/>
        </p:nvSpPr>
        <p:spPr>
          <a:xfrm>
            <a:off x="1259632" y="4601218"/>
            <a:ext cx="1224136" cy="570161"/>
          </a:xfrm>
          <a:prstGeom prst="wedgeRoundRectCallout">
            <a:avLst>
              <a:gd name="adj1" fmla="val 98460"/>
              <a:gd name="adj2" fmla="val 4574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massless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角丸四角形吹き出し 80"/>
              <p:cNvSpPr/>
              <p:nvPr/>
            </p:nvSpPr>
            <p:spPr>
              <a:xfrm>
                <a:off x="5925407" y="4660279"/>
                <a:ext cx="1814945" cy="570161"/>
              </a:xfrm>
              <a:prstGeom prst="wedgeRoundRectCallout">
                <a:avLst>
                  <a:gd name="adj1" fmla="val -73933"/>
                  <a:gd name="adj2" fmla="val 24201"/>
                  <a:gd name="adj3" fmla="val 1666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0" dirty="0" smtClean="0">
                    <a:solidFill>
                      <a:schemeClr val="tx1"/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角丸四角形吹き出し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07" y="4660279"/>
                <a:ext cx="1814945" cy="570161"/>
              </a:xfrm>
              <a:prstGeom prst="wedgeRoundRectCallout">
                <a:avLst>
                  <a:gd name="adj1" fmla="val -73933"/>
                  <a:gd name="adj2" fmla="val 24201"/>
                  <a:gd name="adj3" fmla="val 16667"/>
                </a:avLst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44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52388</TotalTime>
  <Words>4462</Words>
  <Application>Microsoft Office PowerPoint</Application>
  <PresentationFormat>画面に合わせる (4:3)</PresentationFormat>
  <Paragraphs>666</Paragraphs>
  <Slides>26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​​テーマ</vt:lpstr>
      <vt:lpstr>Influence of interactions on particle production induced by time-varying mass terms</vt:lpstr>
      <vt:lpstr>1. 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Bogoliubov transformation law      with interaction terms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Application to our model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and  Vacuum Selection with Higher Dimensional Operator</dc:title>
  <dc:creator>FJ-USER</dc:creator>
  <cp:lastModifiedBy>FJ-USER</cp:lastModifiedBy>
  <cp:revision>846</cp:revision>
  <dcterms:created xsi:type="dcterms:W3CDTF">2012-07-15T15:06:56Z</dcterms:created>
  <dcterms:modified xsi:type="dcterms:W3CDTF">2015-04-27T14:26:27Z</dcterms:modified>
</cp:coreProperties>
</file>