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6" r:id="rId5"/>
    <p:sldId id="259" r:id="rId6"/>
    <p:sldId id="268" r:id="rId7"/>
    <p:sldId id="269" r:id="rId8"/>
    <p:sldId id="267" r:id="rId9"/>
    <p:sldId id="270" r:id="rId10"/>
    <p:sldId id="271" r:id="rId11"/>
    <p:sldId id="265" r:id="rId12"/>
  </p:sldIdLst>
  <p:sldSz cx="9144000" cy="6858000" type="screen4x3"/>
  <p:notesSz cx="6858000" cy="9144000"/>
  <p:defaultTextStyle>
    <a:defPPr>
      <a:defRPr lang="pt-PT"/>
    </a:defPPr>
    <a:lvl1pPr algn="l" rtl="0" fontAlgn="base">
      <a:spcBef>
        <a:spcPct val="0"/>
      </a:spcBef>
      <a:spcAft>
        <a:spcPct val="0"/>
      </a:spcAft>
      <a:defRPr sz="2000" b="1" kern="1200">
        <a:solidFill>
          <a:srgbClr val="0066FF"/>
        </a:solidFill>
        <a:latin typeface="Times New Roman" pitchFamily="18" charset="0"/>
        <a:ea typeface="+mn-ea"/>
        <a:cs typeface="+mn-cs"/>
      </a:defRPr>
    </a:lvl1pPr>
    <a:lvl2pPr marL="457200" algn="l" rtl="0" fontAlgn="base">
      <a:spcBef>
        <a:spcPct val="0"/>
      </a:spcBef>
      <a:spcAft>
        <a:spcPct val="0"/>
      </a:spcAft>
      <a:defRPr sz="2000" b="1" kern="1200">
        <a:solidFill>
          <a:srgbClr val="0066FF"/>
        </a:solidFill>
        <a:latin typeface="Times New Roman" pitchFamily="18" charset="0"/>
        <a:ea typeface="+mn-ea"/>
        <a:cs typeface="+mn-cs"/>
      </a:defRPr>
    </a:lvl2pPr>
    <a:lvl3pPr marL="914400" algn="l" rtl="0" fontAlgn="base">
      <a:spcBef>
        <a:spcPct val="0"/>
      </a:spcBef>
      <a:spcAft>
        <a:spcPct val="0"/>
      </a:spcAft>
      <a:defRPr sz="2000" b="1" kern="1200">
        <a:solidFill>
          <a:srgbClr val="0066FF"/>
        </a:solidFill>
        <a:latin typeface="Times New Roman" pitchFamily="18" charset="0"/>
        <a:ea typeface="+mn-ea"/>
        <a:cs typeface="+mn-cs"/>
      </a:defRPr>
    </a:lvl3pPr>
    <a:lvl4pPr marL="1371600" algn="l" rtl="0" fontAlgn="base">
      <a:spcBef>
        <a:spcPct val="0"/>
      </a:spcBef>
      <a:spcAft>
        <a:spcPct val="0"/>
      </a:spcAft>
      <a:defRPr sz="2000" b="1" kern="1200">
        <a:solidFill>
          <a:srgbClr val="0066FF"/>
        </a:solidFill>
        <a:latin typeface="Times New Roman" pitchFamily="18" charset="0"/>
        <a:ea typeface="+mn-ea"/>
        <a:cs typeface="+mn-cs"/>
      </a:defRPr>
    </a:lvl4pPr>
    <a:lvl5pPr marL="1828800" algn="l" rtl="0" fontAlgn="base">
      <a:spcBef>
        <a:spcPct val="0"/>
      </a:spcBef>
      <a:spcAft>
        <a:spcPct val="0"/>
      </a:spcAft>
      <a:defRPr sz="2000" b="1" kern="1200">
        <a:solidFill>
          <a:srgbClr val="0066FF"/>
        </a:solidFill>
        <a:latin typeface="Times New Roman" pitchFamily="18" charset="0"/>
        <a:ea typeface="+mn-ea"/>
        <a:cs typeface="+mn-cs"/>
      </a:defRPr>
    </a:lvl5pPr>
    <a:lvl6pPr marL="2286000" algn="l" defTabSz="914400" rtl="0" eaLnBrk="1" latinLnBrk="0" hangingPunct="1">
      <a:defRPr sz="2000" b="1" kern="1200">
        <a:solidFill>
          <a:srgbClr val="0066FF"/>
        </a:solidFill>
        <a:latin typeface="Times New Roman" pitchFamily="18" charset="0"/>
        <a:ea typeface="+mn-ea"/>
        <a:cs typeface="+mn-cs"/>
      </a:defRPr>
    </a:lvl6pPr>
    <a:lvl7pPr marL="2743200" algn="l" defTabSz="914400" rtl="0" eaLnBrk="1" latinLnBrk="0" hangingPunct="1">
      <a:defRPr sz="2000" b="1" kern="1200">
        <a:solidFill>
          <a:srgbClr val="0066FF"/>
        </a:solidFill>
        <a:latin typeface="Times New Roman" pitchFamily="18" charset="0"/>
        <a:ea typeface="+mn-ea"/>
        <a:cs typeface="+mn-cs"/>
      </a:defRPr>
    </a:lvl7pPr>
    <a:lvl8pPr marL="3200400" algn="l" defTabSz="914400" rtl="0" eaLnBrk="1" latinLnBrk="0" hangingPunct="1">
      <a:defRPr sz="2000" b="1" kern="1200">
        <a:solidFill>
          <a:srgbClr val="0066FF"/>
        </a:solidFill>
        <a:latin typeface="Times New Roman" pitchFamily="18" charset="0"/>
        <a:ea typeface="+mn-ea"/>
        <a:cs typeface="+mn-cs"/>
      </a:defRPr>
    </a:lvl8pPr>
    <a:lvl9pPr marL="3657600" algn="l" defTabSz="914400" rtl="0" eaLnBrk="1" latinLnBrk="0" hangingPunct="1">
      <a:defRPr sz="2000" b="1" kern="1200">
        <a:solidFill>
          <a:srgbClr val="0066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000099"/>
    <a:srgbClr val="003300"/>
    <a:srgbClr val="33CC33"/>
    <a:srgbClr val="FF3300"/>
    <a:srgbClr val="FF66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60" d="100"/>
          <a:sy n="60" d="100"/>
        </p:scale>
        <p:origin x="-87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latin typeface="Arial" charset="0"/>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a:solidFill>
                  <a:schemeClr val="tx1"/>
                </a:solidFill>
                <a:latin typeface="Arial" charset="0"/>
              </a:defRPr>
            </a:lvl1pPr>
          </a:lstStyle>
          <a:p>
            <a:pPr>
              <a:defRPr/>
            </a:pPr>
            <a:fld id="{79538DAB-3768-48EF-9C78-ECD37ADA0BC6}" type="datetimeFigureOut">
              <a:rPr lang="pt-PT"/>
              <a:pPr>
                <a:defRPr/>
              </a:pPr>
              <a:t>24-05-2017</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smtClean="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latin typeface="Arial" charset="0"/>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a:solidFill>
                  <a:schemeClr val="tx1"/>
                </a:solidFill>
                <a:latin typeface="Arial" charset="0"/>
              </a:defRPr>
            </a:lvl1pPr>
          </a:lstStyle>
          <a:p>
            <a:pPr>
              <a:defRPr/>
            </a:pPr>
            <a:fld id="{34EA5C1A-8B38-44DA-A6EF-7F99BCF41FB8}" type="slidenum">
              <a:rPr lang="pt-PT"/>
              <a:pPr>
                <a:defRPr/>
              </a:pPr>
              <a:t>‹#›</a:t>
            </a:fld>
            <a:endParaRPr lang="pt-PT"/>
          </a:p>
        </p:txBody>
      </p:sp>
    </p:spTree>
    <p:extLst>
      <p:ext uri="{BB962C8B-B14F-4D97-AF65-F5344CB8AC3E}">
        <p14:creationId xmlns:p14="http://schemas.microsoft.com/office/powerpoint/2010/main" val="228162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55300"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84A5B0-749D-445C-8FDE-DD49B1A0FCC8}" type="slidenum">
              <a:rPr lang="pt-PT" altLang="pt-PT" smtClean="0">
                <a:latin typeface="Arial" charset="0"/>
              </a:rPr>
              <a:pPr eaLnBrk="1" hangingPunct="1">
                <a:spcBef>
                  <a:spcPct val="0"/>
                </a:spcBef>
              </a:pPr>
              <a:t>1</a:t>
            </a:fld>
            <a:endParaRPr lang="pt-PT" altLang="pt-P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661FBFB7-5F3D-45EB-B07B-E6BFC1E2C448}" type="slidenum">
              <a:rPr lang="pt-PT"/>
              <a:pPr>
                <a:defRPr/>
              </a:pPr>
              <a:t>‹#›</a:t>
            </a:fld>
            <a:endParaRPr lang="pt-PT"/>
          </a:p>
        </p:txBody>
      </p:sp>
    </p:spTree>
    <p:extLst>
      <p:ext uri="{BB962C8B-B14F-4D97-AF65-F5344CB8AC3E}">
        <p14:creationId xmlns:p14="http://schemas.microsoft.com/office/powerpoint/2010/main" val="145946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DE2ACCE6-4631-4745-94CC-EBAA13396492}" type="slidenum">
              <a:rPr lang="pt-PT"/>
              <a:pPr>
                <a:defRPr/>
              </a:pPr>
              <a:t>‹#›</a:t>
            </a:fld>
            <a:endParaRPr lang="pt-PT"/>
          </a:p>
        </p:txBody>
      </p:sp>
    </p:spTree>
    <p:extLst>
      <p:ext uri="{BB962C8B-B14F-4D97-AF65-F5344CB8AC3E}">
        <p14:creationId xmlns:p14="http://schemas.microsoft.com/office/powerpoint/2010/main" val="381723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A0C21DD-2E2F-49FE-B5B8-D65B65567983}" type="slidenum">
              <a:rPr lang="pt-PT"/>
              <a:pPr>
                <a:defRPr/>
              </a:pPr>
              <a:t>‹#›</a:t>
            </a:fld>
            <a:endParaRPr lang="pt-PT"/>
          </a:p>
        </p:txBody>
      </p:sp>
    </p:spTree>
    <p:extLst>
      <p:ext uri="{BB962C8B-B14F-4D97-AF65-F5344CB8AC3E}">
        <p14:creationId xmlns:p14="http://schemas.microsoft.com/office/powerpoint/2010/main" val="155366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457200" y="274638"/>
            <a:ext cx="8229600" cy="585152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7DD94CFB-9E46-4AC5-9DB7-8C26D678FED1}" type="slidenum">
              <a:rPr lang="pt-PT"/>
              <a:pPr>
                <a:defRPr/>
              </a:pPr>
              <a:t>‹#›</a:t>
            </a:fld>
            <a:endParaRPr lang="pt-PT"/>
          </a:p>
        </p:txBody>
      </p:sp>
    </p:spTree>
    <p:extLst>
      <p:ext uri="{BB962C8B-B14F-4D97-AF65-F5344CB8AC3E}">
        <p14:creationId xmlns:p14="http://schemas.microsoft.com/office/powerpoint/2010/main" val="186743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e 4 objec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pt-PT" smtClean="0"/>
              <a:t>Clique para editar o estilo</a:t>
            </a:r>
            <a:endParaRPr lang="pt-PT"/>
          </a:p>
        </p:txBody>
      </p:sp>
      <p:sp>
        <p:nvSpPr>
          <p:cNvPr id="3" name="Marcador de Posição de Conteúdo 2"/>
          <p:cNvSpPr>
            <a:spLocks noGrp="1"/>
          </p:cNvSpPr>
          <p:nvPr>
            <p:ph sz="quarter" idx="1"/>
          </p:nvPr>
        </p:nvSpPr>
        <p:spPr>
          <a:xfrm>
            <a:off x="457200" y="1600200"/>
            <a:ext cx="4038600" cy="21859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quarter" idx="2"/>
          </p:nvPr>
        </p:nvSpPr>
        <p:spPr>
          <a:xfrm>
            <a:off x="4648200" y="1600200"/>
            <a:ext cx="4038600" cy="21859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e Conteúdo 4"/>
          <p:cNvSpPr>
            <a:spLocks noGrp="1"/>
          </p:cNvSpPr>
          <p:nvPr>
            <p:ph sz="quarter" idx="3"/>
          </p:nvPr>
        </p:nvSpPr>
        <p:spPr>
          <a:xfrm>
            <a:off x="457200" y="3938588"/>
            <a:ext cx="4038600" cy="218757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e Conteúdo 5"/>
          <p:cNvSpPr>
            <a:spLocks noGrp="1"/>
          </p:cNvSpPr>
          <p:nvPr>
            <p:ph sz="quarter" idx="4"/>
          </p:nvPr>
        </p:nvSpPr>
        <p:spPr>
          <a:xfrm>
            <a:off x="4648200" y="3938588"/>
            <a:ext cx="4038600" cy="218757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86FE00A7-15A0-4556-82D7-E9CAD656AFD1}" type="slidenum">
              <a:rPr lang="pt-PT"/>
              <a:pPr>
                <a:defRPr/>
              </a:pPr>
              <a:t>‹#›</a:t>
            </a:fld>
            <a:endParaRPr lang="pt-PT"/>
          </a:p>
        </p:txBody>
      </p:sp>
    </p:spTree>
    <p:extLst>
      <p:ext uri="{BB962C8B-B14F-4D97-AF65-F5344CB8AC3E}">
        <p14:creationId xmlns:p14="http://schemas.microsoft.com/office/powerpoint/2010/main" val="293402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D0CB5D30-34BF-4DE7-B2DC-E75DB0CA598A}" type="slidenum">
              <a:rPr lang="pt-PT"/>
              <a:pPr>
                <a:defRPr/>
              </a:pPr>
              <a:t>‹#›</a:t>
            </a:fld>
            <a:endParaRPr lang="pt-PT"/>
          </a:p>
        </p:txBody>
      </p:sp>
    </p:spTree>
    <p:extLst>
      <p:ext uri="{BB962C8B-B14F-4D97-AF65-F5344CB8AC3E}">
        <p14:creationId xmlns:p14="http://schemas.microsoft.com/office/powerpoint/2010/main" val="227986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B8EF135-FC11-4DD6-966B-2A334E481132}" type="slidenum">
              <a:rPr lang="pt-PT"/>
              <a:pPr>
                <a:defRPr/>
              </a:pPr>
              <a:t>‹#›</a:t>
            </a:fld>
            <a:endParaRPr lang="pt-PT"/>
          </a:p>
        </p:txBody>
      </p:sp>
    </p:spTree>
    <p:extLst>
      <p:ext uri="{BB962C8B-B14F-4D97-AF65-F5344CB8AC3E}">
        <p14:creationId xmlns:p14="http://schemas.microsoft.com/office/powerpoint/2010/main" val="425792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23720A1D-750C-484D-B6E6-A45DF5DD2F19}" type="slidenum">
              <a:rPr lang="pt-PT"/>
              <a:pPr>
                <a:defRPr/>
              </a:pPr>
              <a:t>‹#›</a:t>
            </a:fld>
            <a:endParaRPr lang="pt-PT"/>
          </a:p>
        </p:txBody>
      </p:sp>
    </p:spTree>
    <p:extLst>
      <p:ext uri="{BB962C8B-B14F-4D97-AF65-F5344CB8AC3E}">
        <p14:creationId xmlns:p14="http://schemas.microsoft.com/office/powerpoint/2010/main" val="63636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C86AE8E2-CA61-421B-BF8A-24F1F1B368B4}" type="slidenum">
              <a:rPr lang="pt-PT"/>
              <a:pPr>
                <a:defRPr/>
              </a:pPr>
              <a:t>‹#›</a:t>
            </a:fld>
            <a:endParaRPr lang="pt-PT"/>
          </a:p>
        </p:txBody>
      </p:sp>
    </p:spTree>
    <p:extLst>
      <p:ext uri="{BB962C8B-B14F-4D97-AF65-F5344CB8AC3E}">
        <p14:creationId xmlns:p14="http://schemas.microsoft.com/office/powerpoint/2010/main" val="354728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6BE624DC-AC13-4524-B1CD-B04A1EF9CF20}" type="slidenum">
              <a:rPr lang="pt-PT"/>
              <a:pPr>
                <a:defRPr/>
              </a:pPr>
              <a:t>‹#›</a:t>
            </a:fld>
            <a:endParaRPr lang="pt-PT"/>
          </a:p>
        </p:txBody>
      </p:sp>
    </p:spTree>
    <p:extLst>
      <p:ext uri="{BB962C8B-B14F-4D97-AF65-F5344CB8AC3E}">
        <p14:creationId xmlns:p14="http://schemas.microsoft.com/office/powerpoint/2010/main" val="268268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9E415319-EF2D-44F2-BED0-45715512D47D}" type="slidenum">
              <a:rPr lang="pt-PT"/>
              <a:pPr>
                <a:defRPr/>
              </a:pPr>
              <a:t>‹#›</a:t>
            </a:fld>
            <a:endParaRPr lang="pt-PT"/>
          </a:p>
        </p:txBody>
      </p:sp>
    </p:spTree>
    <p:extLst>
      <p:ext uri="{BB962C8B-B14F-4D97-AF65-F5344CB8AC3E}">
        <p14:creationId xmlns:p14="http://schemas.microsoft.com/office/powerpoint/2010/main" val="364180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5A7F2BD0-EE0B-4E0B-8D1E-BD6FBC3B29DB}" type="slidenum">
              <a:rPr lang="pt-PT"/>
              <a:pPr>
                <a:defRPr/>
              </a:pPr>
              <a:t>‹#›</a:t>
            </a:fld>
            <a:endParaRPr lang="pt-PT"/>
          </a:p>
        </p:txBody>
      </p:sp>
    </p:spTree>
    <p:extLst>
      <p:ext uri="{BB962C8B-B14F-4D97-AF65-F5344CB8AC3E}">
        <p14:creationId xmlns:p14="http://schemas.microsoft.com/office/powerpoint/2010/main" val="331510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53574A59-DD4B-48FF-B6F9-C4E7BA13FCF4}" type="slidenum">
              <a:rPr lang="pt-PT"/>
              <a:pPr>
                <a:defRPr/>
              </a:pPr>
              <a:t>‹#›</a:t>
            </a:fld>
            <a:endParaRPr lang="pt-PT"/>
          </a:p>
        </p:txBody>
      </p:sp>
    </p:spTree>
    <p:extLst>
      <p:ext uri="{BB962C8B-B14F-4D97-AF65-F5344CB8AC3E}">
        <p14:creationId xmlns:p14="http://schemas.microsoft.com/office/powerpoint/2010/main" val="199891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Click to edit Master text styles</a:t>
            </a:r>
          </a:p>
          <a:p>
            <a:pPr lvl="1"/>
            <a:r>
              <a:rPr lang="pt-PT" altLang="pt-PT" smtClean="0"/>
              <a:t>Second level</a:t>
            </a:r>
          </a:p>
          <a:p>
            <a:pPr lvl="2"/>
            <a:r>
              <a:rPr lang="pt-PT" altLang="pt-PT" smtClean="0"/>
              <a:t>Third level</a:t>
            </a:r>
          </a:p>
          <a:p>
            <a:pPr lvl="3"/>
            <a:r>
              <a:rPr lang="pt-PT" altLang="pt-PT" smtClean="0"/>
              <a:t>Fourth level</a:t>
            </a:r>
          </a:p>
          <a:p>
            <a:pPr lvl="4"/>
            <a:r>
              <a:rPr lang="pt-PT" altLang="pt-P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pt-P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a:defRPr/>
            </a:pPr>
            <a:endParaRPr lang="pt-P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4532338B-8C01-4C2C-AA79-E0C0DD0078AB}"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pt/url?sa=i&amp;rct=j&amp;q=&amp;esrc=s&amp;source=images&amp;cd=&amp;cad=rja&amp;uact=8&amp;ved=0ahUKEwjSw--esonUAhXBFZoKHZLAD_0QjRwIBw&amp;url=https%3A%2F%2Fwww.timeout.com%2Flisbon&amp;psig=AFQjCNF_HaIqUIGONkJz8-B03crneq8t0A&amp;ust=149574492127966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google.pt/url?sa=i&amp;rct=j&amp;q=&amp;esrc=s&amp;source=images&amp;cd=&amp;cad=rja&amp;uact=8&amp;ved=0ahUKEwih-bK4sonUAhVCQJoKHaAxCvwQjRwIBw&amp;url=http%3A%2F%2Fwww.stepbystep2020.eu%2Fpartners%2Fwarsaw-poland%2F&amp;psig=AFQjCNGfcwP1usQYvVz3-0ymF8wKG75lUA&amp;ust=1495744957954520"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116632"/>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pt-PT" dirty="0">
                <a:solidFill>
                  <a:srgbClr val="000099"/>
                </a:solidFill>
                <a:latin typeface="Times New Roman" pitchFamily="18" charset="0"/>
              </a:rPr>
              <a:t>The </a:t>
            </a:r>
            <a:r>
              <a:rPr lang="en-US" altLang="pt-PT" dirty="0" smtClean="0">
                <a:solidFill>
                  <a:srgbClr val="000099"/>
                </a:solidFill>
                <a:latin typeface="Times New Roman" pitchFamily="18" charset="0"/>
              </a:rPr>
              <a:t>vacuum structure of the </a:t>
            </a:r>
          </a:p>
          <a:p>
            <a:pPr algn="ctr" eaLnBrk="1" hangingPunct="1">
              <a:spcBef>
                <a:spcPct val="0"/>
              </a:spcBef>
              <a:buFontTx/>
              <a:buNone/>
            </a:pPr>
            <a:r>
              <a:rPr lang="en-US" altLang="pt-PT" dirty="0" smtClean="0">
                <a:solidFill>
                  <a:srgbClr val="000099"/>
                </a:solidFill>
                <a:latin typeface="Times New Roman" pitchFamily="18" charset="0"/>
              </a:rPr>
              <a:t>triplet-doublet model</a:t>
            </a:r>
            <a:endParaRPr lang="pt-PT" altLang="pt-PT" sz="2000" b="0" dirty="0"/>
          </a:p>
        </p:txBody>
      </p:sp>
      <p:sp>
        <p:nvSpPr>
          <p:cNvPr id="2051" name="Text Box 5"/>
          <p:cNvSpPr txBox="1">
            <a:spLocks noChangeArrowheads="1"/>
          </p:cNvSpPr>
          <p:nvPr/>
        </p:nvSpPr>
        <p:spPr bwMode="auto">
          <a:xfrm>
            <a:off x="71895" y="1196752"/>
            <a:ext cx="9144000"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spcAft>
                <a:spcPts val="600"/>
              </a:spcAft>
              <a:buFontTx/>
              <a:buNone/>
            </a:pPr>
            <a:r>
              <a:rPr lang="pt-PT" altLang="pt-PT" sz="2400" dirty="0"/>
              <a:t>Pedro Ferreira</a:t>
            </a:r>
          </a:p>
          <a:p>
            <a:pPr algn="ctr" eaLnBrk="1" hangingPunct="1">
              <a:spcBef>
                <a:spcPct val="0"/>
              </a:spcBef>
              <a:buFontTx/>
              <a:buNone/>
            </a:pPr>
            <a:r>
              <a:rPr lang="pt-PT" altLang="pt-PT" sz="2400" dirty="0" smtClean="0">
                <a:solidFill>
                  <a:srgbClr val="FF0000"/>
                </a:solidFill>
              </a:rPr>
              <a:t>ISEL </a:t>
            </a:r>
            <a:r>
              <a:rPr lang="pt-PT" altLang="pt-PT" sz="2400" dirty="0">
                <a:solidFill>
                  <a:srgbClr val="FF0000"/>
                </a:solidFill>
              </a:rPr>
              <a:t>and CFTC, UL</a:t>
            </a:r>
          </a:p>
          <a:p>
            <a:pPr algn="ctr" eaLnBrk="1" hangingPunct="1">
              <a:spcBef>
                <a:spcPct val="0"/>
              </a:spcBef>
              <a:buFontTx/>
              <a:buNone/>
            </a:pPr>
            <a:r>
              <a:rPr lang="pt-PT" altLang="pt-PT" sz="1800" dirty="0">
                <a:solidFill>
                  <a:srgbClr val="FF0000"/>
                </a:solidFill>
              </a:rPr>
              <a:t>Lisbon, Portugal</a:t>
            </a:r>
          </a:p>
        </p:txBody>
      </p:sp>
      <p:sp>
        <p:nvSpPr>
          <p:cNvPr id="2052" name="Text Box 6"/>
          <p:cNvSpPr txBox="1">
            <a:spLocks noChangeArrowheads="1"/>
          </p:cNvSpPr>
          <p:nvPr/>
        </p:nvSpPr>
        <p:spPr bwMode="auto">
          <a:xfrm>
            <a:off x="0" y="5754688"/>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t>PLANCK 2017, 25/05/2017</a:t>
            </a:r>
            <a:endParaRPr lang="pt-PT" altLang="pt-PT" sz="2000" dirty="0"/>
          </a:p>
          <a:p>
            <a:pPr algn="ctr" eaLnBrk="1" hangingPunct="1">
              <a:spcBef>
                <a:spcPct val="0"/>
              </a:spcBef>
              <a:buFontTx/>
              <a:buNone/>
            </a:pPr>
            <a:endParaRPr lang="pt-PT" altLang="pt-PT" sz="1800" dirty="0"/>
          </a:p>
          <a:p>
            <a:pPr algn="ctr" eaLnBrk="1" hangingPunct="1">
              <a:spcBef>
                <a:spcPct val="0"/>
              </a:spcBef>
              <a:buFontTx/>
              <a:buNone/>
            </a:pPr>
            <a:r>
              <a:rPr lang="pt-PT" sz="1800" dirty="0" smtClean="0">
                <a:solidFill>
                  <a:schemeClr val="accent2"/>
                </a:solidFill>
              </a:rPr>
              <a:t>In collaboration with S. Kanemura and H. Sugiyama</a:t>
            </a:r>
            <a:endParaRPr lang="pt-PT" altLang="pt-PT" sz="1800" dirty="0">
              <a:solidFill>
                <a:schemeClr val="accent2"/>
              </a:solidFill>
            </a:endParaRPr>
          </a:p>
        </p:txBody>
      </p:sp>
      <p:pic>
        <p:nvPicPr>
          <p:cNvPr id="3074" name="Picture 2" descr="Image result for lisb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44076"/>
            <a:ext cx="3888432" cy="29144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arsa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0620" y="2637067"/>
            <a:ext cx="5299892" cy="2914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300697" y="404664"/>
            <a:ext cx="8644047"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1800" dirty="0" smtClean="0">
                <a:solidFill>
                  <a:schemeClr val="accent2"/>
                </a:solidFill>
                <a:latin typeface="Times New Roman" pitchFamily="18" charset="0"/>
              </a:rPr>
              <a:t>A </a:t>
            </a:r>
            <a:r>
              <a:rPr lang="pt-PT" altLang="pt-PT" sz="1800" i="1" dirty="0" smtClean="0">
                <a:solidFill>
                  <a:srgbClr val="FF0000"/>
                </a:solidFill>
                <a:latin typeface="Times New Roman" pitchFamily="18" charset="0"/>
              </a:rPr>
              <a:t>preliminary</a:t>
            </a:r>
            <a:r>
              <a:rPr lang="pt-PT" altLang="pt-PT" sz="1800" dirty="0" smtClean="0">
                <a:solidFill>
                  <a:schemeClr val="accent2"/>
                </a:solidFill>
                <a:latin typeface="Times New Roman" pitchFamily="18" charset="0"/>
              </a:rPr>
              <a:t> numerical scan seems to indicate that:</a:t>
            </a:r>
          </a:p>
          <a:p>
            <a:pPr eaLnBrk="1" hangingPunct="1">
              <a:spcBef>
                <a:spcPct val="0"/>
              </a:spcBef>
              <a:buFontTx/>
              <a:buNone/>
            </a:pPr>
            <a:endParaRPr lang="pt-PT" altLang="pt-PT" sz="1800" dirty="0">
              <a:solidFill>
                <a:schemeClr val="accent2"/>
              </a:solidFill>
              <a:latin typeface="Times New Roman" pitchFamily="18" charset="0"/>
            </a:endParaRPr>
          </a:p>
          <a:p>
            <a:pPr marL="285750" indent="-285750" eaLnBrk="1" hangingPunct="1">
              <a:spcBef>
                <a:spcPct val="0"/>
              </a:spcBef>
              <a:buFontTx/>
              <a:buChar char="-"/>
            </a:pPr>
            <a:r>
              <a:rPr lang="pt-PT" altLang="pt-PT" sz="1800" dirty="0" smtClean="0">
                <a:solidFill>
                  <a:schemeClr val="accent2"/>
                </a:solidFill>
                <a:latin typeface="Times New Roman" pitchFamily="18" charset="0"/>
              </a:rPr>
              <a:t>The N1 minimum, when it exists, is always DEEPER than any CB1 extremum.</a:t>
            </a:r>
          </a:p>
          <a:p>
            <a:pPr marL="285750" indent="-285750" eaLnBrk="1" hangingPunct="1">
              <a:spcBef>
                <a:spcPct val="0"/>
              </a:spcBef>
              <a:buFontTx/>
              <a:buChar char="-"/>
            </a:pPr>
            <a:endParaRPr lang="pt-PT" altLang="pt-PT" sz="1800" dirty="0">
              <a:solidFill>
                <a:schemeClr val="accent2"/>
              </a:solidFill>
              <a:latin typeface="Times New Roman" pitchFamily="18" charset="0"/>
            </a:endParaRPr>
          </a:p>
          <a:p>
            <a:pPr marL="285750" indent="-285750" eaLnBrk="1" hangingPunct="1">
              <a:spcBef>
                <a:spcPct val="0"/>
              </a:spcBef>
              <a:buFontTx/>
              <a:buChar char="-"/>
            </a:pPr>
            <a:r>
              <a:rPr lang="pt-PT" altLang="pt-PT" sz="1800" dirty="0" smtClean="0">
                <a:solidFill>
                  <a:schemeClr val="accent2"/>
                </a:solidFill>
                <a:latin typeface="Times New Roman" pitchFamily="18" charset="0"/>
              </a:rPr>
              <a:t>But, for a very small set of parameters, the same does not seem to hold for the comparison between a N1 minimum and a CB2 extremum.</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220838"/>
            <a:ext cx="6134319" cy="4592538"/>
          </a:xfrm>
          <a:prstGeom prst="rect">
            <a:avLst/>
          </a:prstGeom>
        </p:spPr>
      </p:pic>
    </p:spTree>
    <p:extLst>
      <p:ext uri="{BB962C8B-B14F-4D97-AF65-F5344CB8AC3E}">
        <p14:creationId xmlns:p14="http://schemas.microsoft.com/office/powerpoint/2010/main" val="361975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a:spLocks noChangeArrowheads="1"/>
          </p:cNvSpPr>
          <p:nvPr/>
        </p:nvSpPr>
        <p:spPr bwMode="auto">
          <a:xfrm>
            <a:off x="251520" y="148678"/>
            <a:ext cx="8684444"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dirty="0" smtClean="0">
                <a:solidFill>
                  <a:srgbClr val="FF0000"/>
                </a:solidFill>
                <a:latin typeface="Times New Roman" pitchFamily="18" charset="0"/>
              </a:rPr>
              <a:t>CONCLUSIONS </a:t>
            </a:r>
            <a:endParaRPr lang="pt-PT" altLang="pt-PT" sz="2000" dirty="0">
              <a:solidFill>
                <a:srgbClr val="FF0000"/>
              </a:solidFill>
              <a:latin typeface="Times New Roman" pitchFamily="18" charset="0"/>
            </a:endParaRPr>
          </a:p>
          <a:p>
            <a:pPr algn="ctr" eaLnBrk="1" hangingPunct="1">
              <a:spcBef>
                <a:spcPct val="0"/>
              </a:spcBef>
              <a:buFontTx/>
              <a:buNone/>
            </a:pPr>
            <a:endParaRPr lang="pt-PT" altLang="pt-PT" sz="2000" dirty="0">
              <a:solidFill>
                <a:srgbClr val="FF0000"/>
              </a:solidFill>
              <a:latin typeface="Times New Roman" pitchFamily="18" charset="0"/>
            </a:endParaRPr>
          </a:p>
          <a:p>
            <a:pPr eaLnBrk="1" hangingPunct="1">
              <a:spcBef>
                <a:spcPct val="0"/>
              </a:spcBef>
            </a:pPr>
            <a:r>
              <a:rPr lang="pt-PT" altLang="pt-PT" sz="1800" dirty="0">
                <a:latin typeface="Times New Roman" pitchFamily="18" charset="0"/>
              </a:rPr>
              <a:t> </a:t>
            </a:r>
            <a:r>
              <a:rPr lang="pt-PT" altLang="pt-PT" sz="1800" dirty="0" smtClean="0">
                <a:latin typeface="Times New Roman" pitchFamily="18" charset="0"/>
              </a:rPr>
              <a:t>The </a:t>
            </a:r>
            <a:r>
              <a:rPr lang="pt-PT" altLang="pt-PT" sz="1800" dirty="0" smtClean="0">
                <a:latin typeface="Times New Roman" pitchFamily="18" charset="0"/>
              </a:rPr>
              <a:t>triplet-doublet model has </a:t>
            </a:r>
            <a:r>
              <a:rPr lang="pt-PT" altLang="pt-PT" sz="1800" dirty="0" smtClean="0">
                <a:latin typeface="Times New Roman" pitchFamily="18" charset="0"/>
              </a:rPr>
              <a:t>a rich vacuum </a:t>
            </a:r>
            <a:r>
              <a:rPr lang="pt-PT" altLang="pt-PT" sz="1800" dirty="0" smtClean="0">
                <a:latin typeface="Times New Roman" pitchFamily="18" charset="0"/>
              </a:rPr>
              <a:t>structure – despite the inability to develop CP-breaking vacua, it can have several different types of charge breaking ones.</a:t>
            </a:r>
            <a:endParaRPr lang="pt-PT" altLang="pt-PT" sz="1800" dirty="0">
              <a:latin typeface="Times New Roman" pitchFamily="18" charset="0"/>
            </a:endParaRPr>
          </a:p>
          <a:p>
            <a:pPr eaLnBrk="1" hangingPunct="1">
              <a:spcBef>
                <a:spcPct val="0"/>
              </a:spcBef>
            </a:pPr>
            <a:endParaRPr lang="pt-PT" altLang="pt-PT" sz="1800" dirty="0">
              <a:latin typeface="Times New Roman" pitchFamily="18" charset="0"/>
            </a:endParaRPr>
          </a:p>
          <a:p>
            <a:pPr eaLnBrk="1" hangingPunct="1">
              <a:spcBef>
                <a:spcPct val="0"/>
              </a:spcBef>
            </a:pPr>
            <a:r>
              <a:rPr lang="pt-PT" altLang="pt-PT" sz="1800" dirty="0">
                <a:latin typeface="Times New Roman" pitchFamily="18" charset="0"/>
              </a:rPr>
              <a:t> </a:t>
            </a:r>
            <a:r>
              <a:rPr lang="pt-PT" altLang="pt-PT" sz="1800" dirty="0" smtClean="0">
                <a:solidFill>
                  <a:schemeClr val="accent2"/>
                </a:solidFill>
                <a:latin typeface="Times New Roman" pitchFamily="18" charset="0"/>
              </a:rPr>
              <a:t>The bilinear formalism, adapted to the TDM, permits the obtention of analytical formulae comparing the value of the potential at different extrema, as was observed in the 2HDM (and also the singlet-doublet model).</a:t>
            </a:r>
          </a:p>
          <a:p>
            <a:pPr eaLnBrk="1" hangingPunct="1">
              <a:spcBef>
                <a:spcPct val="0"/>
              </a:spcBef>
            </a:pPr>
            <a:endParaRPr lang="pt-PT" altLang="pt-PT" sz="1800" dirty="0">
              <a:latin typeface="Times New Roman" pitchFamily="18" charset="0"/>
            </a:endParaRPr>
          </a:p>
          <a:p>
            <a:pPr eaLnBrk="1" hangingPunct="1">
              <a:spcBef>
                <a:spcPct val="0"/>
              </a:spcBef>
            </a:pPr>
            <a:r>
              <a:rPr lang="pt-PT" altLang="pt-PT" sz="1800" dirty="0" smtClean="0">
                <a:latin typeface="Times New Roman" pitchFamily="18" charset="0"/>
              </a:rPr>
              <a:t> </a:t>
            </a:r>
            <a:r>
              <a:rPr lang="pt-PT" altLang="pt-PT" sz="1800" dirty="0" smtClean="0">
                <a:latin typeface="Times New Roman" pitchFamily="18" charset="0"/>
              </a:rPr>
              <a:t>These formulae give, in many cases, rise to forceful conclusions: for the </a:t>
            </a:r>
            <a:r>
              <a:rPr lang="el-GR" altLang="pt-PT" sz="1800" dirty="0" smtClean="0">
                <a:latin typeface="Times New Roman" pitchFamily="18" charset="0"/>
              </a:rPr>
              <a:t>μ</a:t>
            </a:r>
            <a:r>
              <a:rPr lang="pt-PT" altLang="pt-PT" sz="1800" dirty="0" smtClean="0">
                <a:latin typeface="Times New Roman" pitchFamily="18" charset="0"/>
              </a:rPr>
              <a:t> = 0 model, for instance, they ensure the absolute stability of the N2 minimum (the minimum of greater phenomenological interest in that model).</a:t>
            </a:r>
            <a:endParaRPr lang="pt-PT" altLang="pt-PT" sz="1800" dirty="0" smtClean="0">
              <a:latin typeface="Times New Roman" pitchFamily="18" charset="0"/>
            </a:endParaRPr>
          </a:p>
          <a:p>
            <a:pPr eaLnBrk="1" hangingPunct="1">
              <a:spcBef>
                <a:spcPct val="0"/>
              </a:spcBef>
            </a:pPr>
            <a:endParaRPr lang="pt-PT" altLang="pt-PT" sz="2000" dirty="0">
              <a:latin typeface="Times New Roman" pitchFamily="18" charset="0"/>
            </a:endParaRPr>
          </a:p>
          <a:p>
            <a:pPr eaLnBrk="1" hangingPunct="1">
              <a:spcBef>
                <a:spcPct val="0"/>
              </a:spcBef>
            </a:pPr>
            <a:r>
              <a:rPr lang="pt-PT" altLang="pt-PT" sz="1800" dirty="0" smtClean="0">
                <a:solidFill>
                  <a:schemeClr val="accent2"/>
                </a:solidFill>
                <a:latin typeface="Times New Roman" pitchFamily="18" charset="0"/>
              </a:rPr>
              <a:t> </a:t>
            </a:r>
            <a:r>
              <a:rPr lang="pt-PT" altLang="pt-PT" sz="1800" dirty="0" smtClean="0">
                <a:solidFill>
                  <a:schemeClr val="accent2"/>
                </a:solidFill>
                <a:latin typeface="Times New Roman" pitchFamily="18" charset="0"/>
              </a:rPr>
              <a:t>Other CB extrema also need to be considered; CB3, for instance, is harder to deal with.</a:t>
            </a:r>
          </a:p>
          <a:p>
            <a:pPr eaLnBrk="1" hangingPunct="1">
              <a:spcBef>
                <a:spcPct val="0"/>
              </a:spcBef>
            </a:pPr>
            <a:endParaRPr lang="pt-PT" altLang="pt-PT" sz="1800" dirty="0">
              <a:solidFill>
                <a:schemeClr val="accent2"/>
              </a:solidFill>
              <a:latin typeface="Times New Roman" pitchFamily="18" charset="0"/>
            </a:endParaRPr>
          </a:p>
          <a:p>
            <a:pPr eaLnBrk="1" hangingPunct="1">
              <a:spcBef>
                <a:spcPct val="0"/>
              </a:spcBef>
            </a:pPr>
            <a:r>
              <a:rPr lang="pt-PT" altLang="pt-PT" sz="1800" dirty="0" smtClean="0">
                <a:latin typeface="Times New Roman" pitchFamily="18" charset="0"/>
              </a:rPr>
              <a:t> The introduction of the cubic terms in the potential greatly increases the complexity of the calculation, and seemingly muddles the conclusions – the electroweak breaking minimum N1 no longer seems wholly stable,for instance.</a:t>
            </a:r>
            <a:endParaRPr lang="pt-PT" altLang="pt-PT" sz="1800" dirty="0">
              <a:latin typeface="Times New Roman" pitchFamily="18" charset="0"/>
            </a:endParaRPr>
          </a:p>
        </p:txBody>
      </p:sp>
    </p:spTree>
    <p:extLst>
      <p:ext uri="{BB962C8B-B14F-4D97-AF65-F5344CB8AC3E}">
        <p14:creationId xmlns:p14="http://schemas.microsoft.com/office/powerpoint/2010/main" val="69936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395536" y="563771"/>
            <a:ext cx="828092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2000" dirty="0" smtClean="0">
                <a:solidFill>
                  <a:srgbClr val="FF0000"/>
                </a:solidFill>
                <a:latin typeface="Times New Roman" pitchFamily="18" charset="0"/>
              </a:rPr>
              <a:t>THE MODEL</a:t>
            </a:r>
            <a:r>
              <a:rPr lang="pt-PT" altLang="pt-PT" sz="2000" dirty="0" smtClean="0">
                <a:solidFill>
                  <a:schemeClr val="tx2"/>
                </a:solidFill>
                <a:latin typeface="Times New Roman" pitchFamily="18" charset="0"/>
              </a:rPr>
              <a:t>: </a:t>
            </a:r>
            <a:r>
              <a:rPr lang="pt-PT" altLang="pt-PT" sz="2000" dirty="0" smtClean="0">
                <a:solidFill>
                  <a:srgbClr val="000099"/>
                </a:solidFill>
                <a:latin typeface="Times New Roman" pitchFamily="18" charset="0"/>
              </a:rPr>
              <a:t>the </a:t>
            </a:r>
            <a:r>
              <a:rPr lang="pt-PT" altLang="pt-PT" sz="2000" dirty="0" smtClean="0">
                <a:solidFill>
                  <a:srgbClr val="000099"/>
                </a:solidFill>
                <a:latin typeface="Times New Roman" pitchFamily="18" charset="0"/>
              </a:rPr>
              <a:t>Triplet-Doublet Model </a:t>
            </a:r>
            <a:r>
              <a:rPr lang="pt-PT" altLang="pt-PT" sz="2000" dirty="0" smtClean="0">
                <a:solidFill>
                  <a:srgbClr val="000099"/>
                </a:solidFill>
                <a:latin typeface="Times New Roman" pitchFamily="18" charset="0"/>
              </a:rPr>
              <a:t>contains </a:t>
            </a:r>
            <a:r>
              <a:rPr lang="pt-PT" altLang="pt-PT" sz="2000" dirty="0" smtClean="0">
                <a:solidFill>
                  <a:srgbClr val="000099"/>
                </a:solidFill>
                <a:latin typeface="Times New Roman" pitchFamily="18" charset="0"/>
              </a:rPr>
              <a:t>all SM fields, </a:t>
            </a:r>
            <a:r>
              <a:rPr lang="pt-PT" altLang="pt-PT" sz="2000" dirty="0" smtClean="0">
                <a:solidFill>
                  <a:srgbClr val="000099"/>
                </a:solidFill>
                <a:latin typeface="Times New Roman" pitchFamily="18" charset="0"/>
              </a:rPr>
              <a:t>but expands the scalar content, via the addition of an SU(2) triplet</a:t>
            </a:r>
            <a:r>
              <a:rPr lang="pt-PT" altLang="pt-PT" sz="2000" dirty="0" smtClean="0">
                <a:solidFill>
                  <a:srgbClr val="000099"/>
                </a:solidFill>
                <a:latin typeface="Times New Roman" pitchFamily="18" charset="0"/>
              </a:rPr>
              <a:t>.</a:t>
            </a: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Useful to explain both </a:t>
            </a:r>
            <a:r>
              <a:rPr lang="pt-PT" altLang="pt-PT" sz="2000" dirty="0" smtClean="0">
                <a:latin typeface="Times New Roman" pitchFamily="18" charset="0"/>
              </a:rPr>
              <a:t>dark matter </a:t>
            </a:r>
            <a:r>
              <a:rPr lang="pt-PT" altLang="pt-PT" sz="2000" dirty="0" smtClean="0">
                <a:solidFill>
                  <a:srgbClr val="000099"/>
                </a:solidFill>
                <a:latin typeface="Times New Roman" pitchFamily="18" charset="0"/>
              </a:rPr>
              <a:t>relic density and </a:t>
            </a:r>
            <a:r>
              <a:rPr lang="pt-PT" altLang="pt-PT" sz="2000" dirty="0" smtClean="0">
                <a:latin typeface="Times New Roman" pitchFamily="18" charset="0"/>
              </a:rPr>
              <a:t>small</a:t>
            </a:r>
            <a:r>
              <a:rPr lang="pt-PT" altLang="pt-PT" sz="2000" dirty="0" smtClean="0">
                <a:solidFill>
                  <a:srgbClr val="000099"/>
                </a:solidFill>
                <a:latin typeface="Times New Roman" pitchFamily="18" charset="0"/>
              </a:rPr>
              <a:t> </a:t>
            </a:r>
            <a:r>
              <a:rPr lang="pt-PT" altLang="pt-PT" sz="2000" dirty="0" smtClean="0">
                <a:latin typeface="Times New Roman" pitchFamily="18" charset="0"/>
              </a:rPr>
              <a:t>neutrino masses. </a:t>
            </a:r>
          </a:p>
          <a:p>
            <a:pPr marL="285750" indent="-285750" eaLnBrk="1" hangingPunct="1">
              <a:spcBef>
                <a:spcPct val="0"/>
              </a:spcBef>
            </a:pPr>
            <a:endParaRPr lang="pt-PT" altLang="pt-PT" sz="2000" dirty="0">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The model has a richer particle spectrum than the SM, containing two CP-even scalars </a:t>
            </a:r>
            <a:r>
              <a:rPr lang="pt-PT" altLang="pt-PT" sz="2000" dirty="0" smtClean="0">
                <a:solidFill>
                  <a:srgbClr val="FF0000"/>
                </a:solidFill>
                <a:latin typeface="Times New Roman" pitchFamily="18" charset="0"/>
              </a:rPr>
              <a:t>h</a:t>
            </a:r>
            <a:r>
              <a:rPr lang="pt-PT" altLang="pt-PT" sz="2000" dirty="0" smtClean="0">
                <a:solidFill>
                  <a:srgbClr val="000099"/>
                </a:solidFill>
                <a:latin typeface="Times New Roman" pitchFamily="18" charset="0"/>
              </a:rPr>
              <a:t> and </a:t>
            </a:r>
            <a:r>
              <a:rPr lang="pt-PT" altLang="pt-PT" sz="2000" dirty="0" smtClean="0">
                <a:solidFill>
                  <a:srgbClr val="FF0000"/>
                </a:solidFill>
                <a:latin typeface="Times New Roman" pitchFamily="18" charset="0"/>
              </a:rPr>
              <a:t>H</a:t>
            </a:r>
            <a:r>
              <a:rPr lang="pt-PT" altLang="pt-PT" sz="2000" dirty="0" smtClean="0">
                <a:solidFill>
                  <a:srgbClr val="000099"/>
                </a:solidFill>
                <a:latin typeface="Times New Roman" pitchFamily="18" charset="0"/>
              </a:rPr>
              <a:t>, a pseudoscalar </a:t>
            </a:r>
            <a:r>
              <a:rPr lang="pt-PT" altLang="pt-PT" sz="2000" dirty="0" smtClean="0">
                <a:solidFill>
                  <a:srgbClr val="FF0000"/>
                </a:solidFill>
                <a:latin typeface="Times New Roman" pitchFamily="18" charset="0"/>
              </a:rPr>
              <a:t>A</a:t>
            </a:r>
            <a:r>
              <a:rPr lang="pt-PT" altLang="pt-PT" sz="2000" dirty="0" smtClean="0">
                <a:solidFill>
                  <a:srgbClr val="000099"/>
                </a:solidFill>
                <a:latin typeface="Times New Roman" pitchFamily="18" charset="0"/>
              </a:rPr>
              <a:t>, a charged scalar </a:t>
            </a:r>
            <a:r>
              <a:rPr lang="pt-PT" altLang="pt-PT" sz="2000" dirty="0" smtClean="0">
                <a:solidFill>
                  <a:srgbClr val="FF0000"/>
                </a:solidFill>
                <a:latin typeface="Times New Roman" pitchFamily="18" charset="0"/>
              </a:rPr>
              <a:t>H</a:t>
            </a:r>
            <a:r>
              <a:rPr lang="pt-PT" altLang="pt-PT" sz="2000" baseline="30000" dirty="0" smtClean="0">
                <a:solidFill>
                  <a:srgbClr val="FF0000"/>
                </a:solidFill>
                <a:latin typeface="Times New Roman" pitchFamily="18" charset="0"/>
              </a:rPr>
              <a:t>+</a:t>
            </a:r>
            <a:r>
              <a:rPr lang="pt-PT" altLang="pt-PT" sz="2000" dirty="0" smtClean="0">
                <a:solidFill>
                  <a:srgbClr val="000099"/>
                </a:solidFill>
                <a:latin typeface="Times New Roman" pitchFamily="18" charset="0"/>
              </a:rPr>
              <a:t> and a doubly charged one, </a:t>
            </a:r>
            <a:r>
              <a:rPr lang="pt-PT" altLang="pt-PT" sz="2000" dirty="0" smtClean="0">
                <a:solidFill>
                  <a:srgbClr val="FF0000"/>
                </a:solidFill>
                <a:latin typeface="Times New Roman" pitchFamily="18" charset="0"/>
              </a:rPr>
              <a:t>H</a:t>
            </a:r>
            <a:r>
              <a:rPr lang="pt-PT" altLang="pt-PT" sz="2000" baseline="30000" dirty="0" smtClean="0">
                <a:solidFill>
                  <a:srgbClr val="FF0000"/>
                </a:solidFill>
                <a:latin typeface="Times New Roman" pitchFamily="18" charset="0"/>
              </a:rPr>
              <a:t>++</a:t>
            </a:r>
            <a:r>
              <a:rPr lang="pt-PT" altLang="pt-PT" sz="2000" dirty="0" smtClean="0">
                <a:solidFill>
                  <a:srgbClr val="000099"/>
                </a:solidFill>
                <a:latin typeface="Times New Roman" pitchFamily="18" charset="0"/>
              </a:rPr>
              <a:t>.</a:t>
            </a: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In the Triplet-Doublet Model, vacua which spontaneously break the electromagnetic symmetry are possible. The stability of neutral vacua is therefore not guaranteed a priori.</a:t>
            </a: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But it is possible to conclude, analytically, that under many circunstances </a:t>
            </a:r>
            <a:r>
              <a:rPr lang="pt-PT" altLang="pt-PT" sz="2000" i="1" dirty="0" smtClean="0">
                <a:solidFill>
                  <a:srgbClr val="FF0000"/>
                </a:solidFill>
                <a:latin typeface="Times New Roman" pitchFamily="18" charset="0"/>
              </a:rPr>
              <a:t>the stability of electroweak breaking minima is ensured by the model itself, regardless of the values of its parameters</a:t>
            </a:r>
            <a:r>
              <a:rPr lang="pt-PT" altLang="pt-PT" sz="2000" dirty="0" smtClean="0">
                <a:solidFill>
                  <a:srgbClr val="000099"/>
                </a:solidFill>
                <a:latin typeface="Times New Roman" pitchFamily="18" charset="0"/>
              </a:rPr>
              <a:t>.</a:t>
            </a: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1800" dirty="0">
              <a:solidFill>
                <a:schemeClr val="tx2"/>
              </a:solidFill>
              <a:latin typeface="Times New Roman" pitchFamily="18" charset="0"/>
            </a:endParaRPr>
          </a:p>
        </p:txBody>
      </p:sp>
    </p:spTree>
    <p:extLst>
      <p:ext uri="{BB962C8B-B14F-4D97-AF65-F5344CB8AC3E}">
        <p14:creationId xmlns:p14="http://schemas.microsoft.com/office/powerpoint/2010/main" val="3375791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179512" y="293600"/>
            <a:ext cx="8496944"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1800" dirty="0" smtClean="0">
                <a:solidFill>
                  <a:srgbClr val="FF0000"/>
                </a:solidFill>
                <a:latin typeface="Times New Roman" pitchFamily="18" charset="0"/>
              </a:rPr>
              <a:t>THE SCALAR POTENTIAL</a:t>
            </a:r>
            <a:r>
              <a:rPr lang="pt-PT" altLang="pt-PT" sz="1800" dirty="0" smtClean="0">
                <a:solidFill>
                  <a:schemeClr val="accent2"/>
                </a:solidFill>
                <a:latin typeface="Times New Roman" pitchFamily="18" charset="0"/>
              </a:rPr>
              <a:t>: the model contains the usual SU(2)×U(1) doublet </a:t>
            </a:r>
            <a:r>
              <a:rPr lang="el-GR" altLang="pt-PT" sz="2400" dirty="0" smtClean="0">
                <a:solidFill>
                  <a:srgbClr val="FF0000"/>
                </a:solidFill>
                <a:latin typeface="Times New Roman" pitchFamily="18" charset="0"/>
              </a:rPr>
              <a:t>Φ</a:t>
            </a:r>
            <a:r>
              <a:rPr lang="pt-PT" altLang="pt-PT" sz="1800" dirty="0" smtClean="0">
                <a:solidFill>
                  <a:schemeClr val="accent2"/>
                </a:solidFill>
                <a:latin typeface="Times New Roman" pitchFamily="18" charset="0"/>
              </a:rPr>
              <a:t>, but also a complex SU(2) triplet </a:t>
            </a:r>
            <a:r>
              <a:rPr lang="el-GR" altLang="pt-PT" sz="2400" dirty="0" smtClean="0">
                <a:solidFill>
                  <a:srgbClr val="FF0000"/>
                </a:solidFill>
                <a:latin typeface="Times New Roman" pitchFamily="18" charset="0"/>
              </a:rPr>
              <a:t>Δ</a:t>
            </a:r>
            <a:r>
              <a:rPr lang="pt-PT" altLang="pt-PT" sz="2400" dirty="0" smtClean="0">
                <a:solidFill>
                  <a:srgbClr val="FF0000"/>
                </a:solidFill>
                <a:latin typeface="Times New Roman" pitchFamily="18" charset="0"/>
              </a:rPr>
              <a:t> </a:t>
            </a:r>
            <a:r>
              <a:rPr lang="pt-PT" altLang="pt-PT" sz="1800" dirty="0" smtClean="0">
                <a:solidFill>
                  <a:schemeClr val="accent2"/>
                </a:solidFill>
                <a:latin typeface="Times New Roman" pitchFamily="18" charset="0"/>
              </a:rPr>
              <a:t>. </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The most general gauge invariant scalar potential with this field content is</a:t>
            </a: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None/>
            </a:pPr>
            <a:r>
              <a:rPr lang="pt-PT" altLang="pt-PT" sz="1800" dirty="0" smtClean="0">
                <a:solidFill>
                  <a:schemeClr val="accent2"/>
                </a:solidFill>
                <a:latin typeface="Times New Roman" pitchFamily="18" charset="0"/>
              </a:rPr>
              <a:t>with all parameters </a:t>
            </a:r>
            <a:r>
              <a:rPr lang="pt-PT" altLang="pt-PT" sz="1800" dirty="0">
                <a:solidFill>
                  <a:schemeClr val="accent2"/>
                </a:solidFill>
                <a:latin typeface="Times New Roman" pitchFamily="18" charset="0"/>
              </a:rPr>
              <a:t>real. </a:t>
            </a:r>
            <a:r>
              <a:rPr lang="pt-PT" altLang="pt-PT" sz="1800" dirty="0" smtClean="0">
                <a:solidFill>
                  <a:schemeClr val="accent2"/>
                </a:solidFill>
                <a:latin typeface="Times New Roman" pitchFamily="18" charset="0"/>
              </a:rPr>
              <a:t>The </a:t>
            </a:r>
            <a:r>
              <a:rPr lang="pt-PT" altLang="pt-PT" sz="1800" i="1" dirty="0">
                <a:solidFill>
                  <a:srgbClr val="FF0000"/>
                </a:solidFill>
                <a:latin typeface="Times New Roman" pitchFamily="18" charset="0"/>
              </a:rPr>
              <a:t>necessary</a:t>
            </a:r>
            <a:r>
              <a:rPr lang="pt-PT" altLang="pt-PT" sz="1800" dirty="0">
                <a:solidFill>
                  <a:schemeClr val="accent2"/>
                </a:solidFill>
                <a:latin typeface="Times New Roman" pitchFamily="18" charset="0"/>
              </a:rPr>
              <a:t> and </a:t>
            </a:r>
            <a:r>
              <a:rPr lang="pt-PT" altLang="pt-PT" sz="1800" i="1" dirty="0" smtClean="0">
                <a:solidFill>
                  <a:srgbClr val="FF0000"/>
                </a:solidFill>
                <a:latin typeface="Times New Roman" pitchFamily="18" charset="0"/>
              </a:rPr>
              <a:t>sufficient</a:t>
            </a:r>
            <a:r>
              <a:rPr lang="pt-PT" altLang="pt-PT" sz="1800" dirty="0" smtClean="0">
                <a:solidFill>
                  <a:schemeClr val="accent2"/>
                </a:solidFill>
                <a:latin typeface="Times New Roman" pitchFamily="18" charset="0"/>
              </a:rPr>
              <a:t> </a:t>
            </a:r>
            <a:r>
              <a:rPr lang="pt-PT" altLang="pt-PT" sz="1800" dirty="0">
                <a:solidFill>
                  <a:schemeClr val="accent2"/>
                </a:solidFill>
                <a:latin typeface="Times New Roman" pitchFamily="18" charset="0"/>
              </a:rPr>
              <a:t>bounded-from-below conditions of the model are</a:t>
            </a: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323" y="1144821"/>
            <a:ext cx="27717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780928"/>
            <a:ext cx="882148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362" y="4725144"/>
            <a:ext cx="565474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472" y="6381328"/>
            <a:ext cx="64865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618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58073"/>
            <a:ext cx="5328592" cy="82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7"/>
          <p:cNvSpPr txBox="1">
            <a:spLocks noChangeArrowheads="1"/>
          </p:cNvSpPr>
          <p:nvPr/>
        </p:nvSpPr>
        <p:spPr bwMode="auto">
          <a:xfrm>
            <a:off x="323528" y="404664"/>
            <a:ext cx="8644047"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1800" dirty="0" smtClean="0">
                <a:solidFill>
                  <a:srgbClr val="FF0000"/>
                </a:solidFill>
                <a:latin typeface="Times New Roman" pitchFamily="18" charset="0"/>
              </a:rPr>
              <a:t>NO POSSIBILITY OF SPONTANEOUS CP VIOLATION: </a:t>
            </a:r>
            <a:r>
              <a:rPr lang="pt-PT" altLang="pt-PT" sz="1800" dirty="0" smtClean="0">
                <a:solidFill>
                  <a:schemeClr val="accent2"/>
                </a:solidFill>
                <a:latin typeface="Times New Roman" pitchFamily="18" charset="0"/>
              </a:rPr>
              <a:t>all the parameters in the potential are real  - even the trilinear coupling </a:t>
            </a:r>
            <a:r>
              <a:rPr lang="el-GR" altLang="pt-PT" sz="1800" dirty="0" smtClean="0">
                <a:solidFill>
                  <a:srgbClr val="FF0000"/>
                </a:solidFill>
                <a:latin typeface="Times New Roman" pitchFamily="18" charset="0"/>
              </a:rPr>
              <a:t>μ</a:t>
            </a:r>
            <a:r>
              <a:rPr lang="pt-PT" altLang="pt-PT" sz="1800" dirty="0" smtClean="0">
                <a:solidFill>
                  <a:schemeClr val="accent2"/>
                </a:solidFill>
                <a:latin typeface="Times New Roman" pitchFamily="18" charset="0"/>
              </a:rPr>
              <a:t>, which can always be made </a:t>
            </a:r>
            <a:r>
              <a:rPr lang="pt-PT" altLang="pt-PT" sz="1800" dirty="0" smtClean="0">
                <a:solidFill>
                  <a:srgbClr val="006600"/>
                </a:solidFill>
                <a:latin typeface="Times New Roman" pitchFamily="18" charset="0"/>
              </a:rPr>
              <a:t>real</a:t>
            </a:r>
            <a:r>
              <a:rPr lang="pt-PT" altLang="pt-PT" sz="1800" dirty="0" smtClean="0">
                <a:solidFill>
                  <a:schemeClr val="accent2"/>
                </a:solidFill>
                <a:latin typeface="Times New Roman" pitchFamily="18" charset="0"/>
              </a:rPr>
              <a:t> through a rephasing of the </a:t>
            </a:r>
            <a:r>
              <a:rPr lang="el-GR" altLang="pt-PT" sz="1800" dirty="0" smtClean="0">
                <a:solidFill>
                  <a:srgbClr val="FF0000"/>
                </a:solidFill>
                <a:latin typeface="Times New Roman" pitchFamily="18" charset="0"/>
              </a:rPr>
              <a:t>Δ</a:t>
            </a:r>
            <a:r>
              <a:rPr lang="pt-PT" altLang="pt-PT" sz="1800" dirty="0" smtClean="0">
                <a:solidFill>
                  <a:schemeClr val="accent2"/>
                </a:solidFill>
                <a:latin typeface="Times New Roman" pitchFamily="18" charset="0"/>
              </a:rPr>
              <a:t> field. </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A generic CP breaking vacuum can always be written, through adequate rephasings of fields,  as</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However, the potential at such a vacuum has a trivial dependence of the complex phase </a:t>
            </a:r>
            <a:r>
              <a:rPr lang="el-GR" altLang="pt-PT" sz="1800" dirty="0" smtClean="0">
                <a:solidFill>
                  <a:schemeClr val="accent2"/>
                </a:solidFill>
                <a:latin typeface="Times New Roman" pitchFamily="18" charset="0"/>
              </a:rPr>
              <a:t>θ</a:t>
            </a:r>
            <a:r>
              <a:rPr lang="pt-PT" altLang="pt-PT" sz="1800" dirty="0" smtClean="0">
                <a:solidFill>
                  <a:schemeClr val="accent2"/>
                </a:solidFill>
                <a:latin typeface="Times New Roman" pitchFamily="18" charset="0"/>
              </a:rPr>
              <a:t> – there is a single term in the potential depending on </a:t>
            </a:r>
            <a:r>
              <a:rPr lang="el-GR" altLang="pt-PT" sz="1800" dirty="0" smtClean="0">
                <a:solidFill>
                  <a:schemeClr val="accent2"/>
                </a:solidFill>
                <a:latin typeface="Times New Roman" pitchFamily="18" charset="0"/>
              </a:rPr>
              <a:t>θ</a:t>
            </a:r>
            <a:r>
              <a:rPr lang="pt-PT" altLang="pt-PT" sz="1800" dirty="0" smtClean="0">
                <a:solidFill>
                  <a:schemeClr val="accent2"/>
                </a:solidFill>
                <a:latin typeface="Times New Roman" pitchFamily="18" charset="0"/>
              </a:rPr>
              <a:t>, arising from the cubic terms. </a:t>
            </a:r>
            <a:r>
              <a:rPr lang="pt-PT" altLang="pt-PT" sz="1800" dirty="0">
                <a:solidFill>
                  <a:schemeClr val="accent2"/>
                </a:solidFill>
                <a:latin typeface="Times New Roman" pitchFamily="18" charset="0"/>
              </a:rPr>
              <a:t>T</a:t>
            </a:r>
            <a:r>
              <a:rPr lang="pt-PT" altLang="pt-PT" sz="1800" dirty="0" smtClean="0">
                <a:solidFill>
                  <a:schemeClr val="accent2"/>
                </a:solidFill>
                <a:latin typeface="Times New Roman" pitchFamily="18" charset="0"/>
              </a:rPr>
              <a:t>he potential at this vacuum is found to be of the form</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Minimizing with respect to </a:t>
            </a:r>
            <a:r>
              <a:rPr lang="el-GR" altLang="pt-PT" sz="1800" dirty="0" smtClean="0">
                <a:solidFill>
                  <a:schemeClr val="accent2"/>
                </a:solidFill>
                <a:latin typeface="Times New Roman" pitchFamily="18" charset="0"/>
              </a:rPr>
              <a:t>θ</a:t>
            </a:r>
            <a:r>
              <a:rPr lang="pt-PT" altLang="pt-PT" sz="1800" dirty="0" smtClean="0">
                <a:solidFill>
                  <a:schemeClr val="accent2"/>
                </a:solidFill>
                <a:latin typeface="Times New Roman" pitchFamily="18" charset="0"/>
              </a:rPr>
              <a:t> immediately gives  </a:t>
            </a:r>
            <a:r>
              <a:rPr lang="pt-PT" altLang="pt-PT" sz="2800" i="1" dirty="0" smtClean="0">
                <a:solidFill>
                  <a:schemeClr val="tx2">
                    <a:lumMod val="50000"/>
                    <a:lumOff val="50000"/>
                  </a:schemeClr>
                </a:solidFill>
                <a:latin typeface="Times New Roman" pitchFamily="18" charset="0"/>
              </a:rPr>
              <a:t>sin</a:t>
            </a:r>
            <a:r>
              <a:rPr lang="el-GR" altLang="pt-PT" sz="2800" i="1" dirty="0">
                <a:solidFill>
                  <a:schemeClr val="tx2">
                    <a:lumMod val="50000"/>
                    <a:lumOff val="50000"/>
                  </a:schemeClr>
                </a:solidFill>
                <a:latin typeface="Times New Roman" pitchFamily="18" charset="0"/>
              </a:rPr>
              <a:t> </a:t>
            </a:r>
            <a:r>
              <a:rPr lang="el-GR" altLang="pt-PT" sz="2800" i="1" dirty="0" smtClean="0">
                <a:solidFill>
                  <a:schemeClr val="tx2">
                    <a:lumMod val="50000"/>
                    <a:lumOff val="50000"/>
                  </a:schemeClr>
                </a:solidFill>
                <a:latin typeface="Times New Roman" pitchFamily="18" charset="0"/>
              </a:rPr>
              <a:t>θ</a:t>
            </a:r>
            <a:r>
              <a:rPr lang="pt-PT" altLang="pt-PT" sz="2800" i="1" dirty="0" smtClean="0">
                <a:solidFill>
                  <a:schemeClr val="tx2">
                    <a:lumMod val="50000"/>
                    <a:lumOff val="50000"/>
                  </a:schemeClr>
                </a:solidFill>
                <a:latin typeface="Times New Roman" pitchFamily="18" charset="0"/>
              </a:rPr>
              <a:t> = 0</a:t>
            </a:r>
            <a:r>
              <a:rPr lang="pt-PT" altLang="pt-PT" sz="1800" dirty="0" smtClean="0">
                <a:solidFill>
                  <a:schemeClr val="accent2"/>
                </a:solidFill>
                <a:latin typeface="Times New Roman" pitchFamily="18" charset="0"/>
              </a:rPr>
              <a:t>, and therefore </a:t>
            </a:r>
            <a:r>
              <a:rPr lang="pt-PT" altLang="pt-PT" sz="1800" dirty="0" smtClean="0">
                <a:solidFill>
                  <a:srgbClr val="FF0000"/>
                </a:solidFill>
                <a:latin typeface="Times New Roman" pitchFamily="18" charset="0"/>
              </a:rPr>
              <a:t>there is no non-trivial CP-breaking phase</a:t>
            </a:r>
            <a:r>
              <a:rPr lang="pt-PT" altLang="pt-PT" sz="1800" dirty="0" smtClean="0">
                <a:solidFill>
                  <a:schemeClr val="accent2"/>
                </a:solidFill>
                <a:latin typeface="Times New Roman" pitchFamily="18" charset="0"/>
              </a:rPr>
              <a:t>. </a:t>
            </a: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595" y="4437112"/>
            <a:ext cx="311074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653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32409" y="44624"/>
            <a:ext cx="8644047"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sp>
        <p:nvSpPr>
          <p:cNvPr id="5" name="TextBox 17"/>
          <p:cNvSpPr txBox="1">
            <a:spLocks noChangeArrowheads="1"/>
          </p:cNvSpPr>
          <p:nvPr/>
        </p:nvSpPr>
        <p:spPr bwMode="auto">
          <a:xfrm>
            <a:off x="323528" y="368829"/>
            <a:ext cx="864404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800" dirty="0" smtClean="0">
                <a:solidFill>
                  <a:srgbClr val="FF0000"/>
                </a:solidFill>
                <a:latin typeface="Times New Roman" pitchFamily="18" charset="0"/>
              </a:rPr>
              <a:t>MODEL WITH DISCRETE Z2 SYMMETRY</a:t>
            </a:r>
          </a:p>
          <a:p>
            <a:pPr eaLnBrk="1" hangingPunct="1">
              <a:spcBef>
                <a:spcPct val="0"/>
              </a:spcBef>
              <a:buFontTx/>
              <a:buNone/>
            </a:pPr>
            <a:endParaRPr lang="pt-PT" altLang="pt-PT" sz="1800" dirty="0">
              <a:solidFill>
                <a:srgbClr val="FF0000"/>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Let us consider a version of the model wherein one imposes a discrete Z2 symmetry,    </a:t>
            </a:r>
            <a:r>
              <a:rPr lang="el-GR" altLang="pt-PT" sz="1800" dirty="0" smtClean="0">
                <a:solidFill>
                  <a:srgbClr val="FF0000"/>
                </a:solidFill>
                <a:latin typeface="Times New Roman" pitchFamily="18" charset="0"/>
              </a:rPr>
              <a:t>Δ</a:t>
            </a:r>
            <a:r>
              <a:rPr lang="pt-PT" altLang="pt-PT" sz="1800" dirty="0" smtClean="0">
                <a:solidFill>
                  <a:srgbClr val="FF0000"/>
                </a:solidFill>
                <a:latin typeface="Times New Roman" pitchFamily="18" charset="0"/>
              </a:rPr>
              <a:t>  → - </a:t>
            </a:r>
            <a:r>
              <a:rPr lang="pt-PT" altLang="pt-PT" sz="1800" dirty="0">
                <a:solidFill>
                  <a:srgbClr val="FF0000"/>
                </a:solidFill>
                <a:latin typeface="Times New Roman" pitchFamily="18" charset="0"/>
              </a:rPr>
              <a:t> </a:t>
            </a:r>
            <a:r>
              <a:rPr lang="el-GR" altLang="pt-PT" sz="1800" dirty="0" smtClean="0">
                <a:solidFill>
                  <a:srgbClr val="FF0000"/>
                </a:solidFill>
                <a:latin typeface="Times New Roman" pitchFamily="18" charset="0"/>
              </a:rPr>
              <a:t>Δ</a:t>
            </a:r>
            <a:r>
              <a:rPr lang="pt-PT" altLang="pt-PT" sz="1800" dirty="0" smtClean="0">
                <a:solidFill>
                  <a:schemeClr val="accent2"/>
                </a:solidFill>
                <a:latin typeface="Times New Roman" pitchFamily="18" charset="0"/>
              </a:rPr>
              <a:t>. This discrete symmetry eliminates the trilinear coupling between the doublet and the triplet, and thus sets </a:t>
            </a:r>
            <a:r>
              <a:rPr lang="el-GR" altLang="pt-PT" sz="1800" dirty="0" smtClean="0">
                <a:solidFill>
                  <a:srgbClr val="FF0000"/>
                </a:solidFill>
                <a:latin typeface="Times New Roman" pitchFamily="18" charset="0"/>
              </a:rPr>
              <a:t>μ</a:t>
            </a:r>
            <a:r>
              <a:rPr lang="pt-PT" altLang="pt-PT" sz="1800" dirty="0" smtClean="0">
                <a:solidFill>
                  <a:srgbClr val="FF0000"/>
                </a:solidFill>
                <a:latin typeface="Times New Roman" pitchFamily="18" charset="0"/>
              </a:rPr>
              <a:t> = 0</a:t>
            </a:r>
            <a:r>
              <a:rPr lang="pt-PT" altLang="pt-PT" sz="1800" dirty="0" smtClean="0">
                <a:solidFill>
                  <a:schemeClr val="accent2"/>
                </a:solidFill>
                <a:latin typeface="Times New Roman" pitchFamily="18" charset="0"/>
              </a:rPr>
              <a:t>. </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The interest of this symmetric model is that it allows for good dark matter candidates, whose lack of interactions with fermions is renormalization-protected.</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Several neutral vacua are </a:t>
            </a:r>
            <a:r>
              <a:rPr lang="pt-PT" altLang="pt-PT" sz="1800" dirty="0" smtClean="0">
                <a:solidFill>
                  <a:schemeClr val="accent2"/>
                </a:solidFill>
                <a:latin typeface="Times New Roman" pitchFamily="18" charset="0"/>
              </a:rPr>
              <a:t>then possible </a:t>
            </a:r>
            <a:r>
              <a:rPr lang="pt-PT" altLang="pt-PT" sz="1800" dirty="0" smtClean="0">
                <a:solidFill>
                  <a:schemeClr val="accent2"/>
                </a:solidFill>
                <a:latin typeface="Times New Roman" pitchFamily="18" charset="0"/>
              </a:rPr>
              <a:t>(all vevs real):</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sp>
        <p:nvSpPr>
          <p:cNvPr id="2" name="TextBox 1"/>
          <p:cNvSpPr txBox="1"/>
          <p:nvPr/>
        </p:nvSpPr>
        <p:spPr>
          <a:xfrm>
            <a:off x="467544" y="3742000"/>
            <a:ext cx="1512168" cy="3293209"/>
          </a:xfrm>
          <a:prstGeom prst="rect">
            <a:avLst/>
          </a:prstGeom>
          <a:noFill/>
        </p:spPr>
        <p:txBody>
          <a:bodyPr wrap="square" rtlCol="0">
            <a:spAutoFit/>
          </a:bodyPr>
          <a:lstStyle/>
          <a:p>
            <a:r>
              <a:rPr lang="pt-PT" sz="2400" dirty="0" smtClean="0">
                <a:solidFill>
                  <a:srgbClr val="FF0000"/>
                </a:solidFill>
              </a:rPr>
              <a:t>N1:</a:t>
            </a:r>
          </a:p>
          <a:p>
            <a:endParaRPr lang="pt-PT" sz="2400" dirty="0" smtClean="0">
              <a:solidFill>
                <a:srgbClr val="FF0000"/>
              </a:solidFill>
            </a:endParaRPr>
          </a:p>
          <a:p>
            <a:endParaRPr lang="pt-PT" sz="2400" dirty="0">
              <a:solidFill>
                <a:srgbClr val="FF0000"/>
              </a:solidFill>
            </a:endParaRPr>
          </a:p>
          <a:p>
            <a:r>
              <a:rPr lang="pt-PT" sz="2400" dirty="0" smtClean="0">
                <a:solidFill>
                  <a:srgbClr val="FF0000"/>
                </a:solidFill>
              </a:rPr>
              <a:t>N2:</a:t>
            </a:r>
          </a:p>
          <a:p>
            <a:endParaRPr lang="pt-PT" sz="2400" dirty="0">
              <a:solidFill>
                <a:srgbClr val="FF0000"/>
              </a:solidFill>
            </a:endParaRPr>
          </a:p>
          <a:p>
            <a:endParaRPr lang="pt-PT" sz="2400" dirty="0" smtClean="0">
              <a:solidFill>
                <a:srgbClr val="FF0000"/>
              </a:solidFill>
            </a:endParaRPr>
          </a:p>
          <a:p>
            <a:r>
              <a:rPr lang="pt-PT" sz="2400" dirty="0" smtClean="0">
                <a:solidFill>
                  <a:srgbClr val="FF0000"/>
                </a:solidFill>
              </a:rPr>
              <a:t>N3:</a:t>
            </a:r>
          </a:p>
          <a:p>
            <a:endParaRPr lang="pt-PT" dirty="0"/>
          </a:p>
          <a:p>
            <a:endParaRPr lang="pt-PT" dirty="0"/>
          </a:p>
        </p:txBody>
      </p:sp>
      <p:sp>
        <p:nvSpPr>
          <p:cNvPr id="3" name="TextBox 2"/>
          <p:cNvSpPr txBox="1"/>
          <p:nvPr/>
        </p:nvSpPr>
        <p:spPr>
          <a:xfrm>
            <a:off x="5865057" y="3742000"/>
            <a:ext cx="2811399" cy="707886"/>
          </a:xfrm>
          <a:prstGeom prst="rect">
            <a:avLst/>
          </a:prstGeom>
          <a:noFill/>
        </p:spPr>
        <p:txBody>
          <a:bodyPr wrap="square" rtlCol="0">
            <a:spAutoFit/>
          </a:bodyPr>
          <a:lstStyle/>
          <a:p>
            <a:r>
              <a:rPr lang="pt-PT" dirty="0" smtClean="0">
                <a:solidFill>
                  <a:schemeClr val="accent2"/>
                </a:solidFill>
              </a:rPr>
              <a:t>W, Z, fermions massive – </a:t>
            </a:r>
            <a:r>
              <a:rPr lang="pt-PT" dirty="0" smtClean="0">
                <a:solidFill>
                  <a:srgbClr val="FF0000"/>
                </a:solidFill>
              </a:rPr>
              <a:t>massless axion</a:t>
            </a:r>
            <a:endParaRPr lang="pt-PT" dirty="0">
              <a:solidFill>
                <a:srgbClr val="FF0000"/>
              </a:solidFill>
            </a:endParaRPr>
          </a:p>
        </p:txBody>
      </p:sp>
      <p:sp>
        <p:nvSpPr>
          <p:cNvPr id="9" name="TextBox 8"/>
          <p:cNvSpPr txBox="1"/>
          <p:nvPr/>
        </p:nvSpPr>
        <p:spPr>
          <a:xfrm>
            <a:off x="5867334" y="4731100"/>
            <a:ext cx="2811399" cy="707886"/>
          </a:xfrm>
          <a:prstGeom prst="rect">
            <a:avLst/>
          </a:prstGeom>
          <a:noFill/>
        </p:spPr>
        <p:txBody>
          <a:bodyPr wrap="square" rtlCol="0">
            <a:spAutoFit/>
          </a:bodyPr>
          <a:lstStyle/>
          <a:p>
            <a:r>
              <a:rPr lang="pt-PT" dirty="0" smtClean="0">
                <a:solidFill>
                  <a:schemeClr val="accent2"/>
                </a:solidFill>
              </a:rPr>
              <a:t>W, Z, fermions massive – </a:t>
            </a:r>
            <a:r>
              <a:rPr lang="pt-PT" dirty="0" smtClean="0">
                <a:solidFill>
                  <a:srgbClr val="006600"/>
                </a:solidFill>
              </a:rPr>
              <a:t>dark matter</a:t>
            </a:r>
            <a:endParaRPr lang="pt-PT" dirty="0">
              <a:solidFill>
                <a:srgbClr val="0066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05" y="3614527"/>
            <a:ext cx="4582215" cy="287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13378" y="5786584"/>
            <a:ext cx="2811399" cy="707886"/>
          </a:xfrm>
          <a:prstGeom prst="rect">
            <a:avLst/>
          </a:prstGeom>
          <a:noFill/>
        </p:spPr>
        <p:txBody>
          <a:bodyPr wrap="square" rtlCol="0">
            <a:spAutoFit/>
          </a:bodyPr>
          <a:lstStyle/>
          <a:p>
            <a:r>
              <a:rPr lang="pt-PT" dirty="0" smtClean="0">
                <a:solidFill>
                  <a:schemeClr val="accent2"/>
                </a:solidFill>
              </a:rPr>
              <a:t>W, Z, massive  – </a:t>
            </a:r>
            <a:r>
              <a:rPr lang="pt-PT" dirty="0" smtClean="0">
                <a:solidFill>
                  <a:srgbClr val="FF0000"/>
                </a:solidFill>
              </a:rPr>
              <a:t>massless fermions</a:t>
            </a:r>
            <a:endParaRPr lang="pt-PT" dirty="0">
              <a:solidFill>
                <a:srgbClr val="FF0000"/>
              </a:solidFill>
            </a:endParaRPr>
          </a:p>
        </p:txBody>
      </p:sp>
      <p:sp>
        <p:nvSpPr>
          <p:cNvPr id="6" name="Rectangle 5"/>
          <p:cNvSpPr/>
          <p:nvPr/>
        </p:nvSpPr>
        <p:spPr>
          <a:xfrm>
            <a:off x="323528" y="4449886"/>
            <a:ext cx="8644047" cy="1211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365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323528" y="116632"/>
            <a:ext cx="864404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1800" dirty="0" smtClean="0">
                <a:solidFill>
                  <a:schemeClr val="accent2"/>
                </a:solidFill>
                <a:latin typeface="Times New Roman" pitchFamily="18" charset="0"/>
              </a:rPr>
              <a:t>Clearly the </a:t>
            </a:r>
            <a:r>
              <a:rPr lang="pt-PT" altLang="pt-PT" sz="1800" dirty="0" smtClean="0">
                <a:solidFill>
                  <a:srgbClr val="FF0000"/>
                </a:solidFill>
                <a:latin typeface="Times New Roman" pitchFamily="18" charset="0"/>
              </a:rPr>
              <a:t>N2 minimum </a:t>
            </a:r>
            <a:r>
              <a:rPr lang="pt-PT" altLang="pt-PT" sz="1800" dirty="0" smtClean="0">
                <a:solidFill>
                  <a:schemeClr val="accent2"/>
                </a:solidFill>
                <a:latin typeface="Times New Roman" pitchFamily="18" charset="0"/>
              </a:rPr>
              <a:t>is the most interesting one, providing phenomenology compatible with observations (a massless scalar </a:t>
            </a:r>
            <a:r>
              <a:rPr lang="pt-PT" altLang="pt-PT" sz="1800" dirty="0" smtClean="0">
                <a:solidFill>
                  <a:schemeClr val="accent2"/>
                </a:solidFill>
                <a:latin typeface="Times New Roman" pitchFamily="18" charset="0"/>
              </a:rPr>
              <a:t>such as the one present in N1 is </a:t>
            </a:r>
            <a:r>
              <a:rPr lang="pt-PT" altLang="pt-PT" sz="1800" dirty="0" smtClean="0">
                <a:solidFill>
                  <a:schemeClr val="accent2"/>
                </a:solidFill>
                <a:latin typeface="Times New Roman" pitchFamily="18" charset="0"/>
              </a:rPr>
              <a:t>hard to reconcile with experiments).</a:t>
            </a: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The model has no possibility of CP breaking, but there are several possible </a:t>
            </a:r>
            <a:r>
              <a:rPr lang="pt-PT" altLang="pt-PT" sz="1800" dirty="0" smtClean="0">
                <a:solidFill>
                  <a:srgbClr val="FF0000"/>
                </a:solidFill>
                <a:latin typeface="Times New Roman" pitchFamily="18" charset="0"/>
              </a:rPr>
              <a:t>Charge-Breaking (CB) vacua</a:t>
            </a:r>
            <a:r>
              <a:rPr lang="pt-PT" altLang="pt-PT" sz="1800" dirty="0" smtClean="0">
                <a:solidFill>
                  <a:schemeClr val="accent2"/>
                </a:solidFill>
                <a:latin typeface="Times New Roman" pitchFamily="18" charset="0"/>
              </a:rPr>
              <a:t>:</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algn="ctr" eaLnBrk="1" hangingPunct="1">
              <a:spcBef>
                <a:spcPct val="0"/>
              </a:spcBef>
              <a:buFontTx/>
              <a:buNone/>
            </a:pPr>
            <a:r>
              <a:rPr lang="pt-PT" altLang="pt-PT" sz="2800" dirty="0" smtClean="0">
                <a:latin typeface="Times New Roman" pitchFamily="18" charset="0"/>
              </a:rPr>
              <a:t>. </a:t>
            </a:r>
            <a:r>
              <a:rPr lang="pt-PT" altLang="pt-PT" sz="2800" dirty="0" smtClean="0">
                <a:latin typeface="Times New Roman" pitchFamily="18" charset="0"/>
              </a:rPr>
              <a:t>. . </a:t>
            </a: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In </a:t>
            </a:r>
            <a:r>
              <a:rPr lang="pt-PT" altLang="pt-PT" sz="1800" dirty="0" smtClean="0">
                <a:solidFill>
                  <a:schemeClr val="accent2"/>
                </a:solidFill>
                <a:latin typeface="Times New Roman" pitchFamily="18" charset="0"/>
              </a:rPr>
              <a:t>the 2HDM, </a:t>
            </a:r>
            <a:r>
              <a:rPr lang="pt-PT" altLang="pt-PT" sz="1800" i="1" dirty="0" smtClean="0">
                <a:solidFill>
                  <a:srgbClr val="006600"/>
                </a:solidFill>
                <a:latin typeface="Times New Roman" pitchFamily="18" charset="0"/>
              </a:rPr>
              <a:t>neutral minima are guaranteed (at tree-level) to always be deeper than eventual CB stationary points </a:t>
            </a:r>
            <a:r>
              <a:rPr lang="pt-PT" altLang="pt-PT" sz="1800" dirty="0" smtClean="0">
                <a:solidFill>
                  <a:schemeClr val="accent2"/>
                </a:solidFill>
                <a:latin typeface="Times New Roman" pitchFamily="18" charset="0"/>
              </a:rPr>
              <a:t>– what about the triplet-doublet model? </a:t>
            </a: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505" y="1916832"/>
            <a:ext cx="6347731" cy="238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589240"/>
            <a:ext cx="72675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745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323528" y="404664"/>
            <a:ext cx="864404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1800" dirty="0" smtClean="0">
                <a:solidFill>
                  <a:schemeClr val="accent2"/>
                </a:solidFill>
                <a:latin typeface="Times New Roman" pitchFamily="18" charset="0"/>
              </a:rPr>
              <a:t>At the </a:t>
            </a:r>
            <a:r>
              <a:rPr lang="pt-PT" altLang="pt-PT" sz="1800" dirty="0" smtClean="0">
                <a:solidFill>
                  <a:srgbClr val="FF0000"/>
                </a:solidFill>
                <a:latin typeface="Times New Roman" pitchFamily="18" charset="0"/>
              </a:rPr>
              <a:t>N2 minimum </a:t>
            </a:r>
            <a:r>
              <a:rPr lang="pt-PT" altLang="pt-PT" sz="1800" dirty="0" smtClean="0">
                <a:solidFill>
                  <a:schemeClr val="accent2"/>
                </a:solidFill>
                <a:latin typeface="Times New Roman" pitchFamily="18" charset="0"/>
              </a:rPr>
              <a:t>the squared scalar masses are given </a:t>
            </a:r>
            <a:r>
              <a:rPr lang="pt-PT" altLang="pt-PT" sz="1800" dirty="0" smtClean="0">
                <a:solidFill>
                  <a:schemeClr val="accent2"/>
                </a:solidFill>
                <a:latin typeface="Times New Roman" pitchFamily="18" charset="0"/>
              </a:rPr>
              <a:t>by</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Using a bilinear formalism similar to the one developped for the 2HDM, it is possible to find analytical formulae relating the depth of the potential at different extrema of the potential. For the </a:t>
            </a:r>
            <a:r>
              <a:rPr lang="pt-PT" altLang="pt-PT" sz="1800" dirty="0" smtClean="0">
                <a:solidFill>
                  <a:srgbClr val="FF0000"/>
                </a:solidFill>
                <a:latin typeface="Times New Roman" pitchFamily="18" charset="0"/>
              </a:rPr>
              <a:t>N2</a:t>
            </a:r>
            <a:r>
              <a:rPr lang="pt-PT" altLang="pt-PT" sz="1800" dirty="0" smtClean="0">
                <a:solidFill>
                  <a:schemeClr val="accent2"/>
                </a:solidFill>
                <a:latin typeface="Times New Roman" pitchFamily="18" charset="0"/>
              </a:rPr>
              <a:t> case, for instance, one has:</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11" y="908720"/>
            <a:ext cx="8658561"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 y="2687782"/>
            <a:ext cx="4813789" cy="251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64088" y="2518363"/>
            <a:ext cx="4174922" cy="1631216"/>
          </a:xfrm>
          <a:prstGeom prst="rect">
            <a:avLst/>
          </a:prstGeom>
          <a:noFill/>
        </p:spPr>
        <p:txBody>
          <a:bodyPr wrap="square" rtlCol="0">
            <a:spAutoFit/>
          </a:bodyPr>
          <a:lstStyle/>
          <a:p>
            <a:r>
              <a:rPr lang="pt-PT" dirty="0" smtClean="0">
                <a:solidFill>
                  <a:srgbClr val="006600"/>
                </a:solidFill>
              </a:rPr>
              <a:t>If N2 is a minimum, all of its squared scalar masses will be positive and one will have </a:t>
            </a:r>
          </a:p>
          <a:p>
            <a:endParaRPr lang="pt-PT" dirty="0"/>
          </a:p>
          <a:p>
            <a:endParaRPr lang="pt-PT"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601560"/>
            <a:ext cx="1853741" cy="182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84168" y="3601560"/>
            <a:ext cx="1853741" cy="1821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extBox 4"/>
          <p:cNvSpPr txBox="1"/>
          <p:nvPr/>
        </p:nvSpPr>
        <p:spPr>
          <a:xfrm>
            <a:off x="161911" y="5733256"/>
            <a:ext cx="8982089" cy="1015663"/>
          </a:xfrm>
          <a:prstGeom prst="rect">
            <a:avLst/>
          </a:prstGeom>
          <a:noFill/>
        </p:spPr>
        <p:txBody>
          <a:bodyPr wrap="square" rtlCol="0">
            <a:spAutoFit/>
          </a:bodyPr>
          <a:lstStyle/>
          <a:p>
            <a:r>
              <a:rPr lang="pt-PT" dirty="0" smtClean="0">
                <a:solidFill>
                  <a:srgbClr val="FF0000"/>
                </a:solidFill>
              </a:rPr>
              <a:t>The N2 minimum is guaranteed to be completely stable (at tree-level) against tunneling to extrema of types N1, CB1, CB2 (CB3...?). A similar conclusion is reached for minima of type N1.</a:t>
            </a:r>
            <a:endParaRPr lang="pt-PT" dirty="0">
              <a:solidFill>
                <a:srgbClr val="FF0000"/>
              </a:solidFill>
            </a:endParaRPr>
          </a:p>
        </p:txBody>
      </p:sp>
    </p:spTree>
    <p:extLst>
      <p:ext uri="{BB962C8B-B14F-4D97-AF65-F5344CB8AC3E}">
        <p14:creationId xmlns:p14="http://schemas.microsoft.com/office/powerpoint/2010/main" val="301202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198532"/>
            <a:ext cx="5828506" cy="81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157192"/>
            <a:ext cx="3418510" cy="126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7"/>
          <p:cNvSpPr txBox="1">
            <a:spLocks noChangeArrowheads="1"/>
          </p:cNvSpPr>
          <p:nvPr/>
        </p:nvSpPr>
        <p:spPr bwMode="auto">
          <a:xfrm>
            <a:off x="251520" y="223023"/>
            <a:ext cx="8644047"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800" dirty="0" smtClean="0">
                <a:solidFill>
                  <a:srgbClr val="FF0000"/>
                </a:solidFill>
                <a:latin typeface="Times New Roman" pitchFamily="18" charset="0"/>
              </a:rPr>
              <a:t>FULL MODEL </a:t>
            </a:r>
            <a:r>
              <a:rPr lang="pt-PT" altLang="pt-PT" sz="2800" dirty="0" smtClean="0">
                <a:solidFill>
                  <a:srgbClr val="FF0000"/>
                </a:solidFill>
                <a:latin typeface="Times New Roman" pitchFamily="18" charset="0"/>
              </a:rPr>
              <a:t>WITH </a:t>
            </a:r>
            <a:r>
              <a:rPr lang="el-GR" altLang="pt-PT" sz="2800" dirty="0" smtClean="0">
                <a:solidFill>
                  <a:srgbClr val="FF0000"/>
                </a:solidFill>
                <a:latin typeface="Times New Roman" pitchFamily="18" charset="0"/>
              </a:rPr>
              <a:t>μ</a:t>
            </a:r>
            <a:r>
              <a:rPr lang="pt-PT" altLang="pt-PT" sz="2800" dirty="0" smtClean="0">
                <a:solidFill>
                  <a:srgbClr val="FF0000"/>
                </a:solidFill>
                <a:latin typeface="Times New Roman" pitchFamily="18" charset="0"/>
              </a:rPr>
              <a:t> TERM</a:t>
            </a:r>
            <a:endParaRPr lang="pt-PT" altLang="pt-PT" sz="2800" dirty="0" smtClean="0">
              <a:solidFill>
                <a:srgbClr val="FF0000"/>
              </a:solidFill>
              <a:latin typeface="Times New Roman" pitchFamily="18" charset="0"/>
            </a:endParaRPr>
          </a:p>
          <a:p>
            <a:pPr eaLnBrk="1" hangingPunct="1">
              <a:spcBef>
                <a:spcPct val="0"/>
              </a:spcBef>
              <a:buFontTx/>
              <a:buNone/>
            </a:pPr>
            <a:endParaRPr lang="pt-PT" altLang="pt-PT" sz="1800" dirty="0">
              <a:solidFill>
                <a:srgbClr val="FF0000"/>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The </a:t>
            </a:r>
            <a:r>
              <a:rPr lang="el-GR" altLang="pt-PT" sz="1800" dirty="0" smtClean="0">
                <a:solidFill>
                  <a:schemeClr val="accent2"/>
                </a:solidFill>
                <a:latin typeface="Times New Roman" pitchFamily="18" charset="0"/>
              </a:rPr>
              <a:t>μ</a:t>
            </a:r>
            <a:r>
              <a:rPr lang="pt-PT" altLang="pt-PT" sz="1800" dirty="0" smtClean="0">
                <a:solidFill>
                  <a:schemeClr val="accent2"/>
                </a:solidFill>
                <a:latin typeface="Times New Roman" pitchFamily="18" charset="0"/>
              </a:rPr>
              <a:t>-term (the scalar potential terms which are cubic in the fields) is of great phenomenological importance. For instance, it is this term which does prevent an axion from occurring in an N1 minimum. </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But it also prevents the occurrence of an N2 minimum, and “spoils” the bilinear formalism which has been permiting the analytical comparison between extrema. </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The electroweak breaking minimum of greater interest when  </a:t>
            </a:r>
            <a:r>
              <a:rPr lang="el-GR" altLang="pt-PT" sz="1800" dirty="0" smtClean="0">
                <a:solidFill>
                  <a:schemeClr val="accent2"/>
                </a:solidFill>
                <a:latin typeface="Times New Roman" pitchFamily="18" charset="0"/>
              </a:rPr>
              <a:t>μ</a:t>
            </a:r>
            <a:r>
              <a:rPr lang="pt-PT" altLang="pt-PT" sz="1800" dirty="0" smtClean="0">
                <a:solidFill>
                  <a:schemeClr val="accent2"/>
                </a:solidFill>
                <a:latin typeface="Times New Roman" pitchFamily="18" charset="0"/>
              </a:rPr>
              <a:t> </a:t>
            </a:r>
            <a:r>
              <a:rPr lang="el-GR" altLang="pt-PT" sz="1800" dirty="0" smtClean="0">
                <a:solidFill>
                  <a:schemeClr val="accent2"/>
                </a:solidFill>
                <a:latin typeface="Times New Roman" pitchFamily="18" charset="0"/>
              </a:rPr>
              <a:t>≠</a:t>
            </a:r>
            <a:r>
              <a:rPr lang="pt-PT" altLang="pt-PT" sz="1800" dirty="0" smtClean="0">
                <a:solidFill>
                  <a:schemeClr val="accent2"/>
                </a:solidFill>
                <a:latin typeface="Times New Roman" pitchFamily="18" charset="0"/>
              </a:rPr>
              <a:t> 0 is therefore of type N1, but great care must be exercised in scanning its parameter space: the doublet-vev and the triplet-vev have different contributions to the W and Z masses, thus potentially spoiling agreement with electroweak precision data.</a:t>
            </a: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                                                              	Since experimentally the value of </a:t>
            </a:r>
            <a:r>
              <a:rPr lang="el-GR" altLang="pt-PT" sz="1800" dirty="0" smtClean="0">
                <a:solidFill>
                  <a:schemeClr val="accent2"/>
                </a:solidFill>
                <a:latin typeface="Times New Roman" pitchFamily="18" charset="0"/>
              </a:rPr>
              <a:t>ρ</a:t>
            </a:r>
            <a:r>
              <a:rPr lang="pt-PT" altLang="pt-PT" sz="1800" dirty="0" smtClean="0">
                <a:solidFill>
                  <a:schemeClr val="accent2"/>
                </a:solidFill>
                <a:latin typeface="Times New Roman" pitchFamily="18" charset="0"/>
              </a:rPr>
              <a:t> is extremely 				close to 1, the triplet vev is necessarily small, </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						</a:t>
            </a:r>
            <a:r>
              <a:rPr lang="pt-PT" altLang="pt-PT" sz="1800" dirty="0" smtClean="0">
                <a:solidFill>
                  <a:srgbClr val="FF0000"/>
                </a:solidFill>
                <a:latin typeface="Times New Roman" pitchFamily="18" charset="0"/>
              </a:rPr>
              <a:t>v</a:t>
            </a:r>
            <a:r>
              <a:rPr lang="el-GR" altLang="pt-PT" sz="1800" baseline="-25000" dirty="0" smtClean="0">
                <a:solidFill>
                  <a:srgbClr val="FF0000"/>
                </a:solidFill>
                <a:latin typeface="Times New Roman" pitchFamily="18" charset="0"/>
              </a:rPr>
              <a:t>Δ</a:t>
            </a:r>
            <a:r>
              <a:rPr lang="pt-PT" altLang="pt-PT" sz="1800" dirty="0" smtClean="0">
                <a:solidFill>
                  <a:srgbClr val="FF0000"/>
                </a:solidFill>
                <a:latin typeface="Times New Roman" pitchFamily="18" charset="0"/>
              </a:rPr>
              <a:t> &lt; 8 GeV</a:t>
            </a:r>
            <a:endParaRPr lang="pt-PT" altLang="pt-PT" sz="1800" dirty="0">
              <a:solidFill>
                <a:srgbClr val="FF0000"/>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spTree>
    <p:extLst>
      <p:ext uri="{BB962C8B-B14F-4D97-AF65-F5344CB8AC3E}">
        <p14:creationId xmlns:p14="http://schemas.microsoft.com/office/powerpoint/2010/main" val="4205776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323528" y="404664"/>
            <a:ext cx="864404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1800" dirty="0" smtClean="0">
                <a:solidFill>
                  <a:schemeClr val="accent2"/>
                </a:solidFill>
                <a:latin typeface="Times New Roman" pitchFamily="18" charset="0"/>
              </a:rPr>
              <a:t>Despite the presence of the cubic term, it is possible to obtain analytical expressions for the comparison of the value of the potential at a N1 minimum and a charge breaking extremum. </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The </a:t>
            </a:r>
            <a:r>
              <a:rPr lang="el-GR" altLang="pt-PT" sz="1800" dirty="0" smtClean="0">
                <a:solidFill>
                  <a:srgbClr val="006600"/>
                </a:solidFill>
                <a:latin typeface="Times New Roman" pitchFamily="18" charset="0"/>
              </a:rPr>
              <a:t>μ</a:t>
            </a:r>
            <a:r>
              <a:rPr lang="pt-PT" altLang="pt-PT" sz="1800" dirty="0" smtClean="0">
                <a:solidFill>
                  <a:srgbClr val="006600"/>
                </a:solidFill>
                <a:latin typeface="Times New Roman" pitchFamily="18" charset="0"/>
              </a:rPr>
              <a:t> parameter </a:t>
            </a:r>
            <a:r>
              <a:rPr lang="pt-PT" altLang="pt-PT" sz="1800" dirty="0" smtClean="0">
                <a:solidFill>
                  <a:schemeClr val="accent2"/>
                </a:solidFill>
                <a:latin typeface="Times New Roman" pitchFamily="18" charset="0"/>
              </a:rPr>
              <a:t>is “hidden” in the pseudoscalar mass </a:t>
            </a:r>
            <a:r>
              <a:rPr lang="pt-PT" altLang="pt-PT" sz="1800" dirty="0" smtClean="0">
                <a:solidFill>
                  <a:srgbClr val="FF0000"/>
                </a:solidFill>
                <a:latin typeface="Times New Roman" pitchFamily="18" charset="0"/>
              </a:rPr>
              <a:t>m</a:t>
            </a:r>
            <a:r>
              <a:rPr lang="pt-PT" altLang="pt-PT" sz="1800" baseline="-25000" dirty="0" smtClean="0">
                <a:solidFill>
                  <a:srgbClr val="FF0000"/>
                </a:solidFill>
                <a:latin typeface="Times New Roman" pitchFamily="18" charset="0"/>
              </a:rPr>
              <a:t>A</a:t>
            </a:r>
            <a:r>
              <a:rPr lang="pt-PT" altLang="pt-PT" sz="1800" dirty="0" smtClean="0">
                <a:solidFill>
                  <a:schemeClr val="accent2"/>
                </a:solidFill>
                <a:latin typeface="Times New Roman" pitchFamily="18" charset="0"/>
              </a:rPr>
              <a:t>. Unlike the formulae obtained for the </a:t>
            </a:r>
            <a:r>
              <a:rPr lang="el-GR" altLang="pt-PT" sz="1800" dirty="0" smtClean="0">
                <a:solidFill>
                  <a:srgbClr val="FF0000"/>
                </a:solidFill>
                <a:latin typeface="Times New Roman" pitchFamily="18" charset="0"/>
              </a:rPr>
              <a:t>μ</a:t>
            </a:r>
            <a:r>
              <a:rPr lang="pt-PT" altLang="pt-PT" sz="1800" dirty="0">
                <a:solidFill>
                  <a:srgbClr val="FF0000"/>
                </a:solidFill>
                <a:latin typeface="Times New Roman" pitchFamily="18" charset="0"/>
              </a:rPr>
              <a:t> </a:t>
            </a:r>
            <a:r>
              <a:rPr lang="pt-PT" altLang="pt-PT" sz="1800" dirty="0" smtClean="0">
                <a:solidFill>
                  <a:srgbClr val="FF0000"/>
                </a:solidFill>
                <a:latin typeface="Times New Roman" pitchFamily="18" charset="0"/>
              </a:rPr>
              <a:t>= 0 model</a:t>
            </a:r>
            <a:r>
              <a:rPr lang="pt-PT" altLang="pt-PT" sz="1800" dirty="0" smtClean="0">
                <a:solidFill>
                  <a:schemeClr val="accent2"/>
                </a:solidFill>
                <a:latin typeface="Times New Roman" pitchFamily="18" charset="0"/>
              </a:rPr>
              <a:t>, these do not seem to guarantee the absolute stability of a N1 minimum – the right-hand-side of these expressions is not guaranteed to be positive simply because the masses </a:t>
            </a:r>
            <a:r>
              <a:rPr lang="pt-PT" altLang="pt-PT" sz="1800" dirty="0" smtClean="0">
                <a:solidFill>
                  <a:srgbClr val="FF0000"/>
                </a:solidFill>
                <a:latin typeface="Times New Roman" pitchFamily="18" charset="0"/>
              </a:rPr>
              <a:t>m</a:t>
            </a:r>
            <a:r>
              <a:rPr lang="pt-PT" altLang="pt-PT" sz="1800" baseline="-25000" dirty="0" smtClean="0">
                <a:solidFill>
                  <a:srgbClr val="FF0000"/>
                </a:solidFill>
                <a:latin typeface="Times New Roman" pitchFamily="18" charset="0"/>
              </a:rPr>
              <a:t>A</a:t>
            </a:r>
            <a:r>
              <a:rPr lang="pt-PT" altLang="pt-PT" sz="1800" dirty="0" smtClean="0">
                <a:solidFill>
                  <a:schemeClr val="accent2"/>
                </a:solidFill>
                <a:latin typeface="Times New Roman" pitchFamily="18" charset="0"/>
              </a:rPr>
              <a:t>, </a:t>
            </a:r>
            <a:r>
              <a:rPr lang="pt-PT" altLang="pt-PT" sz="1800" dirty="0" smtClean="0">
                <a:solidFill>
                  <a:srgbClr val="FF0000"/>
                </a:solidFill>
                <a:latin typeface="Times New Roman" pitchFamily="18" charset="0"/>
              </a:rPr>
              <a:t>m</a:t>
            </a:r>
            <a:r>
              <a:rPr lang="pt-PT" altLang="pt-PT" sz="1800" baseline="-25000" dirty="0" smtClean="0">
                <a:solidFill>
                  <a:srgbClr val="FF0000"/>
                </a:solidFill>
                <a:latin typeface="Times New Roman" pitchFamily="18" charset="0"/>
              </a:rPr>
              <a:t>+</a:t>
            </a:r>
            <a:r>
              <a:rPr lang="pt-PT" altLang="pt-PT" sz="1800" dirty="0" smtClean="0">
                <a:solidFill>
                  <a:schemeClr val="accent2"/>
                </a:solidFill>
                <a:latin typeface="Times New Roman" pitchFamily="18" charset="0"/>
              </a:rPr>
              <a:t> or </a:t>
            </a:r>
            <a:r>
              <a:rPr lang="pt-PT" altLang="pt-PT" sz="1800" dirty="0" smtClean="0">
                <a:solidFill>
                  <a:srgbClr val="FF0000"/>
                </a:solidFill>
                <a:latin typeface="Times New Roman" pitchFamily="18" charset="0"/>
              </a:rPr>
              <a:t>m</a:t>
            </a:r>
            <a:r>
              <a:rPr lang="pt-PT" altLang="pt-PT" sz="1800" baseline="-25000" dirty="0" smtClean="0">
                <a:solidFill>
                  <a:srgbClr val="FF0000"/>
                </a:solidFill>
                <a:latin typeface="Times New Roman" pitchFamily="18" charset="0"/>
              </a:rPr>
              <a:t>++</a:t>
            </a:r>
            <a:r>
              <a:rPr lang="pt-PT" altLang="pt-PT" sz="1800" dirty="0" smtClean="0">
                <a:solidFill>
                  <a:schemeClr val="accent2"/>
                </a:solidFill>
                <a:latin typeface="Times New Roman" pitchFamily="18" charset="0"/>
              </a:rPr>
              <a:t> are positive. </a:t>
            </a: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657441" cy="239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45551" y="4242247"/>
            <a:ext cx="3814881" cy="400110"/>
          </a:xfrm>
          <a:prstGeom prst="rect">
            <a:avLst/>
          </a:prstGeom>
          <a:noFill/>
        </p:spPr>
        <p:txBody>
          <a:bodyPr wrap="square" rtlCol="0">
            <a:spAutoFit/>
          </a:bodyPr>
          <a:lstStyle/>
          <a:p>
            <a:r>
              <a:rPr lang="pt-PT" dirty="0" smtClean="0">
                <a:solidFill>
                  <a:srgbClr val="FF0000"/>
                </a:solidFill>
                <a:latin typeface="MS Reference Sans Serif" panose="020B0604030504040204" pitchFamily="34" charset="0"/>
              </a:rPr>
              <a:t>PRELIMINARY!</a:t>
            </a:r>
            <a:endParaRPr lang="pt-PT" dirty="0">
              <a:solidFill>
                <a:srgbClr val="FF0000"/>
              </a:solidFill>
              <a:latin typeface="MS Reference Sans Serif" panose="020B0604030504040204" pitchFamily="34" charset="0"/>
            </a:endParaRPr>
          </a:p>
        </p:txBody>
      </p:sp>
    </p:spTree>
    <p:extLst>
      <p:ext uri="{BB962C8B-B14F-4D97-AF65-F5344CB8AC3E}">
        <p14:creationId xmlns:p14="http://schemas.microsoft.com/office/powerpoint/2010/main" val="33698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5894</TotalTime>
  <Words>1103</Words>
  <Application>Microsoft Office PowerPoint</Application>
  <PresentationFormat>On-screen Show (4:3)</PresentationFormat>
  <Paragraphs>184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ferreira</dc:creator>
  <cp:lastModifiedBy>Ferreira</cp:lastModifiedBy>
  <cp:revision>419</cp:revision>
  <dcterms:created xsi:type="dcterms:W3CDTF">2009-09-13T16:18:37Z</dcterms:created>
  <dcterms:modified xsi:type="dcterms:W3CDTF">2017-05-24T22:13:00Z</dcterms:modified>
</cp:coreProperties>
</file>