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emf" ContentType="image/x-em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24"/>
  </p:notesMasterIdLst>
  <p:handoutMasterIdLst>
    <p:handoutMasterId r:id="rId25"/>
  </p:handoutMasterIdLst>
  <p:sldIdLst>
    <p:sldId id="256" r:id="rId2"/>
    <p:sldId id="261" r:id="rId3"/>
    <p:sldId id="262" r:id="rId4"/>
    <p:sldId id="263" r:id="rId5"/>
    <p:sldId id="284" r:id="rId6"/>
    <p:sldId id="265" r:id="rId7"/>
    <p:sldId id="266" r:id="rId8"/>
    <p:sldId id="267" r:id="rId9"/>
    <p:sldId id="268" r:id="rId10"/>
    <p:sldId id="269" r:id="rId11"/>
    <p:sldId id="270" r:id="rId12"/>
    <p:sldId id="282" r:id="rId13"/>
    <p:sldId id="291" r:id="rId14"/>
    <p:sldId id="292" r:id="rId15"/>
    <p:sldId id="293" r:id="rId16"/>
    <p:sldId id="294" r:id="rId17"/>
    <p:sldId id="279" r:id="rId18"/>
    <p:sldId id="277" r:id="rId19"/>
    <p:sldId id="289" r:id="rId20"/>
    <p:sldId id="281" r:id="rId21"/>
    <p:sldId id="290" r:id="rId22"/>
    <p:sldId id="29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5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118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3217557-0920-8C48-A057-0197871600E4}" type="datetimeFigureOut">
              <a:rPr lang="en-US" smtClean="0"/>
              <a:t>6/4/16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BA5844-AF04-5F4C-A99B-C75E8314AF26}" type="slidenum">
              <a:rPr lang="en-US" smtClean="0"/>
              <a:t>‹#›</a:t>
            </a:fld>
            <a:endParaRPr lang="en-US"/>
          </a:p>
        </p:txBody>
      </p:sp>
    </p:spTree>
    <p:extLst>
      <p:ext uri="{BB962C8B-B14F-4D97-AF65-F5344CB8AC3E}">
        <p14:creationId xmlns:p14="http://schemas.microsoft.com/office/powerpoint/2010/main" val="21879958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DC4B86-34EC-8B46-9D4F-1625EAC785A9}" type="datetimeFigureOut">
              <a:rPr lang="en-US" smtClean="0"/>
              <a:t>6/4/16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2B45A3-1339-9540-94ED-9523981BBC8D}" type="slidenum">
              <a:rPr lang="en-US" smtClean="0"/>
              <a:t>‹#›</a:t>
            </a:fld>
            <a:endParaRPr lang="en-US"/>
          </a:p>
        </p:txBody>
      </p:sp>
    </p:spTree>
    <p:extLst>
      <p:ext uri="{BB962C8B-B14F-4D97-AF65-F5344CB8AC3E}">
        <p14:creationId xmlns:p14="http://schemas.microsoft.com/office/powerpoint/2010/main" val="19792177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EB22B412-0B58-F647-A421-B6039298AD32}" type="slidenum">
              <a:rPr lang="en-US" smtClean="0"/>
              <a:t>1</a:t>
            </a:fld>
            <a:endParaRPr lang="en-US"/>
          </a:p>
        </p:txBody>
      </p:sp>
    </p:spTree>
    <p:extLst>
      <p:ext uri="{BB962C8B-B14F-4D97-AF65-F5344CB8AC3E}">
        <p14:creationId xmlns:p14="http://schemas.microsoft.com/office/powerpoint/2010/main" val="77362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B45A3-1339-9540-94ED-9523981BBC8D}" type="slidenum">
              <a:rPr lang="en-US" smtClean="0"/>
              <a:t>2</a:t>
            </a:fld>
            <a:endParaRPr lang="en-US"/>
          </a:p>
        </p:txBody>
      </p:sp>
    </p:spTree>
    <p:extLst>
      <p:ext uri="{BB962C8B-B14F-4D97-AF65-F5344CB8AC3E}">
        <p14:creationId xmlns:p14="http://schemas.microsoft.com/office/powerpoint/2010/main" val="247754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B45A3-1339-9540-94ED-9523981BBC8D}" type="slidenum">
              <a:rPr lang="en-US" smtClean="0"/>
              <a:t>18</a:t>
            </a:fld>
            <a:endParaRPr lang="en-US"/>
          </a:p>
        </p:txBody>
      </p:sp>
    </p:spTree>
    <p:extLst>
      <p:ext uri="{BB962C8B-B14F-4D97-AF65-F5344CB8AC3E}">
        <p14:creationId xmlns:p14="http://schemas.microsoft.com/office/powerpoint/2010/main" val="81796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EB22B412-0B58-F647-A421-B6039298AD32}" type="slidenum">
              <a:rPr lang="en-US" smtClean="0"/>
              <a:t>19</a:t>
            </a:fld>
            <a:endParaRPr lang="en-US"/>
          </a:p>
        </p:txBody>
      </p:sp>
    </p:spTree>
    <p:extLst>
      <p:ext uri="{BB962C8B-B14F-4D97-AF65-F5344CB8AC3E}">
        <p14:creationId xmlns:p14="http://schemas.microsoft.com/office/powerpoint/2010/main" val="773622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smtClean="0"/>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705DEE06-EEA3-BF4E-BE06-DD7DD2E0B0A8}" type="datetime1">
              <a:rPr lang="en-US" smtClean="0"/>
              <a:t>6/4/16</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spcBef>
                <a:spcPts val="60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58952" y="6300216"/>
            <a:ext cx="1298448" cy="365125"/>
          </a:xfrm>
        </p:spPr>
        <p:txBody>
          <a:bodyPr/>
          <a:lstStyle/>
          <a:p>
            <a:fld id="{556DC91A-D372-9643-A863-AACBC0240FB1}" type="datetime1">
              <a:rPr lang="en-US" smtClean="0"/>
              <a:t>6/4/16</a:t>
            </a:fld>
            <a:endParaRPr lang="en-US"/>
          </a:p>
        </p:txBody>
      </p:sp>
      <p:sp>
        <p:nvSpPr>
          <p:cNvPr id="6" name="Footer Placeholder 5"/>
          <p:cNvSpPr>
            <a:spLocks noGrp="1"/>
          </p:cNvSpPr>
          <p:nvPr>
            <p:ph type="ftr" sz="quarter" idx="11"/>
          </p:nvPr>
        </p:nvSpPr>
        <p:spPr>
          <a:xfrm>
            <a:off x="2057400" y="6300216"/>
            <a:ext cx="2340864" cy="365125"/>
          </a:xfrm>
        </p:spPr>
        <p:txBody>
          <a:bodyPr/>
          <a:lstStyle/>
          <a:p>
            <a:endParaRPr lang="en-US"/>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6E848A4E-249A-3D49-B36C-C164DAD37196}" type="datetime1">
              <a:rPr lang="en-US" smtClean="0"/>
              <a:t>6/4/16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A1B2E4E-F927-C347-ABFC-721850381803}" type="datetime1">
              <a:rPr lang="en-US" smtClean="0"/>
              <a:t>6/4/16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9204ECF-D417-B947-9873-657A4C294B65}" type="datetime1">
              <a:rPr lang="en-US" smtClean="0"/>
              <a:t>6/4/16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467600" y="838201"/>
            <a:ext cx="1219200" cy="5105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838201"/>
            <a:ext cx="6307138" cy="51054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CBE5347-9DB1-124F-845B-EBAF4DB2A3F7}" type="datetime1">
              <a:rPr lang="en-US" smtClean="0"/>
              <a:t>6/4/16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 name="Shape 6"/>
          <p:cNvSpPr>
            <a:spLocks noGrp="1"/>
          </p:cNvSpPr>
          <p:nvPr>
            <p:ph type="title"/>
          </p:nvPr>
        </p:nvSpPr>
        <p:spPr>
          <a:prstGeom prst="rect">
            <a:avLst/>
          </a:prstGeom>
        </p:spPr>
        <p:txBody>
          <a:bodyPr/>
          <a:lstStyle/>
          <a:p>
            <a:pPr lvl="0">
              <a:defRPr sz="1800"/>
            </a:pPr>
            <a:r>
              <a:rPr sz="4500"/>
              <a:t>Title Text</a:t>
            </a:r>
          </a:p>
        </p:txBody>
      </p:sp>
      <p:sp>
        <p:nvSpPr>
          <p:cNvPr id="7" name="Shape 7"/>
          <p:cNvSpPr>
            <a:spLocks noGrp="1"/>
          </p:cNvSpPr>
          <p:nvPr>
            <p:ph type="body" idx="1"/>
          </p:nvPr>
        </p:nvSpPr>
        <p:spPr>
          <a:prstGeom prst="rect">
            <a:avLst/>
          </a:prstGeom>
        </p:spPr>
        <p:txBody>
          <a:body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635014132"/>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E67D3BB-73D4-2343-BA37-FFBD3072B49E}" type="datetime1">
              <a:rPr lang="en-US" smtClean="0"/>
              <a:t>6/4/16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smtClean="0"/>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B436A414-1EED-F040-8095-01D1FB108B94}" type="datetime1">
              <a:rPr lang="en-US" smtClean="0"/>
              <a:t>6/4/16</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en-US"/>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fld id="{3E5F4BF6-6077-7441-AD59-7467809F8A0B}" type="datetime1">
              <a:rPr lang="en-US" smtClean="0"/>
              <a:t>6/4/16</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8AB3730-2630-694D-B93F-5D5BA05D4FAF}" type="datetime1">
              <a:rPr lang="en-US" smtClean="0"/>
              <a:t>6/4/16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8FF6B12-4752-AB47-8AC7-4577CDC5C572}" type="datetime1">
              <a:rPr lang="en-US" smtClean="0"/>
              <a:t>6/4/16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BE69CBD-A621-2745-8C10-4A33B916325D}" type="datetime1">
              <a:rPr lang="en-US" smtClean="0"/>
              <a:t>6/4/16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42DE3021-46EB-0A4B-BDCD-C96B4777764C}" type="datetime1">
              <a:rPr lang="en-US" smtClean="0"/>
              <a:t>6/4/16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en-US" smtClean="0"/>
              <a:t>Click to edit Master title style</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0" y="6297706"/>
            <a:ext cx="1295400" cy="365125"/>
          </a:xfrm>
        </p:spPr>
        <p:txBody>
          <a:bodyPr/>
          <a:lstStyle/>
          <a:p>
            <a:fld id="{E5079F54-1D69-B745-91B7-AEC1BDABEC79}" type="datetime1">
              <a:rPr lang="en-US" smtClean="0"/>
              <a:t>6/4/16</a:t>
            </a:fld>
            <a:endParaRPr lang="en-US"/>
          </a:p>
        </p:txBody>
      </p:sp>
      <p:sp>
        <p:nvSpPr>
          <p:cNvPr id="6" name="Footer Placeholder 5"/>
          <p:cNvSpPr>
            <a:spLocks noGrp="1"/>
          </p:cNvSpPr>
          <p:nvPr>
            <p:ph type="ftr" sz="quarter" idx="11"/>
          </p:nvPr>
        </p:nvSpPr>
        <p:spPr>
          <a:xfrm>
            <a:off x="2057400" y="6297706"/>
            <a:ext cx="2339788" cy="365125"/>
          </a:xfrm>
        </p:spPr>
        <p:txBody>
          <a:bodyPr/>
          <a:lstStyle/>
          <a:p>
            <a:endParaRPr lang="en-US"/>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fld id="{26F4FE01-7D6F-A04D-9DA2-B101ED9F4049}" type="datetime1">
              <a:rPr lang="en-US" smtClean="0"/>
              <a:t>6/4/16</a:t>
            </a:fld>
            <a:endParaRPr lang="en-US"/>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19371D3E-5A18-49EB-AD2A-429AF165759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5.jpeg"/></Relationships>
</file>

<file path=ppt/slides/_rels/slide2.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25.png"/><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6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1" Type="http://schemas.microsoft.com/office/2007/relationships/media" Target="../media/media1.wmv"/><Relationship Id="rId2" Type="http://schemas.openxmlformats.org/officeDocument/2006/relationships/video" Target="../media/media1.wm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image" Target="../media/image31.jpeg"/><Relationship Id="rId9" Type="http://schemas.openxmlformats.org/officeDocument/2006/relationships/image" Target="../media/image32.png"/><Relationship Id="rId10" Type="http://schemas.openxmlformats.org/officeDocument/2006/relationships/image" Target="../media/image33.png"/><Relationship Id="rId1" Type="http://schemas.microsoft.com/office/2007/relationships/media" Target="../media/media2.wmv"/><Relationship Id="rId2" Type="http://schemas.openxmlformats.org/officeDocument/2006/relationships/video" Target="../media/media2.wmv"/></Relationships>
</file>

<file path=ppt/slides/_rels/slide6.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microsoft.com/office/2007/relationships/media" Target="../media/media3.avi"/><Relationship Id="rId2" Type="http://schemas.openxmlformats.org/officeDocument/2006/relationships/video" Target="../media/media3.avi"/></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1908" y="3913281"/>
            <a:ext cx="5867400" cy="1470025"/>
          </a:xfrm>
        </p:spPr>
        <p:txBody>
          <a:bodyPr>
            <a:noAutofit/>
          </a:bodyPr>
          <a:lstStyle/>
          <a:p>
            <a:r>
              <a:rPr lang="en-US" sz="2400" dirty="0"/>
              <a:t>Searches for Non</a:t>
            </a:r>
            <a:r>
              <a:rPr lang="en-US" sz="2400" dirty="0" smtClean="0"/>
              <a:t>-Standard</a:t>
            </a:r>
            <a:br>
              <a:rPr lang="en-US" sz="2400" dirty="0" smtClean="0"/>
            </a:br>
            <a:r>
              <a:rPr lang="en-US" sz="2400" dirty="0" smtClean="0"/>
              <a:t>Dark </a:t>
            </a:r>
            <a:r>
              <a:rPr lang="en-US" sz="2400" dirty="0"/>
              <a:t>Matter Interactions </a:t>
            </a:r>
            <a:r>
              <a:rPr lang="en-US" sz="2400" dirty="0" smtClean="0"/>
              <a:t>in</a:t>
            </a:r>
            <a:br>
              <a:rPr lang="en-US" sz="2400" dirty="0" smtClean="0"/>
            </a:br>
            <a:r>
              <a:rPr lang="en-US" sz="3600" dirty="0" smtClean="0"/>
              <a:t>the </a:t>
            </a:r>
            <a:r>
              <a:rPr lang="en-US" sz="3600" dirty="0"/>
              <a:t>LUX and LZ Detectors </a:t>
            </a:r>
          </a:p>
        </p:txBody>
      </p:sp>
      <p:sp>
        <p:nvSpPr>
          <p:cNvPr id="3" name="Subtitle 2"/>
          <p:cNvSpPr>
            <a:spLocks noGrp="1"/>
          </p:cNvSpPr>
          <p:nvPr>
            <p:ph type="subTitle" idx="1"/>
          </p:nvPr>
        </p:nvSpPr>
        <p:spPr>
          <a:xfrm>
            <a:off x="352795" y="5396753"/>
            <a:ext cx="6886205" cy="573741"/>
          </a:xfrm>
        </p:spPr>
        <p:txBody>
          <a:bodyPr/>
          <a:lstStyle/>
          <a:p>
            <a:r>
              <a:rPr lang="en-US" dirty="0" smtClean="0"/>
              <a:t>Matthew Szydagis, Assistant Professor, Department of Physics, University at Albany SUNY</a:t>
            </a:r>
          </a:p>
          <a:p>
            <a:r>
              <a:rPr lang="en-US" dirty="0" smtClean="0"/>
              <a:t>Saturday, June 4, 2016	Warsaw Workshop on Non-Standard DM, University of Warsaw</a:t>
            </a:r>
            <a:endParaRPr lang="en-US" dirty="0"/>
          </a:p>
        </p:txBody>
      </p:sp>
      <p:pic>
        <p:nvPicPr>
          <p:cNvPr id="4" name="Picture 3"/>
          <p:cNvPicPr>
            <a:picLocks noChangeAspect="1"/>
          </p:cNvPicPr>
          <p:nvPr/>
        </p:nvPicPr>
        <p:blipFill rotWithShape="1">
          <a:blip r:embed="rId2"/>
          <a:srcRect t="22808" r="1840" b="12907"/>
          <a:stretch/>
        </p:blipFill>
        <p:spPr>
          <a:xfrm>
            <a:off x="127838" y="571041"/>
            <a:ext cx="4986499" cy="2522686"/>
          </a:xfrm>
          <a:prstGeom prst="rect">
            <a:avLst/>
          </a:prstGeom>
        </p:spPr>
      </p:pic>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t="13143" r="9143" b="16000"/>
          <a:stretch>
            <a:fillRect/>
          </a:stretch>
        </p:blipFill>
        <p:spPr bwMode="auto">
          <a:xfrm>
            <a:off x="3175427" y="1606738"/>
            <a:ext cx="1340620" cy="1045514"/>
          </a:xfrm>
          <a:prstGeom prst="rect">
            <a:avLst/>
          </a:prstGeom>
          <a:noFill/>
          <a:ln w="9525">
            <a:noFill/>
            <a:miter lim="800000"/>
            <a:headEnd/>
            <a:tailEnd/>
          </a:ln>
        </p:spPr>
      </p:pic>
      <p:pic>
        <p:nvPicPr>
          <p:cNvPr id="10" name="Picture 9"/>
          <p:cNvPicPr>
            <a:picLocks noChangeAspect="1"/>
          </p:cNvPicPr>
          <p:nvPr/>
        </p:nvPicPr>
        <p:blipFill rotWithShape="1">
          <a:blip r:embed="rId4"/>
          <a:srcRect l="51100" t="39323" r="31548"/>
          <a:stretch/>
        </p:blipFill>
        <p:spPr>
          <a:xfrm>
            <a:off x="7708456" y="3229427"/>
            <a:ext cx="1254061" cy="2925762"/>
          </a:xfrm>
          <a:prstGeom prst="rect">
            <a:avLst/>
          </a:prstGeom>
        </p:spPr>
      </p:pic>
      <p:sp>
        <p:nvSpPr>
          <p:cNvPr id="8" name="TextBox 7"/>
          <p:cNvSpPr txBox="1"/>
          <p:nvPr/>
        </p:nvSpPr>
        <p:spPr>
          <a:xfrm>
            <a:off x="875352" y="6383925"/>
            <a:ext cx="378078" cy="215444"/>
          </a:xfrm>
          <a:prstGeom prst="rect">
            <a:avLst/>
          </a:prstGeom>
          <a:noFill/>
        </p:spPr>
        <p:txBody>
          <a:bodyPr wrap="none" rtlCol="0">
            <a:spAutoFit/>
          </a:bodyPr>
          <a:lstStyle/>
          <a:p>
            <a:r>
              <a:rPr lang="en-US" sz="800" dirty="0">
                <a:solidFill>
                  <a:schemeClr val="bg1"/>
                </a:solidFill>
              </a:rPr>
              <a:t>v</a:t>
            </a:r>
            <a:r>
              <a:rPr lang="en-US" sz="800" dirty="0" smtClean="0">
                <a:solidFill>
                  <a:schemeClr val="bg1"/>
                </a:solidFill>
              </a:rPr>
              <a:t> </a:t>
            </a:r>
            <a:r>
              <a:rPr lang="en-US" sz="800" dirty="0" smtClean="0">
                <a:solidFill>
                  <a:schemeClr val="bg1"/>
                </a:solidFill>
              </a:rPr>
              <a:t>1.2</a:t>
            </a:r>
            <a:endParaRPr lang="en-US" sz="800" dirty="0">
              <a:solidFill>
                <a:schemeClr val="bg1"/>
              </a:solidFill>
            </a:endParaRPr>
          </a:p>
        </p:txBody>
      </p:sp>
      <p:pic>
        <p:nvPicPr>
          <p:cNvPr id="11" name="Picture 10"/>
          <p:cNvPicPr>
            <a:picLocks noChangeAspect="1"/>
          </p:cNvPicPr>
          <p:nvPr/>
        </p:nvPicPr>
        <p:blipFill>
          <a:blip r:embed="rId5"/>
          <a:stretch>
            <a:fillRect/>
          </a:stretch>
        </p:blipFill>
        <p:spPr>
          <a:xfrm>
            <a:off x="4092380" y="6039138"/>
            <a:ext cx="3146620" cy="573999"/>
          </a:xfrm>
          <a:prstGeom prst="rect">
            <a:avLst/>
          </a:prstGeom>
        </p:spPr>
      </p:pic>
      <p:pic>
        <p:nvPicPr>
          <p:cNvPr id="12"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152296" y="901546"/>
            <a:ext cx="2449961" cy="1697992"/>
          </a:xfrm>
          <a:prstGeom prst="rect">
            <a:avLst/>
          </a:prstGeom>
          <a:noFill/>
          <a:ln w="9525">
            <a:noFill/>
            <a:miter lim="800000"/>
            <a:headEnd/>
            <a:tailEnd/>
          </a:ln>
        </p:spPr>
      </p:pic>
      <p:pic>
        <p:nvPicPr>
          <p:cNvPr id="13" name="Picture 12" descr="Screen Shot 2016-04-05 at 10.09.52 PM.png"/>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37049" y="777591"/>
            <a:ext cx="1215544" cy="1874132"/>
          </a:xfrm>
          <a:prstGeom prst="rect">
            <a:avLst/>
          </a:prstGeom>
        </p:spPr>
      </p:pic>
      <p:pic>
        <p:nvPicPr>
          <p:cNvPr id="14" name="Picture 13"/>
          <p:cNvPicPr>
            <a:picLocks noChangeAspect="1"/>
          </p:cNvPicPr>
          <p:nvPr/>
        </p:nvPicPr>
        <p:blipFill>
          <a:blip r:embed="rId8"/>
          <a:stretch>
            <a:fillRect/>
          </a:stretch>
        </p:blipFill>
        <p:spPr>
          <a:xfrm>
            <a:off x="658364" y="3531467"/>
            <a:ext cx="2147885" cy="1208185"/>
          </a:xfrm>
          <a:prstGeom prst="rect">
            <a:avLst/>
          </a:prstGeom>
        </p:spPr>
      </p:pic>
      <p:pic>
        <p:nvPicPr>
          <p:cNvPr id="15" name="Picture 14"/>
          <p:cNvPicPr>
            <a:picLocks noChangeAspect="1"/>
          </p:cNvPicPr>
          <p:nvPr/>
        </p:nvPicPr>
        <p:blipFill>
          <a:blip r:embed="rId9"/>
          <a:stretch>
            <a:fillRect/>
          </a:stretch>
        </p:blipFill>
        <p:spPr>
          <a:xfrm>
            <a:off x="4266340" y="3514072"/>
            <a:ext cx="807292" cy="425663"/>
          </a:xfrm>
          <a:prstGeom prst="rect">
            <a:avLst/>
          </a:prstGeom>
        </p:spPr>
      </p:pic>
      <p:pic>
        <p:nvPicPr>
          <p:cNvPr id="16" name="Picture 15"/>
          <p:cNvPicPr>
            <a:picLocks noChangeAspect="1"/>
          </p:cNvPicPr>
          <p:nvPr/>
        </p:nvPicPr>
        <p:blipFill>
          <a:blip r:embed="rId10"/>
          <a:stretch>
            <a:fillRect/>
          </a:stretch>
        </p:blipFill>
        <p:spPr>
          <a:xfrm>
            <a:off x="5427465" y="3461441"/>
            <a:ext cx="828255" cy="521420"/>
          </a:xfrm>
          <a:prstGeom prst="rect">
            <a:avLst/>
          </a:prstGeom>
        </p:spPr>
      </p:pic>
      <p:sp>
        <p:nvSpPr>
          <p:cNvPr id="9" name="TextBox 8"/>
          <p:cNvSpPr txBox="1"/>
          <p:nvPr/>
        </p:nvSpPr>
        <p:spPr>
          <a:xfrm>
            <a:off x="3536621" y="1840544"/>
            <a:ext cx="767383" cy="646331"/>
          </a:xfrm>
          <a:prstGeom prst="rect">
            <a:avLst/>
          </a:prstGeom>
          <a:noFill/>
        </p:spPr>
        <p:txBody>
          <a:bodyPr wrap="none" rtlCol="0">
            <a:spAutoFit/>
          </a:bodyPr>
          <a:lstStyle/>
          <a:p>
            <a:r>
              <a:rPr lang="en-US" sz="3600" b="1" dirty="0" smtClean="0">
                <a:solidFill>
                  <a:schemeClr val="bg1"/>
                </a:solidFill>
              </a:rPr>
              <a:t>X</a:t>
            </a:r>
            <a:r>
              <a:rPr lang="en-US" sz="3600" dirty="0" smtClean="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4245094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E4BAC9-6D41-4691-9299-18EF07EF0177}" type="slidenum">
              <a:rPr lang="en-US" smtClean="0"/>
              <a:t>9</a:t>
            </a:fld>
            <a:endParaRPr lang="en-US"/>
          </a:p>
        </p:txBody>
      </p:sp>
      <p:pic>
        <p:nvPicPr>
          <p:cNvPr id="6" name="Picture 5" descr="Screen Shot 2016-03-20 at 5.44.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5" y="-56874"/>
            <a:ext cx="9162955" cy="6914874"/>
          </a:xfrm>
          <a:prstGeom prst="rect">
            <a:avLst/>
          </a:prstGeom>
        </p:spPr>
      </p:pic>
      <p:sp>
        <p:nvSpPr>
          <p:cNvPr id="2" name="Title 1"/>
          <p:cNvSpPr>
            <a:spLocks noGrp="1"/>
          </p:cNvSpPr>
          <p:nvPr>
            <p:ph type="title"/>
          </p:nvPr>
        </p:nvSpPr>
        <p:spPr>
          <a:xfrm>
            <a:off x="6676705" y="166221"/>
            <a:ext cx="2482501" cy="1017895"/>
          </a:xfrm>
        </p:spPr>
        <p:txBody>
          <a:bodyPr>
            <a:noAutofit/>
          </a:bodyPr>
          <a:lstStyle/>
          <a:p>
            <a:r>
              <a:rPr lang="en-US" sz="3200" b="1" dirty="0" smtClean="0"/>
              <a:t>LUX-ZEPLIN</a:t>
            </a:r>
            <a:br>
              <a:rPr lang="en-US" sz="3200" b="1" dirty="0" smtClean="0"/>
            </a:br>
            <a:r>
              <a:rPr lang="en-US" sz="2950" b="1" dirty="0" smtClean="0"/>
              <a:t>Collaboration</a:t>
            </a:r>
            <a:endParaRPr lang="en-US" sz="2950" b="1" dirty="0"/>
          </a:p>
        </p:txBody>
      </p:sp>
      <p:sp>
        <p:nvSpPr>
          <p:cNvPr id="8" name="TextBox 7"/>
          <p:cNvSpPr txBox="1"/>
          <p:nvPr/>
        </p:nvSpPr>
        <p:spPr>
          <a:xfrm>
            <a:off x="7830542" y="5023827"/>
            <a:ext cx="1277172" cy="1384995"/>
          </a:xfrm>
          <a:prstGeom prst="rect">
            <a:avLst/>
          </a:prstGeom>
          <a:noFill/>
        </p:spPr>
        <p:txBody>
          <a:bodyPr wrap="square" rtlCol="0">
            <a:spAutoFit/>
          </a:bodyPr>
          <a:lstStyle/>
          <a:p>
            <a:r>
              <a:rPr lang="en-US" sz="1400" dirty="0" smtClean="0"/>
              <a:t>LZ is now in the midst of its DOE CD – 2 / 3 review. It</a:t>
            </a:r>
            <a:r>
              <a:rPr lang="en-US" sz="1400" dirty="0"/>
              <a:t> </a:t>
            </a:r>
            <a:r>
              <a:rPr lang="en-US" sz="1400" dirty="0" smtClean="0"/>
              <a:t>is already past CD – 1, 2015</a:t>
            </a:r>
            <a:endParaRPr lang="en-US" sz="1400" dirty="0"/>
          </a:p>
        </p:txBody>
      </p:sp>
      <p:sp>
        <p:nvSpPr>
          <p:cNvPr id="9" name="TextBox 8"/>
          <p:cNvSpPr txBox="1"/>
          <p:nvPr/>
        </p:nvSpPr>
        <p:spPr>
          <a:xfrm>
            <a:off x="247183" y="2741448"/>
            <a:ext cx="890942" cy="1384995"/>
          </a:xfrm>
          <a:prstGeom prst="rect">
            <a:avLst/>
          </a:prstGeom>
          <a:noFill/>
        </p:spPr>
        <p:txBody>
          <a:bodyPr wrap="square" rtlCol="0">
            <a:spAutoFit/>
          </a:bodyPr>
          <a:lstStyle/>
          <a:p>
            <a:r>
              <a:rPr lang="en-US" sz="1400" dirty="0" smtClean="0"/>
              <a:t>A bigger and better version of LUX. Selected!</a:t>
            </a:r>
            <a:endParaRPr lang="en-US" sz="1400" dirty="0"/>
          </a:p>
        </p:txBody>
      </p:sp>
      <p:pic>
        <p:nvPicPr>
          <p:cNvPr id="10" name="Picture 9" descr="Screen Shot 2016-04-05 at 10.09.52 PM.png"/>
          <p:cNvPicPr>
            <a:picLocks noChangeAspect="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526905" y="3530911"/>
            <a:ext cx="757198" cy="1167452"/>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4066626" y="480511"/>
            <a:ext cx="2215313" cy="2295192"/>
          </a:xfrm>
          <a:prstGeom prst="rect">
            <a:avLst/>
          </a:prstGeom>
        </p:spPr>
      </p:pic>
      <p:sp>
        <p:nvSpPr>
          <p:cNvPr id="11" name="TextBox 10"/>
          <p:cNvSpPr txBox="1"/>
          <p:nvPr/>
        </p:nvSpPr>
        <p:spPr>
          <a:xfrm>
            <a:off x="4344219" y="85805"/>
            <a:ext cx="2486957" cy="307777"/>
          </a:xfrm>
          <a:prstGeom prst="rect">
            <a:avLst/>
          </a:prstGeom>
          <a:noFill/>
        </p:spPr>
        <p:txBody>
          <a:bodyPr wrap="square" rtlCol="0">
            <a:spAutoFit/>
          </a:bodyPr>
          <a:lstStyle/>
          <a:p>
            <a:r>
              <a:rPr lang="en-US" sz="1400" dirty="0" smtClean="0"/>
              <a:t>(merger of 2 collaborations) =&gt;</a:t>
            </a:r>
            <a:endParaRPr lang="en-US" sz="1400" dirty="0"/>
          </a:p>
        </p:txBody>
      </p:sp>
    </p:spTree>
    <p:extLst>
      <p:ext uri="{BB962C8B-B14F-4D97-AF65-F5344CB8AC3E}">
        <p14:creationId xmlns:p14="http://schemas.microsoft.com/office/powerpoint/2010/main" val="3398744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4"/>
          <a:stretch/>
        </p:blipFill>
        <p:spPr>
          <a:xfrm>
            <a:off x="105840" y="37705"/>
            <a:ext cx="4621610" cy="3383649"/>
          </a:xfrm>
          <a:prstGeom prst="rect">
            <a:avLst/>
          </a:prstGeom>
        </p:spPr>
      </p:pic>
      <p:sp>
        <p:nvSpPr>
          <p:cNvPr id="5" name="TextBox 4"/>
          <p:cNvSpPr txBox="1"/>
          <p:nvPr/>
        </p:nvSpPr>
        <p:spPr>
          <a:xfrm>
            <a:off x="2557103" y="573776"/>
            <a:ext cx="2020981" cy="246221"/>
          </a:xfrm>
          <a:prstGeom prst="rect">
            <a:avLst/>
          </a:prstGeom>
          <a:noFill/>
        </p:spPr>
        <p:txBody>
          <a:bodyPr wrap="none" rtlCol="0">
            <a:spAutoFit/>
          </a:bodyPr>
          <a:lstStyle/>
          <a:p>
            <a:r>
              <a:rPr lang="en-US" sz="1000" b="1" dirty="0" smtClean="0"/>
              <a:t>(potentially 5-sigma: 5-15 events)</a:t>
            </a:r>
            <a:endParaRPr lang="en-US" sz="1000" b="1" dirty="0"/>
          </a:p>
        </p:txBody>
      </p:sp>
      <p:sp>
        <p:nvSpPr>
          <p:cNvPr id="6" name="TextBox 5"/>
          <p:cNvSpPr txBox="1"/>
          <p:nvPr/>
        </p:nvSpPr>
        <p:spPr>
          <a:xfrm>
            <a:off x="3180966" y="178747"/>
            <a:ext cx="1344526" cy="246221"/>
          </a:xfrm>
          <a:prstGeom prst="rect">
            <a:avLst/>
          </a:prstGeom>
          <a:noFill/>
        </p:spPr>
        <p:txBody>
          <a:bodyPr wrap="none" rtlCol="0">
            <a:spAutoFit/>
          </a:bodyPr>
          <a:lstStyle/>
          <a:p>
            <a:r>
              <a:rPr lang="en-US" sz="1000" dirty="0" smtClean="0"/>
              <a:t>(ER: Rn</a:t>
            </a:r>
            <a:r>
              <a:rPr lang="en-US" sz="1000" dirty="0" smtClean="0">
                <a:latin typeface="Symbol" charset="2"/>
                <a:cs typeface="Symbol" charset="2"/>
              </a:rPr>
              <a:t> g</a:t>
            </a:r>
            <a:r>
              <a:rPr lang="en-US" sz="1000" dirty="0" smtClean="0"/>
              <a:t>’s, pp solar,..)</a:t>
            </a:r>
            <a:endParaRPr lang="en-US" sz="1000" dirty="0"/>
          </a:p>
        </p:txBody>
      </p:sp>
      <p:pic>
        <p:nvPicPr>
          <p:cNvPr id="10" name="Picture 9" descr="Screen Shot 2016-03-20 at 5.36.43 PM.png"/>
          <p:cNvPicPr/>
          <p:nvPr/>
        </p:nvPicPr>
        <p:blipFill rotWithShape="1">
          <a:blip r:embed="rId3">
            <a:extLst>
              <a:ext uri="{28A0092B-C50C-407E-A947-70E740481C1C}">
                <a14:useLocalDpi xmlns:a14="http://schemas.microsoft.com/office/drawing/2010/main" val="0"/>
              </a:ext>
            </a:extLst>
          </a:blip>
          <a:srcRect l="2384" r="9412"/>
          <a:stretch/>
        </p:blipFill>
        <p:spPr>
          <a:xfrm>
            <a:off x="105840" y="3403712"/>
            <a:ext cx="4636008" cy="3402683"/>
          </a:xfrm>
          <a:prstGeom prst="rect">
            <a:avLst/>
          </a:prstGeom>
        </p:spPr>
      </p:pic>
      <p:sp>
        <p:nvSpPr>
          <p:cNvPr id="11" name="Title 1"/>
          <p:cNvSpPr>
            <a:spLocks noGrp="1"/>
          </p:cNvSpPr>
          <p:nvPr>
            <p:ph type="title"/>
          </p:nvPr>
        </p:nvSpPr>
        <p:spPr>
          <a:xfrm>
            <a:off x="4992049" y="295833"/>
            <a:ext cx="3721986" cy="1143000"/>
          </a:xfrm>
        </p:spPr>
        <p:txBody>
          <a:bodyPr/>
          <a:lstStyle/>
          <a:p>
            <a:r>
              <a:rPr lang="en-US" dirty="0" smtClean="0"/>
              <a:t>Projected Results </a:t>
            </a:r>
            <a:endParaRPr lang="en-US" dirty="0"/>
          </a:p>
        </p:txBody>
      </p:sp>
      <p:sp>
        <p:nvSpPr>
          <p:cNvPr id="12" name="TextBox 11"/>
          <p:cNvSpPr txBox="1"/>
          <p:nvPr/>
        </p:nvSpPr>
        <p:spPr>
          <a:xfrm>
            <a:off x="4639250" y="3457668"/>
            <a:ext cx="184666" cy="3139321"/>
          </a:xfrm>
          <a:prstGeom prst="rect">
            <a:avLst/>
          </a:prstGeom>
          <a:solidFill>
            <a:schemeClr val="bg1"/>
          </a:solidFill>
        </p:spPr>
        <p:txBody>
          <a:bodyPr wrap="non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13" name="Content Placeholder 2"/>
          <p:cNvSpPr>
            <a:spLocks noGrp="1"/>
          </p:cNvSpPr>
          <p:nvPr>
            <p:ph idx="1"/>
          </p:nvPr>
        </p:nvSpPr>
        <p:spPr>
          <a:xfrm>
            <a:off x="4859195" y="1791053"/>
            <a:ext cx="3890120" cy="4770653"/>
          </a:xfrm>
        </p:spPr>
        <p:txBody>
          <a:bodyPr>
            <a:normAutofit fontScale="92500" lnSpcReduction="20000"/>
          </a:bodyPr>
          <a:lstStyle/>
          <a:p>
            <a:r>
              <a:rPr lang="en-US" dirty="0" smtClean="0"/>
              <a:t>Turning on by the end of the decade: LUX-ZEPLIN (LZ)</a:t>
            </a:r>
          </a:p>
          <a:p>
            <a:pPr lvl="1"/>
            <a:r>
              <a:rPr lang="en-US" dirty="0" smtClean="0"/>
              <a:t>Follows after the 300-live-day LUX definitive result this year</a:t>
            </a:r>
          </a:p>
          <a:p>
            <a:r>
              <a:rPr lang="en-US" dirty="0" smtClean="0"/>
              <a:t>Planning on 3 live-years’ data at least with ~5.6-ton fiducial mass</a:t>
            </a:r>
          </a:p>
          <a:p>
            <a:r>
              <a:rPr lang="en-US" i="1" dirty="0" smtClean="0"/>
              <a:t>O</a:t>
            </a:r>
            <a:r>
              <a:rPr lang="en-US" dirty="0"/>
              <a:t>(100</a:t>
            </a:r>
            <a:r>
              <a:rPr lang="en-US" dirty="0" smtClean="0"/>
              <a:t>)</a:t>
            </a:r>
            <a:r>
              <a:rPr lang="en-US" dirty="0"/>
              <a:t> </a:t>
            </a:r>
            <a:r>
              <a:rPr lang="en-US" dirty="0" smtClean="0"/>
              <a:t>times more sensitive than present-day LUX results</a:t>
            </a:r>
          </a:p>
          <a:p>
            <a:pPr lvl="1"/>
            <a:r>
              <a:rPr lang="en-US" dirty="0" smtClean="0"/>
              <a:t>3</a:t>
            </a:r>
            <a:r>
              <a:rPr lang="en-US" sz="1100" dirty="0" smtClean="0"/>
              <a:t>x </a:t>
            </a:r>
            <a:r>
              <a:rPr lang="en-US" dirty="0" smtClean="0"/>
              <a:t>10</a:t>
            </a:r>
            <a:r>
              <a:rPr lang="en-US" baseline="30000" dirty="0" smtClean="0"/>
              <a:t>-48 </a:t>
            </a:r>
            <a:r>
              <a:rPr lang="en-US" dirty="0" smtClean="0"/>
              <a:t>cm</a:t>
            </a:r>
            <a:r>
              <a:rPr lang="en-US" baseline="30000" dirty="0" smtClean="0"/>
              <a:t>2</a:t>
            </a:r>
            <a:r>
              <a:rPr lang="en-US" dirty="0" smtClean="0"/>
              <a:t> or better @40 GeV</a:t>
            </a:r>
          </a:p>
          <a:p>
            <a:r>
              <a:rPr lang="en-US" dirty="0" smtClean="0"/>
              <a:t>arXiv</a:t>
            </a:r>
            <a:r>
              <a:rPr lang="en-US" dirty="0"/>
              <a:t>:</a:t>
            </a:r>
            <a:r>
              <a:rPr lang="en-US" dirty="0" smtClean="0"/>
              <a:t>1509.02910 CDR. TDR now</a:t>
            </a:r>
          </a:p>
          <a:p>
            <a:r>
              <a:rPr lang="en-US" dirty="0" smtClean="0"/>
              <a:t>Multi-faceted machine: WIMPs, axions, neutrinoless double-beta decay, solar neutrinos (including coherent scattering)</a:t>
            </a:r>
            <a:endParaRPr lang="en-US" dirty="0"/>
          </a:p>
          <a:p>
            <a:endParaRPr lang="en-US" dirty="0"/>
          </a:p>
        </p:txBody>
      </p:sp>
      <p:sp>
        <p:nvSpPr>
          <p:cNvPr id="2" name="Slide Number Placeholder 1"/>
          <p:cNvSpPr>
            <a:spLocks noGrp="1"/>
          </p:cNvSpPr>
          <p:nvPr>
            <p:ph type="sldNum" sz="quarter" idx="12"/>
          </p:nvPr>
        </p:nvSpPr>
        <p:spPr/>
        <p:txBody>
          <a:bodyPr/>
          <a:lstStyle/>
          <a:p>
            <a:fld id="{19371D3E-5A18-49EB-AD2A-429AF165759F}" type="slidenum">
              <a:rPr lang="en-US" smtClean="0"/>
              <a:t>10</a:t>
            </a:fld>
            <a:endParaRPr lang="en-US"/>
          </a:p>
        </p:txBody>
      </p:sp>
      <p:sp>
        <p:nvSpPr>
          <p:cNvPr id="14" name="Oval 13"/>
          <p:cNvSpPr/>
          <p:nvPr/>
        </p:nvSpPr>
        <p:spPr>
          <a:xfrm>
            <a:off x="1428988" y="4140023"/>
            <a:ext cx="909511" cy="17395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388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112" y="249834"/>
            <a:ext cx="8405819" cy="807796"/>
          </a:xfrm>
        </p:spPr>
        <p:txBody>
          <a:bodyPr>
            <a:normAutofit/>
          </a:bodyPr>
          <a:lstStyle/>
          <a:p>
            <a:r>
              <a:rPr lang="en-US" dirty="0" smtClean="0"/>
              <a:t>Axions, in LZ: Distinct From* g</a:t>
            </a:r>
            <a:r>
              <a:rPr lang="en-US" baseline="-25000" dirty="0">
                <a:latin typeface="Symbol" charset="2"/>
                <a:cs typeface="Symbol" charset="2"/>
              </a:rPr>
              <a:t>A</a:t>
            </a:r>
            <a:r>
              <a:rPr lang="en-US" baseline="-25000" dirty="0" smtClean="0">
                <a:latin typeface="Symbol" charset="2"/>
                <a:cs typeface="Symbol" charset="2"/>
              </a:rPr>
              <a:t>g</a:t>
            </a:r>
            <a:r>
              <a:rPr lang="en-US" dirty="0" smtClean="0"/>
              <a:t> Probing </a:t>
            </a:r>
            <a:endParaRPr lang="en-US" dirty="0"/>
          </a:p>
        </p:txBody>
      </p:sp>
      <p:sp>
        <p:nvSpPr>
          <p:cNvPr id="9" name="TextBox 8"/>
          <p:cNvSpPr txBox="1"/>
          <p:nvPr/>
        </p:nvSpPr>
        <p:spPr>
          <a:xfrm>
            <a:off x="8558412" y="1214676"/>
            <a:ext cx="184666" cy="369332"/>
          </a:xfrm>
          <a:prstGeom prst="rect">
            <a:avLst/>
          </a:prstGeom>
          <a:solidFill>
            <a:schemeClr val="bg1"/>
          </a:solidFill>
        </p:spPr>
        <p:txBody>
          <a:bodyPr wrap="none" rtlCol="0">
            <a:spAutoFit/>
          </a:bodyPr>
          <a:lstStyle/>
          <a:p>
            <a:r>
              <a:rPr lang="en-US" dirty="0" smtClean="0"/>
              <a:t>  </a:t>
            </a:r>
            <a:endParaRPr lang="en-US" dirty="0"/>
          </a:p>
        </p:txBody>
      </p:sp>
      <p:sp>
        <p:nvSpPr>
          <p:cNvPr id="10" name="TextBox 9"/>
          <p:cNvSpPr txBox="1"/>
          <p:nvPr/>
        </p:nvSpPr>
        <p:spPr>
          <a:xfrm>
            <a:off x="4345869" y="4620336"/>
            <a:ext cx="184666" cy="369332"/>
          </a:xfrm>
          <a:prstGeom prst="rect">
            <a:avLst/>
          </a:prstGeom>
          <a:solidFill>
            <a:schemeClr val="bg1"/>
          </a:solidFill>
        </p:spPr>
        <p:txBody>
          <a:bodyPr wrap="none" rtlCol="0">
            <a:spAutoFit/>
          </a:bodyPr>
          <a:lstStyle/>
          <a:p>
            <a:r>
              <a:rPr lang="en-US" dirty="0" smtClean="0"/>
              <a:t>  </a:t>
            </a:r>
            <a:endParaRPr lang="en-US" dirty="0"/>
          </a:p>
        </p:txBody>
      </p:sp>
      <p:sp>
        <p:nvSpPr>
          <p:cNvPr id="11" name="TextBox 10"/>
          <p:cNvSpPr txBox="1"/>
          <p:nvPr/>
        </p:nvSpPr>
        <p:spPr>
          <a:xfrm>
            <a:off x="8449570" y="4685207"/>
            <a:ext cx="184666" cy="369332"/>
          </a:xfrm>
          <a:prstGeom prst="rect">
            <a:avLst/>
          </a:prstGeom>
          <a:solidFill>
            <a:schemeClr val="bg1"/>
          </a:solidFill>
        </p:spPr>
        <p:txBody>
          <a:bodyPr wrap="none" rtlCol="0">
            <a:spAutoFit/>
          </a:bodyPr>
          <a:lstStyle/>
          <a:p>
            <a:r>
              <a:rPr lang="en-US" dirty="0" smtClean="0"/>
              <a:t>  </a:t>
            </a:r>
            <a:endParaRPr lang="en-US" dirty="0"/>
          </a:p>
        </p:txBody>
      </p:sp>
      <p:pic>
        <p:nvPicPr>
          <p:cNvPr id="15" name="Picture 14" descr="Screen Shot 2016-04-29 at 12.12.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40" y="1106412"/>
            <a:ext cx="8539456" cy="3593146"/>
          </a:xfrm>
          <a:prstGeom prst="rect">
            <a:avLst/>
          </a:prstGeom>
        </p:spPr>
      </p:pic>
      <p:sp>
        <p:nvSpPr>
          <p:cNvPr id="16" name="TextBox 15"/>
          <p:cNvSpPr txBox="1"/>
          <p:nvPr/>
        </p:nvSpPr>
        <p:spPr>
          <a:xfrm>
            <a:off x="606599" y="4656988"/>
            <a:ext cx="8113253" cy="1754327"/>
          </a:xfrm>
          <a:prstGeom prst="rect">
            <a:avLst/>
          </a:prstGeom>
          <a:noFill/>
        </p:spPr>
        <p:txBody>
          <a:bodyPr wrap="square" rtlCol="0">
            <a:spAutoFit/>
          </a:bodyPr>
          <a:lstStyle/>
          <a:p>
            <a:r>
              <a:rPr lang="en-US" dirty="0" smtClean="0"/>
              <a:t>Solar axion limit, at left</a:t>
            </a:r>
            <a:r>
              <a:rPr lang="en-US" dirty="0"/>
              <a:t>,</a:t>
            </a:r>
            <a:r>
              <a:rPr lang="en-US" dirty="0" smtClean="0"/>
              <a:t> and on galactic ALPs (axion-like particles) at right. Y-axis indicates coupling strength to electrons, so looking for ER in these cases not NR like for WIMPs. Former has rich energy spectrum, from axioelectric conversion of the significant source of photons that is our Sun, and latter is dark matter candidate and would be mono-energetic peak </a:t>
            </a:r>
            <a:r>
              <a:rPr lang="en-US" u="sng" dirty="0" smtClean="0"/>
              <a:t>above ER background </a:t>
            </a:r>
            <a:r>
              <a:rPr lang="en-US" dirty="0" smtClean="0"/>
              <a:t>based on mass (must contend with </a:t>
            </a:r>
            <a:r>
              <a:rPr lang="en-US" baseline="30000" dirty="0" smtClean="0"/>
              <a:t>37</a:t>
            </a:r>
            <a:r>
              <a:rPr lang="en-US" dirty="0" smtClean="0"/>
              <a:t>Ar BG). </a:t>
            </a:r>
            <a:r>
              <a:rPr lang="en-US" i="1" dirty="0" smtClean="0"/>
              <a:t>Note LUX 2016 not included but coming soon: similar to Xe100, lower</a:t>
            </a:r>
            <a:endParaRPr lang="en-US" i="1" dirty="0"/>
          </a:p>
        </p:txBody>
      </p:sp>
      <p:sp>
        <p:nvSpPr>
          <p:cNvPr id="3" name="Slide Number Placeholder 2"/>
          <p:cNvSpPr>
            <a:spLocks noGrp="1"/>
          </p:cNvSpPr>
          <p:nvPr>
            <p:ph type="sldNum" sz="quarter" idx="12"/>
          </p:nvPr>
        </p:nvSpPr>
        <p:spPr/>
        <p:txBody>
          <a:bodyPr/>
          <a:lstStyle/>
          <a:p>
            <a:fld id="{19371D3E-5A18-49EB-AD2A-429AF165759F}" type="slidenum">
              <a:rPr lang="en-US" smtClean="0"/>
              <a:t>11</a:t>
            </a:fld>
            <a:endParaRPr lang="en-US"/>
          </a:p>
        </p:txBody>
      </p:sp>
      <p:sp>
        <p:nvSpPr>
          <p:cNvPr id="4" name="TextBox 3"/>
          <p:cNvSpPr txBox="1"/>
          <p:nvPr/>
        </p:nvSpPr>
        <p:spPr>
          <a:xfrm>
            <a:off x="3948991" y="4238365"/>
            <a:ext cx="1745490" cy="369332"/>
          </a:xfrm>
          <a:prstGeom prst="rect">
            <a:avLst/>
          </a:prstGeom>
          <a:noFill/>
        </p:spPr>
        <p:txBody>
          <a:bodyPr wrap="none" rtlCol="0">
            <a:spAutoFit/>
          </a:bodyPr>
          <a:lstStyle/>
          <a:p>
            <a:r>
              <a:rPr lang="en-US" dirty="0" smtClean="0"/>
              <a:t>* But coupled to</a:t>
            </a:r>
            <a:endParaRPr lang="en-US" dirty="0"/>
          </a:p>
        </p:txBody>
      </p:sp>
    </p:spTree>
    <p:extLst>
      <p:ext uri="{BB962C8B-B14F-4D97-AF65-F5344CB8AC3E}">
        <p14:creationId xmlns:p14="http://schemas.microsoft.com/office/powerpoint/2010/main" val="30553190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73" y="34790"/>
            <a:ext cx="4282888" cy="1438833"/>
          </a:xfrm>
        </p:spPr>
        <p:txBody>
          <a:bodyPr>
            <a:normAutofit/>
          </a:bodyPr>
          <a:lstStyle/>
          <a:p>
            <a:r>
              <a:rPr lang="en-US" dirty="0" smtClean="0"/>
              <a:t>S2 -Only (Ionization Channel) Sensitivity</a:t>
            </a:r>
            <a:endParaRPr lang="en-US" dirty="0"/>
          </a:p>
        </p:txBody>
      </p:sp>
      <p:sp>
        <p:nvSpPr>
          <p:cNvPr id="3" name="Content Placeholder 2"/>
          <p:cNvSpPr>
            <a:spLocks noGrp="1"/>
          </p:cNvSpPr>
          <p:nvPr>
            <p:ph idx="1"/>
          </p:nvPr>
        </p:nvSpPr>
        <p:spPr>
          <a:xfrm>
            <a:off x="309764" y="1725929"/>
            <a:ext cx="4213312" cy="4905162"/>
          </a:xfrm>
        </p:spPr>
        <p:txBody>
          <a:bodyPr>
            <a:normAutofit lnSpcReduction="10000"/>
          </a:bodyPr>
          <a:lstStyle/>
          <a:p>
            <a:r>
              <a:rPr lang="en-US" dirty="0" smtClean="0"/>
              <a:t>First ever limit found using this method in XENON10 (2011)</a:t>
            </a:r>
          </a:p>
          <a:p>
            <a:pPr lvl="1"/>
            <a:r>
              <a:rPr lang="en-US" dirty="0" smtClean="0"/>
              <a:t>Pioneered by Peter Sorensen</a:t>
            </a:r>
          </a:p>
          <a:p>
            <a:r>
              <a:rPr lang="en-US" dirty="0" smtClean="0"/>
              <a:t>Sacrifices discrimination (S2/S1) and the depth for fiducialization (thus, surface BGs a problem) and correcting electron losses</a:t>
            </a:r>
          </a:p>
          <a:p>
            <a:pPr lvl="1"/>
            <a:r>
              <a:rPr lang="en-US" dirty="0" smtClean="0"/>
              <a:t>Depth ~known from S2 width</a:t>
            </a:r>
          </a:p>
          <a:p>
            <a:pPr lvl="1"/>
            <a:r>
              <a:rPr lang="en-US" dirty="0" smtClean="0"/>
              <a:t>But gains much lower threshold: down to sub-keV!!!</a:t>
            </a:r>
          </a:p>
          <a:p>
            <a:r>
              <a:rPr lang="en-US" dirty="0"/>
              <a:t>F</a:t>
            </a:r>
            <a:r>
              <a:rPr lang="en-US" dirty="0" smtClean="0"/>
              <a:t>ocus on low-mass DM possible</a:t>
            </a:r>
          </a:p>
          <a:p>
            <a:pPr lvl="1"/>
            <a:r>
              <a:rPr lang="en-US" dirty="0" smtClean="0"/>
              <a:t>Light vanilla WIMPs O(1) GeV</a:t>
            </a:r>
          </a:p>
          <a:p>
            <a:pPr lvl="1"/>
            <a:r>
              <a:rPr lang="en-US" dirty="0" smtClean="0"/>
              <a:t>Asymmetric DM models as well</a:t>
            </a:r>
          </a:p>
          <a:p>
            <a:endParaRPr lang="en-US" dirty="0"/>
          </a:p>
        </p:txBody>
      </p:sp>
      <p:sp>
        <p:nvSpPr>
          <p:cNvPr id="4" name="Slide Number Placeholder 3"/>
          <p:cNvSpPr>
            <a:spLocks noGrp="1"/>
          </p:cNvSpPr>
          <p:nvPr>
            <p:ph type="sldNum" sz="quarter" idx="12"/>
          </p:nvPr>
        </p:nvSpPr>
        <p:spPr/>
        <p:txBody>
          <a:bodyPr/>
          <a:lstStyle/>
          <a:p>
            <a:fld id="{19371D3E-5A18-49EB-AD2A-429AF165759F}" type="slidenum">
              <a:rPr lang="en-US" smtClean="0"/>
              <a:t>12</a:t>
            </a:fld>
            <a:endParaRPr lang="en-US"/>
          </a:p>
        </p:txBody>
      </p:sp>
      <p:pic>
        <p:nvPicPr>
          <p:cNvPr id="5" name="Picture 4" descr="Screen Shot 2016-05-30 at 3.46.24 PM.png"/>
          <p:cNvPicPr>
            <a:picLocks noChangeAspect="1"/>
          </p:cNvPicPr>
          <p:nvPr/>
        </p:nvPicPr>
        <p:blipFill rotWithShape="1">
          <a:blip r:embed="rId2">
            <a:clrChange>
              <a:clrFrom>
                <a:srgbClr val="D9D9FC"/>
              </a:clrFrom>
              <a:clrTo>
                <a:srgbClr val="D9D9FC">
                  <a:alpha val="0"/>
                </a:srgbClr>
              </a:clrTo>
            </a:clrChange>
            <a:extLst>
              <a:ext uri="{28A0092B-C50C-407E-A947-70E740481C1C}">
                <a14:useLocalDpi xmlns:a14="http://schemas.microsoft.com/office/drawing/2010/main" val="0"/>
              </a:ext>
            </a:extLst>
          </a:blip>
          <a:srcRect/>
          <a:stretch/>
        </p:blipFill>
        <p:spPr>
          <a:xfrm>
            <a:off x="4427072" y="211505"/>
            <a:ext cx="4577316" cy="2750526"/>
          </a:xfrm>
          <a:prstGeom prst="rect">
            <a:avLst/>
          </a:prstGeom>
        </p:spPr>
      </p:pic>
      <p:sp>
        <p:nvSpPr>
          <p:cNvPr id="6" name="TextBox 5"/>
          <p:cNvSpPr txBox="1"/>
          <p:nvPr/>
        </p:nvSpPr>
        <p:spPr>
          <a:xfrm>
            <a:off x="7567429" y="382692"/>
            <a:ext cx="1274708" cy="276999"/>
          </a:xfrm>
          <a:prstGeom prst="rect">
            <a:avLst/>
          </a:prstGeom>
          <a:noFill/>
        </p:spPr>
        <p:txBody>
          <a:bodyPr wrap="none" rtlCol="0">
            <a:spAutoFit/>
          </a:bodyPr>
          <a:lstStyle/>
          <a:p>
            <a:r>
              <a:rPr lang="en-US" sz="1200" dirty="0" smtClean="0"/>
              <a:t>Angle et al., 2011</a:t>
            </a:r>
            <a:endParaRPr lang="en-US" sz="1200" dirty="0"/>
          </a:p>
        </p:txBody>
      </p:sp>
      <p:pic>
        <p:nvPicPr>
          <p:cNvPr id="8" name="Picture 7" descr="Screen Shot 2016-05-30 at 4.05.18 PM.png"/>
          <p:cNvPicPr>
            <a:picLocks noChangeAspect="1"/>
          </p:cNvPicPr>
          <p:nvPr/>
        </p:nvPicPr>
        <p:blipFill rotWithShape="1">
          <a:blip r:embed="rId3">
            <a:extLst>
              <a:ext uri="{28A0092B-C50C-407E-A947-70E740481C1C}">
                <a14:useLocalDpi xmlns:a14="http://schemas.microsoft.com/office/drawing/2010/main" val="0"/>
              </a:ext>
            </a:extLst>
          </a:blip>
          <a:srcRect l="3620"/>
          <a:stretch/>
        </p:blipFill>
        <p:spPr>
          <a:xfrm>
            <a:off x="4427072" y="3113715"/>
            <a:ext cx="4573873" cy="3413005"/>
          </a:xfrm>
          <a:prstGeom prst="rect">
            <a:avLst/>
          </a:prstGeom>
        </p:spPr>
      </p:pic>
      <p:sp>
        <p:nvSpPr>
          <p:cNvPr id="9" name="TextBox 8"/>
          <p:cNvSpPr txBox="1"/>
          <p:nvPr/>
        </p:nvSpPr>
        <p:spPr>
          <a:xfrm>
            <a:off x="7733474" y="3228658"/>
            <a:ext cx="1282623" cy="276999"/>
          </a:xfrm>
          <a:prstGeom prst="rect">
            <a:avLst/>
          </a:prstGeom>
          <a:noFill/>
        </p:spPr>
        <p:txBody>
          <a:bodyPr wrap="none" rtlCol="0">
            <a:spAutoFit/>
          </a:bodyPr>
          <a:lstStyle/>
          <a:p>
            <a:r>
              <a:rPr lang="en-US" sz="1200" dirty="0" smtClean="0"/>
              <a:t>Aprile et al., 2016</a:t>
            </a:r>
            <a:endParaRPr lang="en-US" sz="1200" dirty="0"/>
          </a:p>
        </p:txBody>
      </p:sp>
      <p:sp>
        <p:nvSpPr>
          <p:cNvPr id="10" name="TextBox 9"/>
          <p:cNvSpPr txBox="1"/>
          <p:nvPr/>
        </p:nvSpPr>
        <p:spPr>
          <a:xfrm>
            <a:off x="6210521" y="2855456"/>
            <a:ext cx="2050950" cy="307777"/>
          </a:xfrm>
          <a:prstGeom prst="rect">
            <a:avLst/>
          </a:prstGeom>
          <a:noFill/>
        </p:spPr>
        <p:txBody>
          <a:bodyPr wrap="none" rtlCol="0">
            <a:spAutoFit/>
          </a:bodyPr>
          <a:lstStyle/>
          <a:p>
            <a:r>
              <a:rPr lang="en-US" sz="1400" dirty="0" smtClean="0"/>
              <a:t>Proof of principle (above)</a:t>
            </a:r>
            <a:endParaRPr lang="en-US" sz="1400" dirty="0"/>
          </a:p>
        </p:txBody>
      </p:sp>
    </p:spTree>
    <p:extLst>
      <p:ext uri="{BB962C8B-B14F-4D97-AF65-F5344CB8AC3E}">
        <p14:creationId xmlns:p14="http://schemas.microsoft.com/office/powerpoint/2010/main" val="175832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11" y="365297"/>
            <a:ext cx="7583488" cy="795216"/>
          </a:xfrm>
        </p:spPr>
        <p:txBody>
          <a:bodyPr>
            <a:normAutofit/>
          </a:bodyPr>
          <a:lstStyle/>
          <a:p>
            <a:r>
              <a:rPr lang="en-US" dirty="0" smtClean="0"/>
              <a:t>Why Not Better, Sooner, More?</a:t>
            </a:r>
            <a:endParaRPr lang="en-US" dirty="0"/>
          </a:p>
        </p:txBody>
      </p:sp>
      <p:sp>
        <p:nvSpPr>
          <p:cNvPr id="3" name="Content Placeholder 2"/>
          <p:cNvSpPr>
            <a:spLocks noGrp="1"/>
          </p:cNvSpPr>
          <p:nvPr>
            <p:ph idx="1"/>
          </p:nvPr>
        </p:nvSpPr>
        <p:spPr>
          <a:xfrm>
            <a:off x="222791" y="1358563"/>
            <a:ext cx="7583488" cy="4994207"/>
          </a:xfrm>
          <a:solidFill>
            <a:schemeClr val="bg1"/>
          </a:solidFill>
        </p:spPr>
        <p:txBody>
          <a:bodyPr>
            <a:normAutofit fontScale="92500" lnSpcReduction="10000"/>
          </a:bodyPr>
          <a:lstStyle/>
          <a:p>
            <a:r>
              <a:rPr lang="en-US" dirty="0" smtClean="0"/>
              <a:t>Competitive, CoGeNT/DAMA “killing” at first go</a:t>
            </a:r>
          </a:p>
          <a:p>
            <a:pPr marL="692150" lvl="2" indent="-342900">
              <a:spcBef>
                <a:spcPts val="2000"/>
              </a:spcBef>
            </a:pPr>
            <a:r>
              <a:rPr lang="en-US" dirty="0"/>
              <a:t>But can discovery be reliably claimed, even if “all” BGs modeled</a:t>
            </a:r>
            <a:r>
              <a:rPr lang="en-US" dirty="0" smtClean="0"/>
              <a:t>?</a:t>
            </a:r>
          </a:p>
          <a:p>
            <a:r>
              <a:rPr lang="en-US" dirty="0" smtClean="0"/>
              <a:t>Also, harder to do well with larger detectors, even though larger masses, longer exposures, better calibrations</a:t>
            </a:r>
          </a:p>
          <a:p>
            <a:pPr lvl="1"/>
            <a:r>
              <a:rPr lang="en-US" dirty="0" smtClean="0"/>
              <a:t>More single-electron and few-electron BGs exist (EVERY XeTPC)</a:t>
            </a:r>
          </a:p>
          <a:p>
            <a:r>
              <a:rPr lang="en-US" dirty="0" smtClean="0"/>
              <a:t>Potential explanations for the roadblocks encountered</a:t>
            </a:r>
          </a:p>
          <a:p>
            <a:pPr lvl="1"/>
            <a:r>
              <a:rPr lang="en-US" dirty="0"/>
              <a:t>L</a:t>
            </a:r>
            <a:r>
              <a:rPr lang="en-US" dirty="0" smtClean="0"/>
              <a:t>ate-extracted e-’s due to lower gas electric field than desired</a:t>
            </a:r>
          </a:p>
          <a:p>
            <a:pPr lvl="1"/>
            <a:r>
              <a:rPr lang="en-US" dirty="0" smtClean="0"/>
              <a:t>Unavoidable/random, as surface area scales up, and S2s large?</a:t>
            </a:r>
          </a:p>
          <a:p>
            <a:pPr lvl="1"/>
            <a:r>
              <a:rPr lang="en-US" dirty="0" smtClean="0"/>
              <a:t>Charge build-up e.g. on PTFE, or e- ejection from metal (grids)</a:t>
            </a:r>
          </a:p>
          <a:p>
            <a:pPr lvl="1"/>
            <a:r>
              <a:rPr lang="en-US" dirty="0" smtClean="0"/>
              <a:t>Photo-ionization on impurities such as O2, encountering VUV</a:t>
            </a:r>
          </a:p>
          <a:p>
            <a:r>
              <a:rPr lang="en-US" dirty="0" smtClean="0">
                <a:solidFill>
                  <a:srgbClr val="FF0000"/>
                </a:solidFill>
              </a:rPr>
              <a:t>LUX still planning on trying, and soon, emboldened by new charge yield measurements (DD), showing the ionization from low-energy recoils better than we had even expected/hoped</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19371D3E-5A18-49EB-AD2A-429AF165759F}" type="slidenum">
              <a:rPr lang="en-US" smtClean="0"/>
              <a:t>13</a:t>
            </a:fld>
            <a:endParaRPr lang="en-US"/>
          </a:p>
        </p:txBody>
      </p:sp>
      <p:sp>
        <p:nvSpPr>
          <p:cNvPr id="5" name="Connector 4"/>
          <p:cNvSpPr/>
          <p:nvPr/>
        </p:nvSpPr>
        <p:spPr>
          <a:xfrm>
            <a:off x="7580123" y="4905404"/>
            <a:ext cx="417514" cy="41748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nector 5"/>
          <p:cNvSpPr/>
          <p:nvPr/>
        </p:nvSpPr>
        <p:spPr>
          <a:xfrm>
            <a:off x="8324004" y="5179570"/>
            <a:ext cx="417514" cy="41748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nector 6"/>
          <p:cNvSpPr/>
          <p:nvPr/>
        </p:nvSpPr>
        <p:spPr>
          <a:xfrm>
            <a:off x="7928051" y="5826762"/>
            <a:ext cx="417514" cy="41748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7905934" y="1078493"/>
            <a:ext cx="0" cy="37225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8528039" y="1756899"/>
            <a:ext cx="0" cy="33050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Explosion 1 12"/>
          <p:cNvSpPr/>
          <p:nvPr/>
        </p:nvSpPr>
        <p:spPr>
          <a:xfrm>
            <a:off x="7571144" y="365297"/>
            <a:ext cx="657448" cy="626221"/>
          </a:xfrm>
          <a:prstGeom prst="irregularSeal1">
            <a:avLst/>
          </a:prstGeom>
          <a:solidFill>
            <a:srgbClr val="3366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8171595" y="3600776"/>
            <a:ext cx="0" cy="21702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007127" y="3248839"/>
            <a:ext cx="338554" cy="369332"/>
          </a:xfrm>
          <a:prstGeom prst="rect">
            <a:avLst/>
          </a:prstGeom>
          <a:noFill/>
        </p:spPr>
        <p:txBody>
          <a:bodyPr wrap="none" rtlCol="0">
            <a:spAutoFit/>
          </a:bodyPr>
          <a:lstStyle/>
          <a:p>
            <a:r>
              <a:rPr lang="en-US" b="1" dirty="0"/>
              <a:t>X</a:t>
            </a:r>
          </a:p>
        </p:txBody>
      </p:sp>
      <p:sp>
        <p:nvSpPr>
          <p:cNvPr id="17" name="TextBox 16"/>
          <p:cNvSpPr txBox="1"/>
          <p:nvPr/>
        </p:nvSpPr>
        <p:spPr>
          <a:xfrm>
            <a:off x="7632311" y="4907929"/>
            <a:ext cx="354183" cy="369332"/>
          </a:xfrm>
          <a:prstGeom prst="rect">
            <a:avLst/>
          </a:prstGeom>
          <a:noFill/>
        </p:spPr>
        <p:txBody>
          <a:bodyPr wrap="none" rtlCol="0">
            <a:spAutoFit/>
          </a:bodyPr>
          <a:lstStyle/>
          <a:p>
            <a:r>
              <a:rPr lang="en-US" b="1" dirty="0"/>
              <a:t>e</a:t>
            </a:r>
            <a:r>
              <a:rPr lang="en-US" b="1" baseline="30000" dirty="0" smtClean="0"/>
              <a:t>-</a:t>
            </a:r>
            <a:endParaRPr lang="en-US" b="1" baseline="30000" dirty="0"/>
          </a:p>
        </p:txBody>
      </p:sp>
      <p:sp>
        <p:nvSpPr>
          <p:cNvPr id="18" name="TextBox 17"/>
          <p:cNvSpPr txBox="1"/>
          <p:nvPr/>
        </p:nvSpPr>
        <p:spPr>
          <a:xfrm>
            <a:off x="8376192" y="5179570"/>
            <a:ext cx="354183" cy="369332"/>
          </a:xfrm>
          <a:prstGeom prst="rect">
            <a:avLst/>
          </a:prstGeom>
          <a:noFill/>
        </p:spPr>
        <p:txBody>
          <a:bodyPr wrap="none" rtlCol="0">
            <a:spAutoFit/>
          </a:bodyPr>
          <a:lstStyle/>
          <a:p>
            <a:r>
              <a:rPr lang="en-US" b="1" dirty="0"/>
              <a:t>e</a:t>
            </a:r>
            <a:r>
              <a:rPr lang="en-US" b="1" baseline="30000" dirty="0" smtClean="0"/>
              <a:t>-</a:t>
            </a:r>
            <a:endParaRPr lang="en-US" b="1" baseline="30000" dirty="0"/>
          </a:p>
        </p:txBody>
      </p:sp>
      <p:sp>
        <p:nvSpPr>
          <p:cNvPr id="19" name="TextBox 18"/>
          <p:cNvSpPr txBox="1"/>
          <p:nvPr/>
        </p:nvSpPr>
        <p:spPr>
          <a:xfrm>
            <a:off x="7975633" y="5829287"/>
            <a:ext cx="354183" cy="369332"/>
          </a:xfrm>
          <a:prstGeom prst="rect">
            <a:avLst/>
          </a:prstGeom>
          <a:noFill/>
        </p:spPr>
        <p:txBody>
          <a:bodyPr wrap="none" rtlCol="0">
            <a:spAutoFit/>
          </a:bodyPr>
          <a:lstStyle/>
          <a:p>
            <a:r>
              <a:rPr lang="en-US" b="1" dirty="0"/>
              <a:t>e</a:t>
            </a:r>
            <a:r>
              <a:rPr lang="en-US" b="1" baseline="30000" dirty="0" smtClean="0"/>
              <a:t>-</a:t>
            </a:r>
            <a:endParaRPr lang="en-US" b="1" baseline="30000" dirty="0"/>
          </a:p>
        </p:txBody>
      </p:sp>
    </p:spTree>
    <p:extLst>
      <p:ext uri="{BB962C8B-B14F-4D97-AF65-F5344CB8AC3E}">
        <p14:creationId xmlns:p14="http://schemas.microsoft.com/office/powerpoint/2010/main" val="13443049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ER (like axions) not NR</a:t>
            </a:r>
            <a:endParaRPr lang="en-US" dirty="0"/>
          </a:p>
        </p:txBody>
      </p:sp>
      <p:sp>
        <p:nvSpPr>
          <p:cNvPr id="3" name="Content Placeholder 2"/>
          <p:cNvSpPr>
            <a:spLocks noGrp="1"/>
          </p:cNvSpPr>
          <p:nvPr>
            <p:ph idx="1"/>
          </p:nvPr>
        </p:nvSpPr>
        <p:spPr>
          <a:xfrm>
            <a:off x="4792387" y="1723687"/>
            <a:ext cx="4218962" cy="5082127"/>
          </a:xfrm>
        </p:spPr>
        <p:txBody>
          <a:bodyPr>
            <a:normAutofit lnSpcReduction="10000"/>
          </a:bodyPr>
          <a:lstStyle/>
          <a:p>
            <a:r>
              <a:rPr lang="en-US" dirty="0" smtClean="0"/>
              <a:t>What about relativistic, ultra-light-mass WIMPs? (Thermal?)</a:t>
            </a:r>
          </a:p>
          <a:p>
            <a:r>
              <a:rPr lang="en-US" dirty="0" smtClean="0"/>
              <a:t>Hidden/dark sector mediators? Dark photons, gauge bosons?</a:t>
            </a:r>
          </a:p>
          <a:p>
            <a:pPr lvl="1"/>
            <a:r>
              <a:rPr lang="en-US" dirty="0" smtClean="0"/>
              <a:t>Not dark matter itself but the particles it uses to “talk” to the Standard Model potentially!</a:t>
            </a:r>
          </a:p>
          <a:p>
            <a:r>
              <a:rPr lang="en-US" dirty="0" smtClean="0"/>
              <a:t>Too light and fast to interact with nuclei significantly</a:t>
            </a:r>
          </a:p>
          <a:p>
            <a:pPr lvl="1"/>
            <a:r>
              <a:rPr lang="en-US" dirty="0" smtClean="0"/>
              <a:t>Must look at ER events, including few-electron ones</a:t>
            </a:r>
          </a:p>
          <a:p>
            <a:r>
              <a:rPr lang="en-US" dirty="0" smtClean="0"/>
              <a:t>Sub-MeV masses. keV even harder to see; need new tech?</a:t>
            </a:r>
          </a:p>
          <a:p>
            <a:endParaRPr lang="en-US" dirty="0" smtClean="0"/>
          </a:p>
        </p:txBody>
      </p:sp>
      <p:sp>
        <p:nvSpPr>
          <p:cNvPr id="4" name="Slide Number Placeholder 3"/>
          <p:cNvSpPr>
            <a:spLocks noGrp="1"/>
          </p:cNvSpPr>
          <p:nvPr>
            <p:ph type="sldNum" sz="quarter" idx="12"/>
          </p:nvPr>
        </p:nvSpPr>
        <p:spPr/>
        <p:txBody>
          <a:bodyPr/>
          <a:lstStyle/>
          <a:p>
            <a:fld id="{19371D3E-5A18-49EB-AD2A-429AF165759F}" type="slidenum">
              <a:rPr lang="en-US" smtClean="0"/>
              <a:t>14</a:t>
            </a:fld>
            <a:endParaRPr lang="en-US"/>
          </a:p>
        </p:txBody>
      </p:sp>
      <p:pic>
        <p:nvPicPr>
          <p:cNvPr id="5" name="Picture 4" descr="Screen Shot 2016-05-30 at 4.2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20" y="1735126"/>
            <a:ext cx="4392279" cy="2887923"/>
          </a:xfrm>
          <a:prstGeom prst="rect">
            <a:avLst/>
          </a:prstGeom>
        </p:spPr>
      </p:pic>
      <p:sp>
        <p:nvSpPr>
          <p:cNvPr id="6" name="TextBox 5"/>
          <p:cNvSpPr txBox="1"/>
          <p:nvPr/>
        </p:nvSpPr>
        <p:spPr>
          <a:xfrm>
            <a:off x="748037" y="4536074"/>
            <a:ext cx="3922578" cy="2031325"/>
          </a:xfrm>
          <a:prstGeom prst="rect">
            <a:avLst/>
          </a:prstGeom>
          <a:noFill/>
        </p:spPr>
        <p:txBody>
          <a:bodyPr wrap="square" rtlCol="0">
            <a:spAutoFit/>
          </a:bodyPr>
          <a:lstStyle/>
          <a:p>
            <a:r>
              <a:rPr lang="en-US" i="1" dirty="0" smtClean="0"/>
              <a:t>LUX (later LZ) can trigger on such events, even SINGLE-ELECTRON ones, easily: ~25 phd per electron, or 50+ (LZ)</a:t>
            </a:r>
          </a:p>
          <a:p>
            <a:pPr marL="285750" indent="-285750">
              <a:buFontTx/>
              <a:buChar char="-"/>
            </a:pPr>
            <a:r>
              <a:rPr lang="en-US" i="1" dirty="0" smtClean="0"/>
              <a:t>So the problem is the background, not the threshold, not the efficiency—can look at ER, NR events agnostically, addressing criticism of focus on NR</a:t>
            </a:r>
            <a:endParaRPr lang="en-US" i="1" dirty="0"/>
          </a:p>
        </p:txBody>
      </p:sp>
      <p:sp>
        <p:nvSpPr>
          <p:cNvPr id="7" name="TextBox 6"/>
          <p:cNvSpPr txBox="1"/>
          <p:nvPr/>
        </p:nvSpPr>
        <p:spPr>
          <a:xfrm>
            <a:off x="3374905" y="3897838"/>
            <a:ext cx="1210588" cy="246221"/>
          </a:xfrm>
          <a:prstGeom prst="rect">
            <a:avLst/>
          </a:prstGeom>
          <a:noFill/>
        </p:spPr>
        <p:txBody>
          <a:bodyPr wrap="none" rtlCol="0">
            <a:spAutoFit/>
          </a:bodyPr>
          <a:lstStyle/>
          <a:p>
            <a:r>
              <a:rPr lang="en-US" sz="1000" dirty="0" smtClean="0"/>
              <a:t>(no BG subtraction)</a:t>
            </a:r>
            <a:endParaRPr lang="en-US" sz="1000" dirty="0"/>
          </a:p>
        </p:txBody>
      </p:sp>
      <p:sp>
        <p:nvSpPr>
          <p:cNvPr id="8" name="TextBox 7"/>
          <p:cNvSpPr txBox="1"/>
          <p:nvPr/>
        </p:nvSpPr>
        <p:spPr>
          <a:xfrm>
            <a:off x="3533204" y="1770260"/>
            <a:ext cx="1276580" cy="646331"/>
          </a:xfrm>
          <a:prstGeom prst="rect">
            <a:avLst/>
          </a:prstGeom>
          <a:noFill/>
        </p:spPr>
        <p:txBody>
          <a:bodyPr wrap="square" rtlCol="0">
            <a:spAutoFit/>
          </a:bodyPr>
          <a:lstStyle/>
          <a:p>
            <a:r>
              <a:rPr lang="en-US" dirty="0" smtClean="0"/>
              <a:t>Essig et al., 2012</a:t>
            </a:r>
            <a:endParaRPr lang="en-US" dirty="0"/>
          </a:p>
        </p:txBody>
      </p:sp>
    </p:spTree>
    <p:extLst>
      <p:ext uri="{BB962C8B-B14F-4D97-AF65-F5344CB8AC3E}">
        <p14:creationId xmlns:p14="http://schemas.microsoft.com/office/powerpoint/2010/main" val="8430361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58" y="295833"/>
            <a:ext cx="8731670" cy="1143000"/>
          </a:xfrm>
        </p:spPr>
        <p:txBody>
          <a:bodyPr>
            <a:normAutofit fontScale="90000"/>
          </a:bodyPr>
          <a:lstStyle/>
          <a:p>
            <a:r>
              <a:rPr lang="en-US" dirty="0" smtClean="0"/>
              <a:t>XENON100 Annual Modulation Result, or Credit Where Due to the Main Competition of LUX/LZ-</a:t>
            </a:r>
            <a:endParaRPr lang="en-US" dirty="0"/>
          </a:p>
        </p:txBody>
      </p:sp>
      <p:sp>
        <p:nvSpPr>
          <p:cNvPr id="3" name="Content Placeholder 2"/>
          <p:cNvSpPr>
            <a:spLocks noGrp="1"/>
          </p:cNvSpPr>
          <p:nvPr>
            <p:ph idx="1"/>
          </p:nvPr>
        </p:nvSpPr>
        <p:spPr>
          <a:xfrm>
            <a:off x="441496" y="1729787"/>
            <a:ext cx="3273846" cy="4832724"/>
          </a:xfrm>
        </p:spPr>
        <p:txBody>
          <a:bodyPr>
            <a:normAutofit/>
          </a:bodyPr>
          <a:lstStyle/>
          <a:p>
            <a:r>
              <a:rPr lang="en-US" dirty="0" smtClean="0"/>
              <a:t>DAMA/LIBRA signal just keeps getting re-killed (but returning)</a:t>
            </a:r>
          </a:p>
          <a:p>
            <a:r>
              <a:rPr lang="en-US" dirty="0" smtClean="0"/>
              <a:t>Killed for SI (LUX is latest), killed for SD-p (COUPP), killed for SD-n (XENON100, LUX)</a:t>
            </a:r>
          </a:p>
          <a:p>
            <a:pPr lvl="1"/>
            <a:r>
              <a:rPr lang="en-US" dirty="0" smtClean="0"/>
              <a:t>Channeling not it</a:t>
            </a:r>
          </a:p>
          <a:p>
            <a:pPr lvl="1"/>
            <a:r>
              <a:rPr lang="en-US" dirty="0" smtClean="0"/>
              <a:t>COUPP, KIMS have </a:t>
            </a:r>
            <a:r>
              <a:rPr lang="en-US" baseline="30000" dirty="0" smtClean="0"/>
              <a:t>127</a:t>
            </a:r>
            <a:r>
              <a:rPr lang="en-US" dirty="0" smtClean="0"/>
              <a:t>I</a:t>
            </a:r>
          </a:p>
          <a:p>
            <a:r>
              <a:rPr lang="en-US" dirty="0"/>
              <a:t>Killed for NR (LUX, others), </a:t>
            </a:r>
            <a:r>
              <a:rPr lang="en-US" dirty="0" smtClean="0"/>
              <a:t>and killed </a:t>
            </a:r>
            <a:r>
              <a:rPr lang="en-US" dirty="0"/>
              <a:t>for ER (XENON100 best)</a:t>
            </a:r>
          </a:p>
          <a:p>
            <a:endParaRPr lang="en-US" dirty="0" smtClean="0"/>
          </a:p>
        </p:txBody>
      </p:sp>
      <p:pic>
        <p:nvPicPr>
          <p:cNvPr id="4" name="Picture 3" descr="Screen Shot 2016-05-01 at 10.45.46 P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2748" y="1676865"/>
            <a:ext cx="5227120" cy="3788194"/>
          </a:xfrm>
          <a:prstGeom prst="rect">
            <a:avLst/>
          </a:prstGeom>
        </p:spPr>
      </p:pic>
      <p:sp>
        <p:nvSpPr>
          <p:cNvPr id="6" name="Rectangle 5"/>
          <p:cNvSpPr/>
          <p:nvPr/>
        </p:nvSpPr>
        <p:spPr>
          <a:xfrm>
            <a:off x="7884963" y="1970105"/>
            <a:ext cx="705589" cy="400110"/>
          </a:xfrm>
          <a:prstGeom prst="rect">
            <a:avLst/>
          </a:prstGeom>
        </p:spPr>
        <p:txBody>
          <a:bodyPr wrap="square">
            <a:spAutoFit/>
          </a:bodyPr>
          <a:lstStyle/>
          <a:p>
            <a:r>
              <a:rPr lang="hu-HU" sz="1000" dirty="0" smtClean="0"/>
              <a:t>PRL 115, 091302</a:t>
            </a:r>
          </a:p>
        </p:txBody>
      </p:sp>
      <p:sp>
        <p:nvSpPr>
          <p:cNvPr id="7" name="TextBox 6"/>
          <p:cNvSpPr txBox="1"/>
          <p:nvPr/>
        </p:nvSpPr>
        <p:spPr>
          <a:xfrm>
            <a:off x="3697199" y="5359213"/>
            <a:ext cx="5157953" cy="1200329"/>
          </a:xfrm>
          <a:prstGeom prst="rect">
            <a:avLst/>
          </a:prstGeom>
          <a:noFill/>
        </p:spPr>
        <p:txBody>
          <a:bodyPr wrap="square" rtlCol="0">
            <a:spAutoFit/>
          </a:bodyPr>
          <a:lstStyle/>
          <a:p>
            <a:r>
              <a:rPr lang="en-US" dirty="0" smtClean="0"/>
              <a:t>Only apples to apples with NaI, and same crystals, missing, though </a:t>
            </a:r>
            <a:r>
              <a:rPr lang="en-US" dirty="0" smtClean="0">
                <a:solidFill>
                  <a:schemeClr val="bg2"/>
                </a:solidFill>
              </a:rPr>
              <a:t>DM-Ice </a:t>
            </a:r>
            <a:r>
              <a:rPr lang="en-US" dirty="0" smtClean="0"/>
              <a:t>working on it, in Southern Hemisphere (Antarctica). Also, isospin violation getting squeezed from strictness of results like LUX</a:t>
            </a:r>
            <a:endParaRPr lang="en-US" dirty="0"/>
          </a:p>
        </p:txBody>
      </p:sp>
      <p:sp>
        <p:nvSpPr>
          <p:cNvPr id="5" name="Slide Number Placeholder 4"/>
          <p:cNvSpPr>
            <a:spLocks noGrp="1"/>
          </p:cNvSpPr>
          <p:nvPr>
            <p:ph type="sldNum" sz="quarter" idx="12"/>
          </p:nvPr>
        </p:nvSpPr>
        <p:spPr/>
        <p:txBody>
          <a:bodyPr/>
          <a:lstStyle/>
          <a:p>
            <a:fld id="{19371D3E-5A18-49EB-AD2A-429AF165759F}" type="slidenum">
              <a:rPr lang="en-US" smtClean="0"/>
              <a:t>15</a:t>
            </a:fld>
            <a:endParaRPr lang="en-US"/>
          </a:p>
        </p:txBody>
      </p:sp>
    </p:spTree>
    <p:extLst>
      <p:ext uri="{BB962C8B-B14F-4D97-AF65-F5344CB8AC3E}">
        <p14:creationId xmlns:p14="http://schemas.microsoft.com/office/powerpoint/2010/main" val="2361957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13" y="295833"/>
            <a:ext cx="8502600" cy="1143000"/>
          </a:xfrm>
        </p:spPr>
        <p:txBody>
          <a:bodyPr>
            <a:normAutofit/>
          </a:bodyPr>
          <a:lstStyle/>
          <a:p>
            <a:r>
              <a:rPr lang="en-US" dirty="0" smtClean="0"/>
              <a:t>The Famous, Very Busy SNOWMASS Plot</a:t>
            </a:r>
            <a:endParaRPr lang="en-US" dirty="0"/>
          </a:p>
        </p:txBody>
      </p:sp>
      <p:pic>
        <p:nvPicPr>
          <p:cNvPr id="5" name="Picture 4" descr="Screen Shot 2016-05-03 at 1.31.42 PM.png"/>
          <p:cNvPicPr>
            <a:picLocks noChangeAspect="1"/>
          </p:cNvPicPr>
          <p:nvPr/>
        </p:nvPicPr>
        <p:blipFill rotWithShape="1">
          <a:blip r:embed="rId2">
            <a:extLst>
              <a:ext uri="{28A0092B-C50C-407E-A947-70E740481C1C}">
                <a14:useLocalDpi xmlns:a14="http://schemas.microsoft.com/office/drawing/2010/main" val="0"/>
              </a:ext>
            </a:extLst>
          </a:blip>
          <a:srcRect l="2809" r="10654"/>
          <a:stretch/>
        </p:blipFill>
        <p:spPr>
          <a:xfrm>
            <a:off x="317513" y="1888282"/>
            <a:ext cx="5874033" cy="4488975"/>
          </a:xfrm>
          <a:prstGeom prst="rect">
            <a:avLst/>
          </a:prstGeom>
        </p:spPr>
      </p:pic>
      <p:sp>
        <p:nvSpPr>
          <p:cNvPr id="6" name="Content Placeholder 2"/>
          <p:cNvSpPr>
            <a:spLocks noGrp="1"/>
          </p:cNvSpPr>
          <p:nvPr>
            <p:ph idx="1"/>
          </p:nvPr>
        </p:nvSpPr>
        <p:spPr>
          <a:xfrm>
            <a:off x="6262350" y="1956198"/>
            <a:ext cx="2557763" cy="4657327"/>
          </a:xfrm>
        </p:spPr>
        <p:txBody>
          <a:bodyPr>
            <a:normAutofit fontScale="92500" lnSpcReduction="10000"/>
          </a:bodyPr>
          <a:lstStyle/>
          <a:p>
            <a:r>
              <a:rPr lang="en-US" dirty="0" smtClean="0"/>
              <a:t>Almost obligatory </a:t>
            </a:r>
            <a:r>
              <a:rPr lang="en-US" dirty="0" smtClean="0">
                <a:sym typeface="Wingdings"/>
              </a:rPr>
              <a:t></a:t>
            </a:r>
          </a:p>
          <a:p>
            <a:r>
              <a:rPr lang="en-US" dirty="0" smtClean="0">
                <a:sym typeface="Wingdings"/>
              </a:rPr>
              <a:t>Low-mass region is kind of lonely, but between </a:t>
            </a:r>
            <a:r>
              <a:rPr lang="en-US" dirty="0" smtClean="0">
                <a:sym typeface="Wingdings"/>
              </a:rPr>
              <a:t>both LZ </a:t>
            </a:r>
            <a:r>
              <a:rPr lang="en-US" dirty="0" smtClean="0">
                <a:sym typeface="Wingdings"/>
              </a:rPr>
              <a:t>and SuperCDMS is mostly </a:t>
            </a:r>
            <a:r>
              <a:rPr lang="en-US" dirty="0" smtClean="0">
                <a:sym typeface="Wingdings"/>
              </a:rPr>
              <a:t>covered-ish</a:t>
            </a:r>
            <a:endParaRPr lang="en-US" dirty="0" smtClean="0">
              <a:sym typeface="Wingdings"/>
            </a:endParaRPr>
          </a:p>
          <a:p>
            <a:r>
              <a:rPr lang="en-US" dirty="0" smtClean="0">
                <a:sym typeface="Wingdings"/>
              </a:rPr>
              <a:t>sub</a:t>
            </a:r>
            <a:r>
              <a:rPr lang="en-US" dirty="0" smtClean="0">
                <a:sym typeface="Wingdings"/>
              </a:rPr>
              <a:t>-</a:t>
            </a:r>
            <a:r>
              <a:rPr lang="en-US" dirty="0" smtClean="0">
                <a:sym typeface="Wingdings"/>
              </a:rPr>
              <a:t>GeV WIMPs no (‘ordinarily’ – see talk by J. Pradler from this morning)</a:t>
            </a:r>
            <a:endParaRPr lang="en-US" dirty="0" smtClean="0">
              <a:sym typeface="Wingdings"/>
            </a:endParaRPr>
          </a:p>
          <a:p>
            <a:r>
              <a:rPr lang="en-US" dirty="0" smtClean="0">
                <a:sym typeface="Wingdings"/>
              </a:rPr>
              <a:t>But, LZ limit is old! Better…</a:t>
            </a:r>
            <a:endParaRPr lang="en-US" dirty="0" smtClean="0"/>
          </a:p>
        </p:txBody>
      </p:sp>
      <p:sp>
        <p:nvSpPr>
          <p:cNvPr id="7" name="TextBox 6"/>
          <p:cNvSpPr txBox="1"/>
          <p:nvPr/>
        </p:nvSpPr>
        <p:spPr>
          <a:xfrm>
            <a:off x="3598503" y="1869960"/>
            <a:ext cx="2263961" cy="276999"/>
          </a:xfrm>
          <a:prstGeom prst="rect">
            <a:avLst/>
          </a:prstGeom>
          <a:noFill/>
        </p:spPr>
        <p:txBody>
          <a:bodyPr wrap="none" rtlCol="0">
            <a:spAutoFit/>
          </a:bodyPr>
          <a:lstStyle/>
          <a:p>
            <a:r>
              <a:rPr lang="en-US" sz="1200" dirty="0" smtClean="0"/>
              <a:t>(LUX 2015 missing since plot old)</a:t>
            </a:r>
            <a:endParaRPr lang="en-US" sz="1200" dirty="0"/>
          </a:p>
        </p:txBody>
      </p:sp>
      <p:sp>
        <p:nvSpPr>
          <p:cNvPr id="8" name="Slide Number Placeholder 7"/>
          <p:cNvSpPr>
            <a:spLocks noGrp="1"/>
          </p:cNvSpPr>
          <p:nvPr>
            <p:ph type="sldNum" sz="quarter" idx="12"/>
          </p:nvPr>
        </p:nvSpPr>
        <p:spPr/>
        <p:txBody>
          <a:bodyPr/>
          <a:lstStyle/>
          <a:p>
            <a:fld id="{19371D3E-5A18-49EB-AD2A-429AF165759F}" type="slidenum">
              <a:rPr lang="en-US" smtClean="0"/>
              <a:t>16</a:t>
            </a:fld>
            <a:endParaRPr lang="en-US"/>
          </a:p>
        </p:txBody>
      </p:sp>
      <p:pic>
        <p:nvPicPr>
          <p:cNvPr id="9" name="Picture 2"/>
          <p:cNvPicPr>
            <a:picLocks noChangeAspect="1" noChangeArrowheads="1"/>
          </p:cNvPicPr>
          <p:nvPr/>
        </p:nvPicPr>
        <p:blipFill>
          <a:blip r:embed="rId3" cstate="print">
            <a:clrChange>
              <a:clrFrom>
                <a:srgbClr val="FFFFFF"/>
              </a:clrFrom>
              <a:clrTo>
                <a:srgbClr val="FFFFFF">
                  <a:alpha val="0"/>
                </a:srgbClr>
              </a:clrTo>
            </a:clrChange>
          </a:blip>
          <a:srcRect t="13143" r="9143" b="16000"/>
          <a:stretch>
            <a:fillRect/>
          </a:stretch>
        </p:blipFill>
        <p:spPr bwMode="auto">
          <a:xfrm>
            <a:off x="2520816" y="5327268"/>
            <a:ext cx="1828800" cy="437072"/>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9592287">
            <a:off x="2897739" y="4665800"/>
            <a:ext cx="739158" cy="697765"/>
          </a:xfrm>
          <a:prstGeom prst="rect">
            <a:avLst/>
          </a:prstGeom>
          <a:noFill/>
          <a:ln w="9525">
            <a:noFill/>
            <a:miter lim="800000"/>
            <a:headEnd/>
            <a:tailEnd/>
          </a:ln>
        </p:spPr>
      </p:pic>
      <p:sp>
        <p:nvSpPr>
          <p:cNvPr id="3" name="Rectangle 2"/>
          <p:cNvSpPr/>
          <p:nvPr/>
        </p:nvSpPr>
        <p:spPr>
          <a:xfrm>
            <a:off x="1123182" y="2306323"/>
            <a:ext cx="49574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accent3">
                    <a:lumMod val="50000"/>
                  </a:schemeClr>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chemeClr val="accent3">
                  <a:lumMod val="5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55785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Concluding Summary and Outlook</a:t>
            </a:r>
            <a:endParaRPr lang="en-US" dirty="0"/>
          </a:p>
        </p:txBody>
      </p:sp>
      <p:pic>
        <p:nvPicPr>
          <p:cNvPr id="5" name="Picture 4"/>
          <p:cNvPicPr>
            <a:picLocks noChangeAspect="1"/>
          </p:cNvPicPr>
          <p:nvPr/>
        </p:nvPicPr>
        <p:blipFill>
          <a:blip r:embed="rId2"/>
          <a:stretch>
            <a:fillRect/>
          </a:stretch>
        </p:blipFill>
        <p:spPr>
          <a:xfrm>
            <a:off x="2342500" y="1852320"/>
            <a:ext cx="4476444" cy="4476444"/>
          </a:xfrm>
          <a:prstGeom prst="rect">
            <a:avLst/>
          </a:prstGeom>
        </p:spPr>
      </p:pic>
      <p:sp>
        <p:nvSpPr>
          <p:cNvPr id="3" name="TextBox 2"/>
          <p:cNvSpPr txBox="1"/>
          <p:nvPr/>
        </p:nvSpPr>
        <p:spPr>
          <a:xfrm>
            <a:off x="293192" y="1817038"/>
            <a:ext cx="2263746" cy="1754327"/>
          </a:xfrm>
          <a:prstGeom prst="rect">
            <a:avLst/>
          </a:prstGeom>
          <a:noFill/>
        </p:spPr>
        <p:txBody>
          <a:bodyPr wrap="square" rtlCol="0">
            <a:spAutoFit/>
          </a:bodyPr>
          <a:lstStyle/>
          <a:p>
            <a:r>
              <a:rPr lang="en-US" dirty="0" smtClean="0"/>
              <a:t>* LUX has published limits from SI and SD perspective for standard WIMPs on 90-day data (recently reanalyzed carefully)</a:t>
            </a:r>
          </a:p>
        </p:txBody>
      </p:sp>
      <p:sp>
        <p:nvSpPr>
          <p:cNvPr id="6" name="TextBox 5"/>
          <p:cNvSpPr txBox="1"/>
          <p:nvPr/>
        </p:nvSpPr>
        <p:spPr>
          <a:xfrm>
            <a:off x="269680" y="4468564"/>
            <a:ext cx="2252466" cy="2031325"/>
          </a:xfrm>
          <a:prstGeom prst="rect">
            <a:avLst/>
          </a:prstGeom>
          <a:noFill/>
        </p:spPr>
        <p:txBody>
          <a:bodyPr wrap="square" rtlCol="0">
            <a:spAutoFit/>
          </a:bodyPr>
          <a:lstStyle/>
          <a:p>
            <a:r>
              <a:rPr lang="en-US" dirty="0" smtClean="0"/>
              <a:t>* LZ holds the promise to be the ultimate Generation-2 (DOE G2) DM project.  Great discovery not just limit potential</a:t>
            </a:r>
          </a:p>
        </p:txBody>
      </p:sp>
      <p:sp>
        <p:nvSpPr>
          <p:cNvPr id="7" name="TextBox 6"/>
          <p:cNvSpPr txBox="1"/>
          <p:nvPr/>
        </p:nvSpPr>
        <p:spPr>
          <a:xfrm>
            <a:off x="6953987" y="5274424"/>
            <a:ext cx="1971176" cy="1200329"/>
          </a:xfrm>
          <a:prstGeom prst="rect">
            <a:avLst/>
          </a:prstGeom>
          <a:noFill/>
        </p:spPr>
        <p:txBody>
          <a:bodyPr wrap="square" rtlCol="0">
            <a:spAutoFit/>
          </a:bodyPr>
          <a:lstStyle/>
          <a:p>
            <a:r>
              <a:rPr lang="en-US" sz="1200" dirty="0" smtClean="0">
                <a:solidFill>
                  <a:srgbClr val="0000FF"/>
                </a:solidFill>
              </a:rPr>
              <a:t>* No time to cover: new G3 ideas like LHe (McKinsey), LXe bubble chamber (me), ionization limit in semi-conductors, and single-photon limit in scintillators </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rot="3545626">
            <a:off x="2426411" y="1886618"/>
            <a:ext cx="807470" cy="807470"/>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rot="12007693" flipV="1">
            <a:off x="2035206" y="5253542"/>
            <a:ext cx="1189039" cy="838374"/>
          </a:xfrm>
          <a:prstGeom prst="rect">
            <a:avLst/>
          </a:prstGeom>
        </p:spPr>
      </p:pic>
      <p:pic>
        <p:nvPicPr>
          <p:cNvPr id="10" name="Picture 9"/>
          <p:cNvPicPr>
            <a:picLocks noChangeAspect="1"/>
          </p:cNvPicPr>
          <p:nvPr/>
        </p:nvPicPr>
        <p:blipFill rotWithShape="1">
          <a:blip r:embed="rId5">
            <a:clrChange>
              <a:clrFrom>
                <a:srgbClr val="FFFFFF"/>
              </a:clrFrom>
              <a:clrTo>
                <a:srgbClr val="FFFFFF">
                  <a:alpha val="0"/>
                </a:srgbClr>
              </a:clrTo>
            </a:clrChange>
          </a:blip>
          <a:srcRect t="17139"/>
          <a:stretch/>
        </p:blipFill>
        <p:spPr>
          <a:xfrm>
            <a:off x="6041194" y="1834679"/>
            <a:ext cx="773573" cy="659019"/>
          </a:xfrm>
          <a:prstGeom prst="rect">
            <a:avLst/>
          </a:prstGeom>
        </p:spPr>
      </p:pic>
      <p:sp>
        <p:nvSpPr>
          <p:cNvPr id="11" name="TextBox 10"/>
          <p:cNvSpPr txBox="1"/>
          <p:nvPr/>
        </p:nvSpPr>
        <p:spPr>
          <a:xfrm>
            <a:off x="6870186" y="1779019"/>
            <a:ext cx="2220894" cy="2862323"/>
          </a:xfrm>
          <a:prstGeom prst="rect">
            <a:avLst/>
          </a:prstGeom>
          <a:noFill/>
        </p:spPr>
        <p:txBody>
          <a:bodyPr wrap="square" rtlCol="0">
            <a:spAutoFit/>
          </a:bodyPr>
          <a:lstStyle/>
          <a:p>
            <a:r>
              <a:rPr lang="en-US" dirty="0" smtClean="0"/>
              <a:t>* Detection claims uncorroborated, but still sure DM exists, “around the corner” as we search in a nearly-independent way with many well-calibrated, same OR complementary  direct detectors</a:t>
            </a:r>
          </a:p>
        </p:txBody>
      </p:sp>
      <p:sp>
        <p:nvSpPr>
          <p:cNvPr id="12" name="TextBox 11"/>
          <p:cNvSpPr txBox="1"/>
          <p:nvPr/>
        </p:nvSpPr>
        <p:spPr>
          <a:xfrm>
            <a:off x="6764349" y="4652827"/>
            <a:ext cx="2309091" cy="646331"/>
          </a:xfrm>
          <a:prstGeom prst="rect">
            <a:avLst/>
          </a:prstGeom>
          <a:noFill/>
        </p:spPr>
        <p:txBody>
          <a:bodyPr wrap="square" rtlCol="0">
            <a:spAutoFit/>
          </a:bodyPr>
          <a:lstStyle/>
          <a:p>
            <a:r>
              <a:rPr lang="en-US" dirty="0" smtClean="0"/>
              <a:t>* Future looks bright (at least for WIMPs!)</a:t>
            </a:r>
          </a:p>
        </p:txBody>
      </p:sp>
      <p:pic>
        <p:nvPicPr>
          <p:cNvPr id="13" name="Picture 12"/>
          <p:cNvPicPr>
            <a:picLocks noChangeAspect="1"/>
          </p:cNvPicPr>
          <p:nvPr/>
        </p:nvPicPr>
        <p:blipFill>
          <a:blip r:embed="rId6">
            <a:clrChange>
              <a:clrFrom>
                <a:srgbClr val="FEFEFE"/>
              </a:clrFrom>
              <a:clrTo>
                <a:srgbClr val="FEFEFE">
                  <a:alpha val="0"/>
                </a:srgbClr>
              </a:clrTo>
            </a:clrChange>
          </a:blip>
          <a:stretch>
            <a:fillRect/>
          </a:stretch>
        </p:blipFill>
        <p:spPr>
          <a:xfrm>
            <a:off x="6217594" y="5525643"/>
            <a:ext cx="596221" cy="697275"/>
          </a:xfrm>
          <a:prstGeom prst="rect">
            <a:avLst/>
          </a:prstGeom>
        </p:spPr>
      </p:pic>
      <p:sp>
        <p:nvSpPr>
          <p:cNvPr id="14" name="Slide Number Placeholder 13"/>
          <p:cNvSpPr>
            <a:spLocks noGrp="1"/>
          </p:cNvSpPr>
          <p:nvPr>
            <p:ph type="sldNum" sz="quarter" idx="12"/>
          </p:nvPr>
        </p:nvSpPr>
        <p:spPr/>
        <p:txBody>
          <a:bodyPr/>
          <a:lstStyle/>
          <a:p>
            <a:fld id="{19371D3E-5A18-49EB-AD2A-429AF165759F}" type="slidenum">
              <a:rPr lang="en-US" smtClean="0"/>
              <a:t>17</a:t>
            </a:fld>
            <a:endParaRPr lang="en-US"/>
          </a:p>
        </p:txBody>
      </p:sp>
      <p:sp>
        <p:nvSpPr>
          <p:cNvPr id="15" name="TextBox 14"/>
          <p:cNvSpPr txBox="1"/>
          <p:nvPr/>
        </p:nvSpPr>
        <p:spPr>
          <a:xfrm>
            <a:off x="269680" y="3536575"/>
            <a:ext cx="2478957" cy="923330"/>
          </a:xfrm>
          <a:prstGeom prst="rect">
            <a:avLst/>
          </a:prstGeom>
          <a:noFill/>
        </p:spPr>
        <p:txBody>
          <a:bodyPr wrap="square" rtlCol="0">
            <a:spAutoFit/>
          </a:bodyPr>
          <a:lstStyle/>
          <a:p>
            <a:r>
              <a:rPr lang="en-US" dirty="0" smtClean="0"/>
              <a:t>* 1-yr result coming, and non-WIMP work currently in pipeline!</a:t>
            </a:r>
          </a:p>
        </p:txBody>
      </p:sp>
    </p:spTree>
    <p:extLst>
      <p:ext uri="{BB962C8B-B14F-4D97-AF65-F5344CB8AC3E}">
        <p14:creationId xmlns:p14="http://schemas.microsoft.com/office/powerpoint/2010/main" val="2039549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633963" y="1860383"/>
            <a:ext cx="2432431" cy="4498647"/>
          </a:xfrm>
        </p:spPr>
        <p:txBody>
          <a:bodyPr>
            <a:normAutofit lnSpcReduction="10000"/>
          </a:bodyPr>
          <a:lstStyle/>
          <a:p>
            <a:r>
              <a:rPr lang="en-US" dirty="0" smtClean="0"/>
              <a:t>Thank you for your attention</a:t>
            </a:r>
          </a:p>
          <a:p>
            <a:endParaRPr lang="en-US" dirty="0"/>
          </a:p>
          <a:p>
            <a:endParaRPr lang="en-US" dirty="0" smtClean="0"/>
          </a:p>
          <a:p>
            <a:endParaRPr lang="en-US" dirty="0"/>
          </a:p>
          <a:p>
            <a:endParaRPr lang="en-US" dirty="0" smtClean="0"/>
          </a:p>
          <a:p>
            <a:r>
              <a:rPr lang="en-US" dirty="0" smtClean="0"/>
              <a:t>(Note, my license plate is for element not experiment)</a:t>
            </a:r>
            <a:endParaRPr lang="en-US" dirty="0"/>
          </a:p>
        </p:txBody>
      </p:sp>
      <p:sp>
        <p:nvSpPr>
          <p:cNvPr id="4" name="Slide Number Placeholder 3"/>
          <p:cNvSpPr>
            <a:spLocks noGrp="1"/>
          </p:cNvSpPr>
          <p:nvPr>
            <p:ph type="sldNum" sz="quarter" idx="12"/>
          </p:nvPr>
        </p:nvSpPr>
        <p:spPr/>
        <p:txBody>
          <a:bodyPr/>
          <a:lstStyle/>
          <a:p>
            <a:fld id="{19371D3E-5A18-49EB-AD2A-429AF165759F}" type="slidenum">
              <a:rPr lang="en-US" smtClean="0"/>
              <a:t>18</a:t>
            </a:fld>
            <a:endParaRPr lang="en-US"/>
          </a:p>
        </p:txBody>
      </p:sp>
      <p:pic>
        <p:nvPicPr>
          <p:cNvPr id="5" name="Picture 4" descr="IMG_02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32" y="349475"/>
            <a:ext cx="4507167" cy="6009556"/>
          </a:xfrm>
          <a:prstGeom prst="rect">
            <a:avLst/>
          </a:prstGeom>
        </p:spPr>
      </p:pic>
    </p:spTree>
    <p:extLst>
      <p:ext uri="{BB962C8B-B14F-4D97-AF65-F5344CB8AC3E}">
        <p14:creationId xmlns:p14="http://schemas.microsoft.com/office/powerpoint/2010/main" val="2928587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year2000_plot.pdf"/>
          <p:cNvPicPr>
            <a:picLocks noChangeAspect="1"/>
          </p:cNvPicPr>
          <p:nvPr/>
        </p:nvPicPr>
        <p:blipFill>
          <a:blip r:embed="rId3">
            <a:extLst/>
          </a:blip>
          <a:stretch>
            <a:fillRect/>
          </a:stretch>
        </p:blipFill>
        <p:spPr>
          <a:xfrm>
            <a:off x="480292" y="1131079"/>
            <a:ext cx="4923130" cy="4572000"/>
          </a:xfrm>
          <a:prstGeom prst="rect">
            <a:avLst/>
          </a:prstGeom>
          <a:ln w="12700">
            <a:miter lim="400000"/>
          </a:ln>
        </p:spPr>
      </p:pic>
      <p:pic>
        <p:nvPicPr>
          <p:cNvPr id="14" name="year2001_plot.pdf"/>
          <p:cNvPicPr>
            <a:picLocks noChangeAspect="1"/>
          </p:cNvPicPr>
          <p:nvPr/>
        </p:nvPicPr>
        <p:blipFill>
          <a:blip r:embed="rId4">
            <a:extLst/>
          </a:blip>
          <a:stretch>
            <a:fillRect/>
          </a:stretch>
        </p:blipFill>
        <p:spPr>
          <a:xfrm>
            <a:off x="480292" y="1131079"/>
            <a:ext cx="4923130" cy="4572000"/>
          </a:xfrm>
          <a:prstGeom prst="rect">
            <a:avLst/>
          </a:prstGeom>
          <a:ln w="12700">
            <a:miter lim="400000"/>
          </a:ln>
        </p:spPr>
      </p:pic>
      <p:pic>
        <p:nvPicPr>
          <p:cNvPr id="15" name="year2002_plot.pdf"/>
          <p:cNvPicPr>
            <a:picLocks noChangeAspect="1"/>
          </p:cNvPicPr>
          <p:nvPr/>
        </p:nvPicPr>
        <p:blipFill>
          <a:blip r:embed="rId5">
            <a:extLst/>
          </a:blip>
          <a:stretch>
            <a:fillRect/>
          </a:stretch>
        </p:blipFill>
        <p:spPr>
          <a:xfrm>
            <a:off x="480292" y="1131079"/>
            <a:ext cx="4923130" cy="4572000"/>
          </a:xfrm>
          <a:prstGeom prst="rect">
            <a:avLst/>
          </a:prstGeom>
          <a:ln w="12700">
            <a:miter lim="400000"/>
          </a:ln>
        </p:spPr>
      </p:pic>
      <p:pic>
        <p:nvPicPr>
          <p:cNvPr id="16" name="year2003_plot.pdf"/>
          <p:cNvPicPr>
            <a:picLocks noChangeAspect="1"/>
          </p:cNvPicPr>
          <p:nvPr/>
        </p:nvPicPr>
        <p:blipFill>
          <a:blip r:embed="rId6">
            <a:extLst/>
          </a:blip>
          <a:stretch>
            <a:fillRect/>
          </a:stretch>
        </p:blipFill>
        <p:spPr>
          <a:xfrm>
            <a:off x="480292" y="1131079"/>
            <a:ext cx="4923130" cy="4572000"/>
          </a:xfrm>
          <a:prstGeom prst="rect">
            <a:avLst/>
          </a:prstGeom>
          <a:ln w="12700">
            <a:miter lim="400000"/>
          </a:ln>
        </p:spPr>
      </p:pic>
      <p:pic>
        <p:nvPicPr>
          <p:cNvPr id="17" name="year2004_plot.pdf"/>
          <p:cNvPicPr>
            <a:picLocks noChangeAspect="1"/>
          </p:cNvPicPr>
          <p:nvPr/>
        </p:nvPicPr>
        <p:blipFill>
          <a:blip r:embed="rId7">
            <a:extLst/>
          </a:blip>
          <a:stretch>
            <a:fillRect/>
          </a:stretch>
        </p:blipFill>
        <p:spPr>
          <a:xfrm>
            <a:off x="480292" y="1131079"/>
            <a:ext cx="4923130" cy="4572000"/>
          </a:xfrm>
          <a:prstGeom prst="rect">
            <a:avLst/>
          </a:prstGeom>
          <a:ln w="12700">
            <a:miter lim="400000"/>
          </a:ln>
        </p:spPr>
      </p:pic>
      <p:pic>
        <p:nvPicPr>
          <p:cNvPr id="18" name="year2005_plot.pdf"/>
          <p:cNvPicPr>
            <a:picLocks noChangeAspect="1"/>
          </p:cNvPicPr>
          <p:nvPr/>
        </p:nvPicPr>
        <p:blipFill>
          <a:blip r:embed="rId8">
            <a:extLst/>
          </a:blip>
          <a:stretch>
            <a:fillRect/>
          </a:stretch>
        </p:blipFill>
        <p:spPr>
          <a:xfrm>
            <a:off x="480292" y="1131079"/>
            <a:ext cx="4923130" cy="4572000"/>
          </a:xfrm>
          <a:prstGeom prst="rect">
            <a:avLst/>
          </a:prstGeom>
          <a:ln w="12700">
            <a:miter lim="400000"/>
          </a:ln>
        </p:spPr>
      </p:pic>
      <p:pic>
        <p:nvPicPr>
          <p:cNvPr id="19" name="year2006_plot.pdf"/>
          <p:cNvPicPr>
            <a:picLocks noChangeAspect="1"/>
          </p:cNvPicPr>
          <p:nvPr/>
        </p:nvPicPr>
        <p:blipFill>
          <a:blip r:embed="rId9">
            <a:extLst/>
          </a:blip>
          <a:stretch>
            <a:fillRect/>
          </a:stretch>
        </p:blipFill>
        <p:spPr>
          <a:xfrm>
            <a:off x="480292" y="1131079"/>
            <a:ext cx="4923130" cy="4572000"/>
          </a:xfrm>
          <a:prstGeom prst="rect">
            <a:avLst/>
          </a:prstGeom>
          <a:ln w="12700">
            <a:miter lim="400000"/>
          </a:ln>
        </p:spPr>
      </p:pic>
      <p:pic>
        <p:nvPicPr>
          <p:cNvPr id="20" name="year2007_plot.pdf"/>
          <p:cNvPicPr>
            <a:picLocks noChangeAspect="1"/>
          </p:cNvPicPr>
          <p:nvPr/>
        </p:nvPicPr>
        <p:blipFill>
          <a:blip r:embed="rId10">
            <a:extLst/>
          </a:blip>
          <a:stretch>
            <a:fillRect/>
          </a:stretch>
        </p:blipFill>
        <p:spPr>
          <a:xfrm>
            <a:off x="480292" y="1131079"/>
            <a:ext cx="4923130" cy="4572000"/>
          </a:xfrm>
          <a:prstGeom prst="rect">
            <a:avLst/>
          </a:prstGeom>
          <a:ln w="12700">
            <a:miter lim="400000"/>
          </a:ln>
        </p:spPr>
      </p:pic>
      <p:pic>
        <p:nvPicPr>
          <p:cNvPr id="21" name="year2008_plot.pdf"/>
          <p:cNvPicPr>
            <a:picLocks noChangeAspect="1"/>
          </p:cNvPicPr>
          <p:nvPr/>
        </p:nvPicPr>
        <p:blipFill>
          <a:blip r:embed="rId11">
            <a:extLst/>
          </a:blip>
          <a:stretch>
            <a:fillRect/>
          </a:stretch>
        </p:blipFill>
        <p:spPr>
          <a:xfrm>
            <a:off x="480292" y="1131079"/>
            <a:ext cx="4923130" cy="4572000"/>
          </a:xfrm>
          <a:prstGeom prst="rect">
            <a:avLst/>
          </a:prstGeom>
          <a:ln w="12700">
            <a:miter lim="400000"/>
          </a:ln>
        </p:spPr>
      </p:pic>
      <p:pic>
        <p:nvPicPr>
          <p:cNvPr id="22" name="year2009_plot.pdf"/>
          <p:cNvPicPr>
            <a:picLocks noChangeAspect="1"/>
          </p:cNvPicPr>
          <p:nvPr/>
        </p:nvPicPr>
        <p:blipFill>
          <a:blip r:embed="rId12">
            <a:extLst/>
          </a:blip>
          <a:stretch>
            <a:fillRect/>
          </a:stretch>
        </p:blipFill>
        <p:spPr>
          <a:xfrm>
            <a:off x="480292" y="1131079"/>
            <a:ext cx="4923130" cy="4572000"/>
          </a:xfrm>
          <a:prstGeom prst="rect">
            <a:avLst/>
          </a:prstGeom>
          <a:ln w="12700">
            <a:miter lim="400000"/>
          </a:ln>
        </p:spPr>
      </p:pic>
      <p:pic>
        <p:nvPicPr>
          <p:cNvPr id="23" name="year2010_plot.pdf"/>
          <p:cNvPicPr>
            <a:picLocks noChangeAspect="1"/>
          </p:cNvPicPr>
          <p:nvPr/>
        </p:nvPicPr>
        <p:blipFill>
          <a:blip r:embed="rId13">
            <a:extLst/>
          </a:blip>
          <a:stretch>
            <a:fillRect/>
          </a:stretch>
        </p:blipFill>
        <p:spPr>
          <a:xfrm>
            <a:off x="480292" y="1131079"/>
            <a:ext cx="4923130" cy="4572000"/>
          </a:xfrm>
          <a:prstGeom prst="rect">
            <a:avLst/>
          </a:prstGeom>
          <a:ln w="12700">
            <a:miter lim="400000"/>
          </a:ln>
        </p:spPr>
      </p:pic>
      <p:pic>
        <p:nvPicPr>
          <p:cNvPr id="24" name="year2011_plot.pdf"/>
          <p:cNvPicPr>
            <a:picLocks noChangeAspect="1"/>
          </p:cNvPicPr>
          <p:nvPr/>
        </p:nvPicPr>
        <p:blipFill>
          <a:blip r:embed="rId14">
            <a:extLst/>
          </a:blip>
          <a:stretch>
            <a:fillRect/>
          </a:stretch>
        </p:blipFill>
        <p:spPr>
          <a:xfrm>
            <a:off x="480292" y="1131079"/>
            <a:ext cx="4923130" cy="4572000"/>
          </a:xfrm>
          <a:prstGeom prst="rect">
            <a:avLst/>
          </a:prstGeom>
          <a:ln w="12700">
            <a:miter lim="400000"/>
          </a:ln>
        </p:spPr>
      </p:pic>
      <p:pic>
        <p:nvPicPr>
          <p:cNvPr id="25" name="year2012_plot.pdf"/>
          <p:cNvPicPr>
            <a:picLocks noChangeAspect="1"/>
          </p:cNvPicPr>
          <p:nvPr/>
        </p:nvPicPr>
        <p:blipFill>
          <a:blip r:embed="rId15">
            <a:extLst/>
          </a:blip>
          <a:stretch>
            <a:fillRect/>
          </a:stretch>
        </p:blipFill>
        <p:spPr>
          <a:xfrm>
            <a:off x="480293" y="1131079"/>
            <a:ext cx="4923129" cy="4572000"/>
          </a:xfrm>
          <a:prstGeom prst="rect">
            <a:avLst/>
          </a:prstGeom>
          <a:ln w="12700">
            <a:miter lim="400000"/>
          </a:ln>
        </p:spPr>
      </p:pic>
      <p:pic>
        <p:nvPicPr>
          <p:cNvPr id="26" name="year2013_plot.pdf"/>
          <p:cNvPicPr>
            <a:picLocks noChangeAspect="1"/>
          </p:cNvPicPr>
          <p:nvPr/>
        </p:nvPicPr>
        <p:blipFill>
          <a:blip r:embed="rId16">
            <a:extLst/>
          </a:blip>
          <a:stretch>
            <a:fillRect/>
          </a:stretch>
        </p:blipFill>
        <p:spPr>
          <a:xfrm>
            <a:off x="480293" y="1131079"/>
            <a:ext cx="4922345" cy="4572000"/>
          </a:xfrm>
          <a:prstGeom prst="rect">
            <a:avLst/>
          </a:prstGeom>
          <a:ln w="12700">
            <a:miter lim="400000"/>
          </a:ln>
        </p:spPr>
      </p:pic>
      <p:pic>
        <p:nvPicPr>
          <p:cNvPr id="27" name="carrot_trans.png"/>
          <p:cNvPicPr/>
          <p:nvPr/>
        </p:nvPicPr>
        <p:blipFill>
          <a:blip r:embed="rId17">
            <a:extLst/>
          </a:blip>
          <a:stretch>
            <a:fillRect/>
          </a:stretch>
        </p:blipFill>
        <p:spPr>
          <a:xfrm>
            <a:off x="5840906" y="4457869"/>
            <a:ext cx="2372329" cy="1962077"/>
          </a:xfrm>
          <a:prstGeom prst="rect">
            <a:avLst/>
          </a:prstGeom>
          <a:ln w="12700">
            <a:miter lim="400000"/>
          </a:ln>
        </p:spPr>
      </p:pic>
      <p:sp>
        <p:nvSpPr>
          <p:cNvPr id="28" name="Shape 54"/>
          <p:cNvSpPr/>
          <p:nvPr/>
        </p:nvSpPr>
        <p:spPr>
          <a:xfrm>
            <a:off x="5696870" y="890485"/>
            <a:ext cx="3156904" cy="8412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a:defRPr sz="4800"/>
            </a:lvl1pPr>
          </a:lstStyle>
          <a:p>
            <a:pPr>
              <a:defRPr sz="1800"/>
            </a:pPr>
            <a:r>
              <a:rPr sz="4800" dirty="0" smtClean="0">
                <a:solidFill>
                  <a:srgbClr val="FFFFFF"/>
                </a:solidFill>
              </a:rPr>
              <a:t>Year</a:t>
            </a:r>
            <a:r>
              <a:rPr lang="en-US" sz="4800" dirty="0" smtClean="0">
                <a:solidFill>
                  <a:srgbClr val="FFFFFF"/>
                </a:solidFill>
              </a:rPr>
              <a:t>s ’00-13</a:t>
            </a:r>
            <a:endParaRPr sz="4800" dirty="0">
              <a:solidFill>
                <a:srgbClr val="FFFFFF"/>
              </a:solidFill>
            </a:endParaRPr>
          </a:p>
        </p:txBody>
      </p:sp>
      <p:sp>
        <p:nvSpPr>
          <p:cNvPr id="29" name="TextBox 28"/>
          <p:cNvSpPr txBox="1"/>
          <p:nvPr/>
        </p:nvSpPr>
        <p:spPr>
          <a:xfrm>
            <a:off x="525050" y="5849172"/>
            <a:ext cx="5041801" cy="369332"/>
          </a:xfrm>
          <a:prstGeom prst="rect">
            <a:avLst/>
          </a:prstGeom>
          <a:noFill/>
        </p:spPr>
        <p:txBody>
          <a:bodyPr wrap="square" rtlCol="0">
            <a:spAutoFit/>
          </a:bodyPr>
          <a:lstStyle/>
          <a:p>
            <a:r>
              <a:rPr lang="en-US" dirty="0" smtClean="0">
                <a:solidFill>
                  <a:srgbClr val="FFFFFF"/>
                </a:solidFill>
              </a:rPr>
              <a:t>Animation courtesy of Aaron Manalaysay, UC Davis</a:t>
            </a:r>
            <a:endParaRPr lang="en-US" dirty="0">
              <a:solidFill>
                <a:srgbClr val="FFFFFF"/>
              </a:solidFill>
            </a:endParaRPr>
          </a:p>
        </p:txBody>
      </p:sp>
      <p:sp>
        <p:nvSpPr>
          <p:cNvPr id="30" name="Title 1"/>
          <p:cNvSpPr txBox="1">
            <a:spLocks/>
          </p:cNvSpPr>
          <p:nvPr/>
        </p:nvSpPr>
        <p:spPr>
          <a:xfrm>
            <a:off x="229318" y="158773"/>
            <a:ext cx="8728832" cy="737235"/>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dirty="0" smtClean="0"/>
              <a:t>Time Progression of Sensitive Experiments</a:t>
            </a:r>
            <a:endParaRPr lang="en-US" dirty="0"/>
          </a:p>
        </p:txBody>
      </p:sp>
      <p:sp>
        <p:nvSpPr>
          <p:cNvPr id="2" name="Slide Number Placeholder 1"/>
          <p:cNvSpPr>
            <a:spLocks noGrp="1"/>
          </p:cNvSpPr>
          <p:nvPr>
            <p:ph type="sldNum" sz="quarter" idx="2"/>
          </p:nvPr>
        </p:nvSpPr>
        <p:spPr/>
        <p:txBody>
          <a:bodyPr/>
          <a:lstStyle/>
          <a:p>
            <a:pPr lvl="0"/>
            <a:fld id="{86CB4B4D-7CA3-9044-876B-883B54F8677D}" type="slidenum">
              <a:rPr lang="en-US" smtClean="0"/>
              <a:t>1</a:t>
            </a:fld>
            <a:endParaRPr lang="en-US"/>
          </a:p>
        </p:txBody>
      </p:sp>
      <p:sp>
        <p:nvSpPr>
          <p:cNvPr id="5" name="TextBox 4"/>
          <p:cNvSpPr txBox="1"/>
          <p:nvPr/>
        </p:nvSpPr>
        <p:spPr>
          <a:xfrm>
            <a:off x="7160141" y="5796613"/>
            <a:ext cx="1682259" cy="369332"/>
          </a:xfrm>
          <a:prstGeom prst="rect">
            <a:avLst/>
          </a:prstGeom>
          <a:noFill/>
        </p:spPr>
        <p:txBody>
          <a:bodyPr wrap="none" rtlCol="0">
            <a:spAutoFit/>
          </a:bodyPr>
          <a:lstStyle/>
          <a:p>
            <a:r>
              <a:rPr lang="en-US" dirty="0" smtClean="0">
                <a:solidFill>
                  <a:srgbClr val="FF6600"/>
                </a:solidFill>
              </a:rPr>
              <a:t>moving target?</a:t>
            </a:r>
            <a:endParaRPr lang="en-US" dirty="0">
              <a:solidFill>
                <a:srgbClr val="FF6600"/>
              </a:solidFill>
            </a:endParaRPr>
          </a:p>
        </p:txBody>
      </p:sp>
      <p:sp>
        <p:nvSpPr>
          <p:cNvPr id="6" name="TextBox 5"/>
          <p:cNvSpPr txBox="1"/>
          <p:nvPr/>
        </p:nvSpPr>
        <p:spPr>
          <a:xfrm>
            <a:off x="5759266" y="1798372"/>
            <a:ext cx="3077112" cy="2585323"/>
          </a:xfrm>
          <a:prstGeom prst="rect">
            <a:avLst/>
          </a:prstGeom>
          <a:noFill/>
        </p:spPr>
        <p:txBody>
          <a:bodyPr wrap="square" rtlCol="0">
            <a:spAutoFit/>
          </a:bodyPr>
          <a:lstStyle/>
          <a:p>
            <a:r>
              <a:rPr lang="en-US" dirty="0" smtClean="0">
                <a:solidFill>
                  <a:srgbClr val="FFFF00"/>
                </a:solidFill>
              </a:rPr>
              <a:t>Where is all the dark matter? There is so much evidence for it (revolution of stars in galaxies, gravitational lensing, CMB, BBN, cluster collisions) So, why no direct detection??</a:t>
            </a:r>
          </a:p>
          <a:p>
            <a:endParaRPr lang="en-US" dirty="0">
              <a:solidFill>
                <a:srgbClr val="FFFF00"/>
              </a:solidFill>
            </a:endParaRPr>
          </a:p>
          <a:p>
            <a:r>
              <a:rPr lang="en-US" dirty="0" smtClean="0">
                <a:solidFill>
                  <a:srgbClr val="FFFF00"/>
                </a:solidFill>
              </a:rPr>
              <a:t>Closing in on a 1 TeV Higgsino? (See talk by L. Roszkowski 6/3)</a:t>
            </a:r>
            <a:endParaRPr lang="en-US" dirty="0">
              <a:solidFill>
                <a:srgbClr val="FFFF00"/>
              </a:solidFill>
            </a:endParaRPr>
          </a:p>
        </p:txBody>
      </p:sp>
      <p:sp>
        <p:nvSpPr>
          <p:cNvPr id="31" name="TextBox 30"/>
          <p:cNvSpPr txBox="1"/>
          <p:nvPr/>
        </p:nvSpPr>
        <p:spPr>
          <a:xfrm>
            <a:off x="5466129" y="6230639"/>
            <a:ext cx="3732362" cy="369332"/>
          </a:xfrm>
          <a:prstGeom prst="rect">
            <a:avLst/>
          </a:prstGeom>
          <a:noFill/>
        </p:spPr>
        <p:txBody>
          <a:bodyPr wrap="none" rtlCol="0">
            <a:spAutoFit/>
          </a:bodyPr>
          <a:lstStyle/>
          <a:p>
            <a:r>
              <a:rPr lang="en-US" dirty="0" smtClean="0">
                <a:solidFill>
                  <a:srgbClr val="FF6600"/>
                </a:solidFill>
              </a:rPr>
              <a:t>Higgs-mediated coupling coming up?</a:t>
            </a:r>
            <a:endParaRPr lang="en-US" dirty="0">
              <a:solidFill>
                <a:srgbClr val="FF6600"/>
              </a:solidFill>
            </a:endParaRPr>
          </a:p>
        </p:txBody>
      </p:sp>
    </p:spTree>
    <p:extLst>
      <p:ext uri="{BB962C8B-B14F-4D97-AF65-F5344CB8AC3E}">
        <p14:creationId xmlns:p14="http://schemas.microsoft.com/office/powerpoint/2010/main" val="14025101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DSC04671.jpg"/>
          <p:cNvPicPr>
            <a:picLocks noChangeAspect="1"/>
          </p:cNvPicPr>
          <p:nvPr/>
        </p:nvPicPr>
        <p:blipFill rotWithShape="1">
          <a:blip r:embed="rId3" cstate="print">
            <a:extLst>
              <a:ext uri="{28A0092B-C50C-407E-A947-70E740481C1C}">
                <a14:useLocalDpi xmlns:a14="http://schemas.microsoft.com/office/drawing/2010/main" val="0"/>
              </a:ext>
            </a:extLst>
          </a:blip>
          <a:srcRect l="3055" t="31543" r="7903" b="7038"/>
          <a:stretch/>
        </p:blipFill>
        <p:spPr>
          <a:xfrm>
            <a:off x="162315" y="2046374"/>
            <a:ext cx="8797076" cy="3069561"/>
          </a:xfrm>
          <a:prstGeom prst="rect">
            <a:avLst/>
          </a:prstGeom>
        </p:spPr>
      </p:pic>
      <p:sp>
        <p:nvSpPr>
          <p:cNvPr id="32" name="Title 1"/>
          <p:cNvSpPr>
            <a:spLocks noGrp="1"/>
          </p:cNvSpPr>
          <p:nvPr>
            <p:ph type="title"/>
          </p:nvPr>
        </p:nvSpPr>
        <p:spPr>
          <a:xfrm>
            <a:off x="199573" y="313976"/>
            <a:ext cx="9143999" cy="1143000"/>
          </a:xfrm>
        </p:spPr>
        <p:txBody>
          <a:bodyPr>
            <a:normAutofit/>
          </a:bodyPr>
          <a:lstStyle/>
          <a:p>
            <a:r>
              <a:rPr lang="en-US" dirty="0" smtClean="0">
                <a:solidFill>
                  <a:schemeClr val="accent6"/>
                </a:solidFill>
              </a:rPr>
              <a:t>LIDINE</a:t>
            </a:r>
            <a:r>
              <a:rPr lang="en-US" dirty="0" smtClean="0">
                <a:solidFill>
                  <a:schemeClr val="bg1"/>
                </a:solidFill>
              </a:rPr>
              <a:t> (</a:t>
            </a:r>
            <a:r>
              <a:rPr lang="en-US" dirty="0" smtClean="0">
                <a:solidFill>
                  <a:srgbClr val="FFFF00"/>
                </a:solidFill>
              </a:rPr>
              <a:t>Li</a:t>
            </a:r>
            <a:r>
              <a:rPr lang="en-US" dirty="0" smtClean="0">
                <a:solidFill>
                  <a:schemeClr val="bg1"/>
                </a:solidFill>
              </a:rPr>
              <a:t>ght </a:t>
            </a:r>
            <a:r>
              <a:rPr lang="en-US" dirty="0" smtClean="0">
                <a:solidFill>
                  <a:srgbClr val="FFFF00"/>
                </a:solidFill>
              </a:rPr>
              <a:t>D</a:t>
            </a:r>
            <a:r>
              <a:rPr lang="en-US" dirty="0" smtClean="0">
                <a:solidFill>
                  <a:schemeClr val="bg1"/>
                </a:solidFill>
              </a:rPr>
              <a:t>etection </a:t>
            </a:r>
            <a:r>
              <a:rPr lang="en-US" dirty="0" smtClean="0">
                <a:solidFill>
                  <a:srgbClr val="FFFF00"/>
                </a:solidFill>
              </a:rPr>
              <a:t>i</a:t>
            </a:r>
            <a:r>
              <a:rPr lang="en-US" dirty="0" smtClean="0">
                <a:solidFill>
                  <a:schemeClr val="bg1"/>
                </a:solidFill>
              </a:rPr>
              <a:t>n </a:t>
            </a:r>
            <a:r>
              <a:rPr lang="en-US" dirty="0" smtClean="0">
                <a:solidFill>
                  <a:srgbClr val="FFFF00"/>
                </a:solidFill>
              </a:rPr>
              <a:t>N</a:t>
            </a:r>
            <a:r>
              <a:rPr lang="en-US" dirty="0" smtClean="0">
                <a:solidFill>
                  <a:schemeClr val="bg1"/>
                </a:solidFill>
              </a:rPr>
              <a:t>oble </a:t>
            </a:r>
            <a:r>
              <a:rPr lang="en-US" dirty="0" smtClean="0">
                <a:solidFill>
                  <a:srgbClr val="FFFF00"/>
                </a:solidFill>
              </a:rPr>
              <a:t>E</a:t>
            </a:r>
            <a:r>
              <a:rPr lang="en-US" dirty="0" smtClean="0">
                <a:solidFill>
                  <a:schemeClr val="bg1"/>
                </a:solidFill>
              </a:rPr>
              <a:t>lements)</a:t>
            </a:r>
            <a:endParaRPr lang="en-US" dirty="0">
              <a:solidFill>
                <a:schemeClr val="bg1"/>
              </a:solidFill>
            </a:endParaRPr>
          </a:p>
        </p:txBody>
      </p:sp>
      <p:sp>
        <p:nvSpPr>
          <p:cNvPr id="2" name="TextBox 1"/>
          <p:cNvSpPr txBox="1"/>
          <p:nvPr/>
        </p:nvSpPr>
        <p:spPr>
          <a:xfrm>
            <a:off x="234887" y="5492775"/>
            <a:ext cx="8797076" cy="646331"/>
          </a:xfrm>
          <a:prstGeom prst="rect">
            <a:avLst/>
          </a:prstGeom>
          <a:noFill/>
        </p:spPr>
        <p:txBody>
          <a:bodyPr wrap="square" rtlCol="0">
            <a:spAutoFit/>
          </a:bodyPr>
          <a:lstStyle/>
          <a:p>
            <a:r>
              <a:rPr lang="en-US" dirty="0" smtClean="0">
                <a:solidFill>
                  <a:srgbClr val="FFFFFF"/>
                </a:solidFill>
              </a:rPr>
              <a:t>Conference at the University at Albany, State University of New York, my home institution, this past August (2015). The users of Xenon, Argon, Helium, etc. (WIMPs, neutrinos…) met</a:t>
            </a:r>
            <a:endParaRPr lang="en-US" dirty="0">
              <a:solidFill>
                <a:srgbClr val="FFFFFF"/>
              </a:solidFill>
            </a:endParaRPr>
          </a:p>
        </p:txBody>
      </p:sp>
      <p:sp>
        <p:nvSpPr>
          <p:cNvPr id="5" name="Slide Number Placeholder 4"/>
          <p:cNvSpPr>
            <a:spLocks noGrp="1"/>
          </p:cNvSpPr>
          <p:nvPr>
            <p:ph type="sldNum" sz="quarter" idx="2"/>
          </p:nvPr>
        </p:nvSpPr>
        <p:spPr/>
        <p:txBody>
          <a:bodyPr/>
          <a:lstStyle/>
          <a:p>
            <a:pPr lvl="0"/>
            <a:fld id="{86CB4B4D-7CA3-9044-876B-883B54F8677D}" type="slidenum">
              <a:rPr lang="en-US" smtClean="0"/>
              <a:t>19</a:t>
            </a:fld>
            <a:endParaRPr lang="en-US"/>
          </a:p>
        </p:txBody>
      </p:sp>
    </p:spTree>
    <p:extLst>
      <p:ext uri="{BB962C8B-B14F-4D97-AF65-F5344CB8AC3E}">
        <p14:creationId xmlns:p14="http://schemas.microsoft.com/office/powerpoint/2010/main" val="147637450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Lindhard Factor in Liquid Xenon</a:t>
            </a:r>
            <a:endParaRPr lang="en-US" dirty="0"/>
          </a:p>
        </p:txBody>
      </p:sp>
      <p:sp>
        <p:nvSpPr>
          <p:cNvPr id="4" name="Slide Number Placeholder 3"/>
          <p:cNvSpPr>
            <a:spLocks noGrp="1"/>
          </p:cNvSpPr>
          <p:nvPr>
            <p:ph type="sldNum" sz="quarter" idx="12"/>
          </p:nvPr>
        </p:nvSpPr>
        <p:spPr/>
        <p:txBody>
          <a:bodyPr/>
          <a:lstStyle/>
          <a:p>
            <a:fld id="{19371D3E-5A18-49EB-AD2A-429AF165759F}" type="slidenum">
              <a:rPr lang="en-US" smtClean="0"/>
              <a:t>20</a:t>
            </a:fld>
            <a:endParaRPr lang="en-US"/>
          </a:p>
        </p:txBody>
      </p:sp>
      <p:pic>
        <p:nvPicPr>
          <p:cNvPr id="5" name="Picture 4"/>
          <p:cNvPicPr>
            <a:picLocks noChangeAspect="1"/>
          </p:cNvPicPr>
          <p:nvPr/>
        </p:nvPicPr>
        <p:blipFill>
          <a:blip r:embed="rId2"/>
          <a:stretch>
            <a:fillRect/>
          </a:stretch>
        </p:blipFill>
        <p:spPr>
          <a:xfrm>
            <a:off x="1568967" y="1880857"/>
            <a:ext cx="5955889" cy="4384704"/>
          </a:xfrm>
          <a:prstGeom prst="rect">
            <a:avLst/>
          </a:prstGeom>
        </p:spPr>
      </p:pic>
    </p:spTree>
    <p:extLst>
      <p:ext uri="{BB962C8B-B14F-4D97-AF65-F5344CB8AC3E}">
        <p14:creationId xmlns:p14="http://schemas.microsoft.com/office/powerpoint/2010/main" val="5615180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omest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387" y="1099343"/>
            <a:ext cx="7382059" cy="533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9659" y="226136"/>
            <a:ext cx="6595475" cy="783837"/>
          </a:xfrm>
        </p:spPr>
        <p:txBody>
          <a:bodyPr>
            <a:normAutofit/>
          </a:bodyPr>
          <a:lstStyle/>
          <a:p>
            <a:r>
              <a:rPr lang="en-US" dirty="0" smtClean="0"/>
              <a:t>Underground at Sanford Lab</a:t>
            </a:r>
            <a:endParaRPr lang="en-US" dirty="0"/>
          </a:p>
        </p:txBody>
      </p:sp>
      <p:sp>
        <p:nvSpPr>
          <p:cNvPr id="4" name="Slide Number Placeholder 3"/>
          <p:cNvSpPr>
            <a:spLocks noGrp="1"/>
          </p:cNvSpPr>
          <p:nvPr>
            <p:ph type="sldNum" sz="quarter" idx="12"/>
          </p:nvPr>
        </p:nvSpPr>
        <p:spPr/>
        <p:txBody>
          <a:bodyPr/>
          <a:lstStyle/>
          <a:p>
            <a:fld id="{CFE4BAC9-6D41-4691-9299-18EF07EF0177}" type="slidenum">
              <a:rPr lang="en-US" smtClean="0"/>
              <a:t>21</a:t>
            </a:fld>
            <a:r>
              <a:rPr lang="en-US" dirty="0" smtClean="0"/>
              <a:t> / 31</a:t>
            </a:r>
            <a:endParaRPr lang="en-US" dirty="0"/>
          </a:p>
        </p:txBody>
      </p:sp>
      <p:sp>
        <p:nvSpPr>
          <p:cNvPr id="9" name="TextBox 8"/>
          <p:cNvSpPr txBox="1"/>
          <p:nvPr/>
        </p:nvSpPr>
        <p:spPr>
          <a:xfrm>
            <a:off x="5375526" y="3136245"/>
            <a:ext cx="2745302" cy="2585323"/>
          </a:xfrm>
          <a:prstGeom prst="rect">
            <a:avLst/>
          </a:prstGeom>
          <a:solidFill>
            <a:schemeClr val="bg1"/>
          </a:solidFill>
        </p:spPr>
        <p:txBody>
          <a:bodyPr wrap="square" rtlCol="0">
            <a:spAutoFit/>
          </a:bodyPr>
          <a:lstStyle/>
          <a:p>
            <a:r>
              <a:rPr lang="en-US" dirty="0" smtClean="0"/>
              <a:t>The LUX experiment is installed in the Davis cavern, once home to the Nobel prize-winning Homestake Solar Neutrino Experiment, which first observed solar neutrinos, and hint they oscillate. LZ planned for same spot..</a:t>
            </a:r>
            <a:endParaRPr lang="en-US" dirty="0"/>
          </a:p>
        </p:txBody>
      </p:sp>
      <p:sp>
        <p:nvSpPr>
          <p:cNvPr id="10" name="Rectangle 9"/>
          <p:cNvSpPr/>
          <p:nvPr/>
        </p:nvSpPr>
        <p:spPr>
          <a:xfrm>
            <a:off x="881896" y="1086090"/>
            <a:ext cx="7419958" cy="923330"/>
          </a:xfrm>
          <a:prstGeom prst="rect">
            <a:avLst/>
          </a:prstGeom>
        </p:spPr>
        <p:txBody>
          <a:bodyPr wrap="square">
            <a:spAutoFit/>
          </a:bodyPr>
          <a:lstStyle/>
          <a:p>
            <a:pPr>
              <a:spcBef>
                <a:spcPts val="0"/>
              </a:spcBef>
            </a:pPr>
            <a:r>
              <a:rPr lang="en-US" dirty="0" smtClean="0"/>
              <a:t>4850’ depth (4300 m.w.e. or “meters of water equivalent”) at the </a:t>
            </a:r>
            <a:r>
              <a:rPr lang="en-US" b="1" dirty="0" smtClean="0"/>
              <a:t>S</a:t>
            </a:r>
            <a:r>
              <a:rPr lang="en-US" dirty="0" smtClean="0"/>
              <a:t>anford </a:t>
            </a:r>
            <a:r>
              <a:rPr lang="en-US" b="1" dirty="0" smtClean="0"/>
              <a:t>U</a:t>
            </a:r>
            <a:r>
              <a:rPr lang="en-US" dirty="0" smtClean="0"/>
              <a:t>nderground </a:t>
            </a:r>
            <a:r>
              <a:rPr lang="en-US" b="1" dirty="0" smtClean="0"/>
              <a:t>R</a:t>
            </a:r>
            <a:r>
              <a:rPr lang="en-US" dirty="0" smtClean="0"/>
              <a:t>esearch </a:t>
            </a:r>
            <a:r>
              <a:rPr lang="en-US" b="1" dirty="0" smtClean="0"/>
              <a:t>F</a:t>
            </a:r>
            <a:r>
              <a:rPr lang="en-US" dirty="0" smtClean="0"/>
              <a:t>acility (SURF) </a:t>
            </a:r>
            <a:r>
              <a:rPr lang="en-US" dirty="0"/>
              <a:t>in </a:t>
            </a:r>
            <a:r>
              <a:rPr lang="en-US" dirty="0" smtClean="0"/>
              <a:t>lovely Lead</a:t>
            </a:r>
            <a:r>
              <a:rPr lang="en-US" dirty="0"/>
              <a:t>, South </a:t>
            </a:r>
            <a:r>
              <a:rPr lang="en-US" dirty="0" smtClean="0"/>
              <a:t>Dakota -- the former site of famous Homestake </a:t>
            </a:r>
            <a:r>
              <a:rPr lang="en-US" dirty="0" smtClean="0">
                <a:solidFill>
                  <a:srgbClr val="FFFF00"/>
                </a:solidFill>
              </a:rPr>
              <a:t>gold</a:t>
            </a:r>
            <a:r>
              <a:rPr lang="en-US" dirty="0" smtClean="0"/>
              <a:t> mine</a:t>
            </a:r>
            <a:endParaRPr lang="en-US" dirty="0"/>
          </a:p>
        </p:txBody>
      </p:sp>
    </p:spTree>
    <p:extLst>
      <p:ext uri="{BB962C8B-B14F-4D97-AF65-F5344CB8AC3E}">
        <p14:creationId xmlns:p14="http://schemas.microsoft.com/office/powerpoint/2010/main" val="3331164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6-03-20 at 5.07.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907" y="1827134"/>
            <a:ext cx="5836434" cy="4230153"/>
          </a:xfrm>
          <a:prstGeom prst="rect">
            <a:avLst/>
          </a:prstGeom>
        </p:spPr>
      </p:pic>
      <p:sp>
        <p:nvSpPr>
          <p:cNvPr id="2" name="Title 1"/>
          <p:cNvSpPr>
            <a:spLocks noGrp="1"/>
          </p:cNvSpPr>
          <p:nvPr>
            <p:ph type="title"/>
          </p:nvPr>
        </p:nvSpPr>
        <p:spPr>
          <a:xfrm>
            <a:off x="420672" y="626221"/>
            <a:ext cx="8260143" cy="812611"/>
          </a:xfrm>
        </p:spPr>
        <p:txBody>
          <a:bodyPr>
            <a:normAutofit/>
          </a:bodyPr>
          <a:lstStyle/>
          <a:p>
            <a:r>
              <a:rPr lang="en-US" dirty="0" smtClean="0"/>
              <a:t>Status of Field of Direct WIMP Detection</a:t>
            </a:r>
            <a:endParaRPr lang="en-US" dirty="0"/>
          </a:p>
        </p:txBody>
      </p:sp>
      <p:sp>
        <p:nvSpPr>
          <p:cNvPr id="13" name="Rectangle 3"/>
          <p:cNvSpPr>
            <a:spLocks/>
          </p:cNvSpPr>
          <p:nvPr/>
        </p:nvSpPr>
        <p:spPr bwMode="auto">
          <a:xfrm>
            <a:off x="510224" y="1718205"/>
            <a:ext cx="2518516" cy="492443"/>
          </a:xfrm>
          <a:prstGeom prst="rect">
            <a:avLst/>
          </a:prstGeom>
          <a:solidFill>
            <a:schemeClr val="bg1"/>
          </a:solidFill>
          <a:ln>
            <a:noFill/>
          </a:ln>
          <a:extLst/>
        </p:spPr>
        <p:txBody>
          <a:bodyPr wrap="square" lIns="0" tIns="0" rIns="57799" bIns="0">
            <a:spAutoFit/>
          </a:bodyPr>
          <a:lstStyle/>
          <a:p>
            <a:pPr marL="57150"/>
            <a:r>
              <a:rPr lang="en-US" sz="1600" dirty="0" smtClean="0">
                <a:solidFill>
                  <a:srgbClr val="001F67"/>
                </a:solidFill>
                <a:ea typeface="ＭＳ Ｐゴシック" charset="0"/>
                <a:cs typeface="Arial Narrow" charset="0"/>
              </a:rPr>
              <a:t>Some claims of discovery exist (for few-GeV</a:t>
            </a:r>
            <a:r>
              <a:rPr lang="en-US" sz="1600" dirty="0">
                <a:solidFill>
                  <a:srgbClr val="001F67"/>
                </a:solidFill>
                <a:ea typeface="ＭＳ Ｐゴシック" charset="0"/>
                <a:cs typeface="Arial Narrow" charset="0"/>
              </a:rPr>
              <a:t> </a:t>
            </a:r>
            <a:r>
              <a:rPr lang="en-US" sz="1600" dirty="0" smtClean="0">
                <a:solidFill>
                  <a:srgbClr val="001F67"/>
                </a:solidFill>
                <a:ea typeface="ＭＳ Ｐゴシック" charset="0"/>
                <a:cs typeface="Arial Narrow" charset="0"/>
              </a:rPr>
              <a:t>WIMPs</a:t>
            </a:r>
            <a:r>
              <a:rPr lang="en-US" sz="1600" dirty="0">
                <a:solidFill>
                  <a:srgbClr val="001F67"/>
                </a:solidFill>
                <a:ea typeface="ＭＳ Ｐゴシック" charset="0"/>
                <a:cs typeface="Arial Narrow" charset="0"/>
              </a:rPr>
              <a:t>)</a:t>
            </a:r>
          </a:p>
        </p:txBody>
      </p:sp>
      <p:sp>
        <p:nvSpPr>
          <p:cNvPr id="14" name="Rectangle 3"/>
          <p:cNvSpPr>
            <a:spLocks/>
          </p:cNvSpPr>
          <p:nvPr/>
        </p:nvSpPr>
        <p:spPr bwMode="auto">
          <a:xfrm>
            <a:off x="752402" y="2246107"/>
            <a:ext cx="2037749" cy="1969770"/>
          </a:xfrm>
          <a:prstGeom prst="rect">
            <a:avLst/>
          </a:prstGeom>
          <a:solidFill>
            <a:schemeClr val="bg1"/>
          </a:solidFill>
          <a:ln>
            <a:noFill/>
          </a:ln>
          <a:extLst/>
        </p:spPr>
        <p:txBody>
          <a:bodyPr wrap="square" lIns="0" tIns="0" rIns="57799" bIns="0">
            <a:spAutoFit/>
          </a:bodyPr>
          <a:lstStyle/>
          <a:p>
            <a:pPr marL="57150"/>
            <a:r>
              <a:rPr lang="en-US" sz="1600" dirty="0" smtClean="0">
                <a:solidFill>
                  <a:srgbClr val="001F67"/>
                </a:solidFill>
                <a:ea typeface="ＭＳ Ｐゴシック" charset="0"/>
                <a:cs typeface="Arial Narrow" charset="0"/>
              </a:rPr>
              <a:t>But NOT discovering something (or, something else) is many a time equally as valuable as your original goal (think Michelson-Morley and aether or Columbus)</a:t>
            </a:r>
            <a:endParaRPr lang="en-US" sz="1600" dirty="0">
              <a:solidFill>
                <a:srgbClr val="001F67"/>
              </a:solidFill>
              <a:ea typeface="ＭＳ Ｐゴシック" charset="0"/>
              <a:cs typeface="Arial Narrow" charset="0"/>
            </a:endParaRPr>
          </a:p>
        </p:txBody>
      </p:sp>
      <p:sp>
        <p:nvSpPr>
          <p:cNvPr id="6" name="Rectangle 4"/>
          <p:cNvSpPr>
            <a:spLocks/>
          </p:cNvSpPr>
          <p:nvPr/>
        </p:nvSpPr>
        <p:spPr bwMode="auto">
          <a:xfrm>
            <a:off x="3099056" y="5977955"/>
            <a:ext cx="5561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p>
            <a:pPr marL="57150"/>
            <a:r>
              <a:rPr lang="en-US" sz="2200" b="1" dirty="0">
                <a:solidFill>
                  <a:srgbClr val="000000"/>
                </a:solidFill>
                <a:ea typeface="ＭＳ Ｐゴシック" charset="0"/>
                <a:cs typeface="Arial Narrow" charset="0"/>
              </a:rPr>
              <a:t>LUX (</a:t>
            </a:r>
            <a:r>
              <a:rPr lang="en-US" sz="2200" b="1" dirty="0" smtClean="0">
                <a:solidFill>
                  <a:srgbClr val="000000"/>
                </a:solidFill>
                <a:ea typeface="ＭＳ Ｐゴシック" charset="0"/>
                <a:cs typeface="Arial Narrow" charset="0"/>
              </a:rPr>
              <a:t>2015/6) 90 live-day exclusion limit curve</a:t>
            </a:r>
            <a:endParaRPr lang="en-US" sz="2200" b="1" dirty="0">
              <a:solidFill>
                <a:srgbClr val="000000"/>
              </a:solidFill>
              <a:ea typeface="ＭＳ Ｐゴシック" charset="0"/>
              <a:cs typeface="Arial Narrow" charset="0"/>
            </a:endParaRPr>
          </a:p>
        </p:txBody>
      </p:sp>
      <p:sp>
        <p:nvSpPr>
          <p:cNvPr id="3" name="Rectangle 2"/>
          <p:cNvSpPr/>
          <p:nvPr/>
        </p:nvSpPr>
        <p:spPr>
          <a:xfrm>
            <a:off x="388501" y="4226721"/>
            <a:ext cx="2702664" cy="2308324"/>
          </a:xfrm>
          <a:prstGeom prst="rect">
            <a:avLst/>
          </a:prstGeom>
        </p:spPr>
        <p:txBody>
          <a:bodyPr wrap="square">
            <a:spAutoFit/>
          </a:bodyPr>
          <a:lstStyle/>
          <a:p>
            <a:r>
              <a:rPr lang="en-US" dirty="0" smtClean="0"/>
              <a:t>LUX still leads the pack at most WIMP masses as of this talk, having re-analyzed its original data in light of new calibrations</a:t>
            </a:r>
            <a:r>
              <a:rPr lang="en-US" dirty="0"/>
              <a:t> </a:t>
            </a:r>
            <a:r>
              <a:rPr lang="en-US" dirty="0" smtClean="0"/>
              <a:t>(Getting close also to solar </a:t>
            </a:r>
            <a:r>
              <a:rPr lang="en-US" dirty="0" smtClean="0">
                <a:latin typeface="Symbol" charset="2"/>
                <a:cs typeface="Symbol" charset="2"/>
              </a:rPr>
              <a:t>n</a:t>
            </a:r>
            <a:r>
              <a:rPr lang="en-US" dirty="0" smtClean="0"/>
              <a:t> coherent scattering, </a:t>
            </a:r>
            <a:r>
              <a:rPr lang="en-US" baseline="30000" dirty="0" smtClean="0"/>
              <a:t>8</a:t>
            </a:r>
            <a:r>
              <a:rPr lang="en-US" dirty="0" smtClean="0"/>
              <a:t>B, at level of 0.3 events/year)</a:t>
            </a:r>
            <a:endParaRPr lang="en-US" dirty="0"/>
          </a:p>
        </p:txBody>
      </p:sp>
      <p:sp>
        <p:nvSpPr>
          <p:cNvPr id="7" name="Rectangle 6"/>
          <p:cNvSpPr/>
          <p:nvPr/>
        </p:nvSpPr>
        <p:spPr>
          <a:xfrm>
            <a:off x="7161732" y="2980902"/>
            <a:ext cx="705589" cy="400110"/>
          </a:xfrm>
          <a:prstGeom prst="rect">
            <a:avLst/>
          </a:prstGeom>
        </p:spPr>
        <p:txBody>
          <a:bodyPr wrap="square">
            <a:spAutoFit/>
          </a:bodyPr>
          <a:lstStyle/>
          <a:p>
            <a:r>
              <a:rPr lang="hu-HU" sz="1000" dirty="0" smtClean="0"/>
              <a:t>PRL </a:t>
            </a:r>
            <a:r>
              <a:rPr lang="hu-HU" sz="1000" dirty="0"/>
              <a:t>116, </a:t>
            </a:r>
            <a:r>
              <a:rPr lang="hu-HU" sz="1000" dirty="0" smtClean="0"/>
              <a:t>161301</a:t>
            </a:r>
          </a:p>
        </p:txBody>
      </p:sp>
      <p:pic>
        <p:nvPicPr>
          <p:cNvPr id="15"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45570" y="2191567"/>
            <a:ext cx="933679" cy="647104"/>
          </a:xfrm>
          <a:prstGeom prst="rect">
            <a:avLst/>
          </a:prstGeom>
          <a:noFill/>
          <a:ln w="9525">
            <a:noFill/>
            <a:miter lim="800000"/>
            <a:headEnd/>
            <a:tailEnd/>
          </a:ln>
        </p:spPr>
      </p:pic>
      <p:sp>
        <p:nvSpPr>
          <p:cNvPr id="18" name="Rectangle 17"/>
          <p:cNvSpPr/>
          <p:nvPr/>
        </p:nvSpPr>
        <p:spPr>
          <a:xfrm>
            <a:off x="4040705" y="3697819"/>
            <a:ext cx="705589" cy="307777"/>
          </a:xfrm>
          <a:prstGeom prst="rect">
            <a:avLst/>
          </a:prstGeom>
        </p:spPr>
        <p:txBody>
          <a:bodyPr wrap="square">
            <a:spAutoFit/>
          </a:bodyPr>
          <a:lstStyle/>
          <a:p>
            <a:r>
              <a:rPr lang="hu-HU" sz="1400" dirty="0" smtClean="0"/>
              <a:t>SI</a:t>
            </a:r>
          </a:p>
        </p:txBody>
      </p:sp>
      <p:sp>
        <p:nvSpPr>
          <p:cNvPr id="5" name="Slide Number Placeholder 4"/>
          <p:cNvSpPr>
            <a:spLocks noGrp="1"/>
          </p:cNvSpPr>
          <p:nvPr>
            <p:ph type="sldNum" sz="quarter" idx="12"/>
          </p:nvPr>
        </p:nvSpPr>
        <p:spPr/>
        <p:txBody>
          <a:bodyPr/>
          <a:lstStyle/>
          <a:p>
            <a:fld id="{19371D3E-5A18-49EB-AD2A-429AF165759F}" type="slidenum">
              <a:rPr lang="en-US" smtClean="0"/>
              <a:t>2</a:t>
            </a:fld>
            <a:endParaRPr lang="en-US"/>
          </a:p>
        </p:txBody>
      </p:sp>
    </p:spTree>
    <p:extLst>
      <p:ext uri="{BB962C8B-B14F-4D97-AF65-F5344CB8AC3E}">
        <p14:creationId xmlns:p14="http://schemas.microsoft.com/office/powerpoint/2010/main" val="900154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a:t>a</a:t>
            </a:r>
            <a:r>
              <a:rPr lang="en-US" dirty="0" smtClean="0"/>
              <a:t> Two-Phase Xe TPC Works</a:t>
            </a:r>
            <a:endParaRPr lang="en-US" dirty="0"/>
          </a:p>
        </p:txBody>
      </p:sp>
      <p:sp>
        <p:nvSpPr>
          <p:cNvPr id="3" name="Content Placeholder 2"/>
          <p:cNvSpPr>
            <a:spLocks noGrp="1"/>
          </p:cNvSpPr>
          <p:nvPr>
            <p:ph idx="1"/>
          </p:nvPr>
        </p:nvSpPr>
        <p:spPr>
          <a:xfrm>
            <a:off x="347926" y="1722110"/>
            <a:ext cx="3852786" cy="4926205"/>
          </a:xfrm>
        </p:spPr>
        <p:txBody>
          <a:bodyPr>
            <a:normAutofit lnSpcReduction="10000"/>
          </a:bodyPr>
          <a:lstStyle/>
          <a:p>
            <a:r>
              <a:rPr lang="en-US" dirty="0" smtClean="0"/>
              <a:t>Collaborations with Xe-based TPCs have been leading pack for </a:t>
            </a:r>
            <a:r>
              <a:rPr lang="en-US" dirty="0"/>
              <a:t>~</a:t>
            </a:r>
            <a:r>
              <a:rPr lang="en-US" dirty="0" smtClean="0"/>
              <a:t>10 years</a:t>
            </a:r>
          </a:p>
          <a:p>
            <a:pPr lvl="1"/>
            <a:r>
              <a:rPr lang="en-US" dirty="0" smtClean="0"/>
              <a:t>XENON10 / 100, now LUX</a:t>
            </a:r>
          </a:p>
          <a:p>
            <a:pPr marL="342900" lvl="1" indent="-342900">
              <a:spcBef>
                <a:spcPts val="2000"/>
              </a:spcBef>
            </a:pPr>
            <a:r>
              <a:rPr lang="en-US" dirty="0" smtClean="0"/>
              <a:t>PMTs </a:t>
            </a:r>
            <a:r>
              <a:rPr lang="en-US" dirty="0"/>
              <a:t>convert </a:t>
            </a:r>
            <a:r>
              <a:rPr lang="en-US" dirty="0" smtClean="0"/>
              <a:t>single photons </a:t>
            </a:r>
            <a:r>
              <a:rPr lang="en-US" dirty="0"/>
              <a:t>into </a:t>
            </a:r>
            <a:r>
              <a:rPr lang="en-US" dirty="0" smtClean="0"/>
              <a:t>photo-electrons </a:t>
            </a:r>
            <a:r>
              <a:rPr lang="en-US" dirty="0"/>
              <a:t>(</a:t>
            </a:r>
            <a:r>
              <a:rPr lang="en-US" dirty="0" smtClean="0"/>
              <a:t>phe)</a:t>
            </a:r>
          </a:p>
          <a:p>
            <a:pPr marL="692150" lvl="2" indent="-342900">
              <a:spcBef>
                <a:spcPts val="2000"/>
              </a:spcBef>
            </a:pPr>
            <a:r>
              <a:rPr lang="en-US" dirty="0" smtClean="0"/>
              <a:t>phd = photons detected, term coined by LUX (better-resolution counting method)</a:t>
            </a:r>
          </a:p>
          <a:p>
            <a:pPr marL="342900" lvl="1" indent="-342900">
              <a:spcBef>
                <a:spcPts val="2000"/>
              </a:spcBef>
            </a:pPr>
            <a:r>
              <a:rPr lang="en-US" dirty="0" smtClean="0"/>
              <a:t>Time between S1 and S2 gives you depth (Z), and S2 top hit pattern is radial position (XY)</a:t>
            </a:r>
          </a:p>
          <a:p>
            <a:pPr marL="342900" lvl="1" indent="-342900">
              <a:spcBef>
                <a:spcPts val="2000"/>
              </a:spcBef>
            </a:pPr>
            <a:r>
              <a:rPr lang="en-US" dirty="0" smtClean="0"/>
              <a:t>LUX is at Sanford Lab, SD</a:t>
            </a:r>
            <a:endParaRPr lang="en-US" dirty="0"/>
          </a:p>
        </p:txBody>
      </p:sp>
      <p:pic>
        <p:nvPicPr>
          <p:cNvPr id="4" name="WIMPinteractingLUXTal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846" r="12865"/>
          <a:stretch/>
        </p:blipFill>
        <p:spPr>
          <a:xfrm>
            <a:off x="4044147" y="1448131"/>
            <a:ext cx="4987513" cy="5077824"/>
          </a:xfrm>
          <a:prstGeom prst="rect">
            <a:avLst/>
          </a:prstGeom>
        </p:spPr>
      </p:pic>
      <p:sp>
        <p:nvSpPr>
          <p:cNvPr id="5" name="Slide Number Placeholder 4"/>
          <p:cNvSpPr>
            <a:spLocks noGrp="1"/>
          </p:cNvSpPr>
          <p:nvPr>
            <p:ph type="sldNum" sz="quarter" idx="12"/>
          </p:nvPr>
        </p:nvSpPr>
        <p:spPr/>
        <p:txBody>
          <a:bodyPr/>
          <a:lstStyle/>
          <a:p>
            <a:fld id="{19371D3E-5A18-49EB-AD2A-429AF165759F}" type="slidenum">
              <a:rPr lang="en-US" smtClean="0"/>
              <a:t>3</a:t>
            </a:fld>
            <a:endParaRPr lang="en-US"/>
          </a:p>
        </p:txBody>
      </p:sp>
    </p:spTree>
    <p:extLst>
      <p:ext uri="{BB962C8B-B14F-4D97-AF65-F5344CB8AC3E}">
        <p14:creationId xmlns:p14="http://schemas.microsoft.com/office/powerpoint/2010/main" val="23708868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371D3E-5A18-49EB-AD2A-429AF165759F}" type="slidenum">
              <a:rPr lang="en-US" smtClean="0"/>
              <a:t>4</a:t>
            </a:fld>
            <a:endParaRPr lang="en-US"/>
          </a:p>
        </p:txBody>
      </p:sp>
      <p:pic>
        <p:nvPicPr>
          <p:cNvPr id="5" name="Picture 4"/>
          <p:cNvPicPr>
            <a:picLocks noChangeAspect="1"/>
          </p:cNvPicPr>
          <p:nvPr/>
        </p:nvPicPr>
        <p:blipFill>
          <a:blip r:embed="rId4"/>
          <a:stretch>
            <a:fillRect/>
          </a:stretch>
        </p:blipFill>
        <p:spPr>
          <a:xfrm>
            <a:off x="0" y="235856"/>
            <a:ext cx="9144000" cy="6100763"/>
          </a:xfrm>
          <a:prstGeom prst="rect">
            <a:avLst/>
          </a:prstGeom>
        </p:spPr>
      </p:pic>
      <p:pic>
        <p:nvPicPr>
          <p:cNvPr id="6"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5425" t="55304" r="60785" b="2125"/>
          <a:stretch/>
        </p:blipFill>
        <p:spPr bwMode="auto">
          <a:xfrm>
            <a:off x="127001" y="290285"/>
            <a:ext cx="3015982" cy="284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5479" y="669524"/>
            <a:ext cx="2696102" cy="201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8" name="20110202-lux-detector-insid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107" r="18331"/>
          <a:stretch/>
        </p:blipFill>
        <p:spPr>
          <a:xfrm>
            <a:off x="253998" y="3447143"/>
            <a:ext cx="2090697" cy="2506344"/>
          </a:xfrm>
          <a:prstGeom prst="rect">
            <a:avLst/>
          </a:prstGeom>
        </p:spPr>
      </p:pic>
      <p:pic>
        <p:nvPicPr>
          <p:cNvPr id="9" name="Picture 4" descr="cs03p04l"/>
          <p:cNvPicPr>
            <a:picLocks noChangeAspect="1" noChangeArrowheads="1"/>
          </p:cNvPicPr>
          <p:nvPr/>
        </p:nvPicPr>
        <p:blipFill rotWithShape="1">
          <a:blip r:embed="rId8">
            <a:extLst>
              <a:ext uri="{28A0092B-C50C-407E-A947-70E740481C1C}">
                <a14:useLocalDpi xmlns:a14="http://schemas.microsoft.com/office/drawing/2010/main" val="0"/>
              </a:ext>
            </a:extLst>
          </a:blip>
          <a:srcRect b="5118"/>
          <a:stretch/>
        </p:blipFill>
        <p:spPr bwMode="auto">
          <a:xfrm>
            <a:off x="6471172" y="3085558"/>
            <a:ext cx="2178115" cy="27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Davis-R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7959" y="3293694"/>
            <a:ext cx="855264" cy="136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obel.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3744" y="3123118"/>
            <a:ext cx="947601" cy="945843"/>
          </a:xfrm>
          <a:prstGeom prst="rect">
            <a:avLst/>
          </a:prstGeom>
        </p:spPr>
      </p:pic>
    </p:spTree>
    <p:extLst>
      <p:ext uri="{BB962C8B-B14F-4D97-AF65-F5344CB8AC3E}">
        <p14:creationId xmlns:p14="http://schemas.microsoft.com/office/powerpoint/2010/main" val="29891547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1-25-2015_Lindhard_0_5__float_k_3721steps_Ly_brazil.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788" y="55203"/>
            <a:ext cx="4216742" cy="3429000"/>
          </a:xfrm>
          <a:prstGeom prst="rect">
            <a:avLst/>
          </a:prstGeom>
        </p:spPr>
      </p:pic>
      <p:pic>
        <p:nvPicPr>
          <p:cNvPr id="6" name="Picture 5" descr="11-25-2015_Lindhard_0_5__float_k_3721steps_Qy_brazil.eps"/>
          <p:cNvPicPr>
            <a:picLocks/>
          </p:cNvPicPr>
          <p:nvPr/>
        </p:nvPicPr>
        <p:blipFill>
          <a:blip r:embed="rId3">
            <a:extLst>
              <a:ext uri="{28A0092B-C50C-407E-A947-70E740481C1C}">
                <a14:useLocalDpi xmlns:a14="http://schemas.microsoft.com/office/drawing/2010/main" val="0"/>
              </a:ext>
            </a:extLst>
          </a:blip>
          <a:stretch>
            <a:fillRect/>
          </a:stretch>
        </p:blipFill>
        <p:spPr>
          <a:xfrm>
            <a:off x="4778774" y="3343037"/>
            <a:ext cx="4215384" cy="3429000"/>
          </a:xfrm>
          <a:prstGeom prst="rect">
            <a:avLst/>
          </a:prstGeom>
        </p:spPr>
      </p:pic>
      <p:pic>
        <p:nvPicPr>
          <p:cNvPr id="8" name="Picture 7" descr="Screen Shot 2016-04-02 at 10.55.34 AM.png"/>
          <p:cNvPicPr>
            <a:picLocks noChangeAspect="1"/>
          </p:cNvPicPr>
          <p:nvPr/>
        </p:nvPicPr>
        <p:blipFill rotWithShape="1">
          <a:blip r:embed="rId4">
            <a:extLst>
              <a:ext uri="{28A0092B-C50C-407E-A947-70E740481C1C}">
                <a14:useLocalDpi xmlns:a14="http://schemas.microsoft.com/office/drawing/2010/main" val="0"/>
              </a:ext>
            </a:extLst>
          </a:blip>
          <a:srcRect l="18691" r="11546"/>
          <a:stretch/>
        </p:blipFill>
        <p:spPr>
          <a:xfrm>
            <a:off x="315485" y="1838273"/>
            <a:ext cx="4427885" cy="4247486"/>
          </a:xfrm>
          <a:prstGeom prst="rect">
            <a:avLst/>
          </a:prstGeom>
        </p:spPr>
      </p:pic>
      <p:sp>
        <p:nvSpPr>
          <p:cNvPr id="9" name="Title 1"/>
          <p:cNvSpPr txBox="1">
            <a:spLocks/>
          </p:cNvSpPr>
          <p:nvPr/>
        </p:nvSpPr>
        <p:spPr>
          <a:xfrm>
            <a:off x="408464" y="423389"/>
            <a:ext cx="6753269" cy="860721"/>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dirty="0" smtClean="0"/>
              <a:t>Calibration (LUX DD)</a:t>
            </a:r>
            <a:endParaRPr lang="en-US" dirty="0"/>
          </a:p>
        </p:txBody>
      </p:sp>
      <p:pic>
        <p:nvPicPr>
          <p:cNvPr id="10" name="Picture 9" descr="Screen Shot 2016-04-05 at 11.04.2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0493" y="1586446"/>
            <a:ext cx="1555694" cy="2967874"/>
          </a:xfrm>
          <a:prstGeom prst="rect">
            <a:avLst/>
          </a:prstGeom>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9902" y="2191226"/>
            <a:ext cx="1625969" cy="157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19371D3E-5A18-49EB-AD2A-429AF165759F}" type="slidenum">
              <a:rPr lang="en-US" smtClean="0"/>
              <a:t>5</a:t>
            </a:fld>
            <a:endParaRPr lang="en-US"/>
          </a:p>
        </p:txBody>
      </p:sp>
    </p:spTree>
    <p:extLst>
      <p:ext uri="{BB962C8B-B14F-4D97-AF65-F5344CB8AC3E}">
        <p14:creationId xmlns:p14="http://schemas.microsoft.com/office/powerpoint/2010/main" val="2598107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c_2013_CH3T_mov_rotat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749" y="1832429"/>
            <a:ext cx="4816685" cy="4214722"/>
          </a:xfrm>
          <a:prstGeom prst="rect">
            <a:avLst/>
          </a:prstGeom>
        </p:spPr>
      </p:pic>
      <p:pic>
        <p:nvPicPr>
          <p:cNvPr id="9" name="Picture 8" descr="Screen Shot 2016-04-04 at 8.53.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4880" y="3235006"/>
            <a:ext cx="4046978" cy="3127943"/>
          </a:xfrm>
          <a:prstGeom prst="rect">
            <a:avLst/>
          </a:prstGeom>
        </p:spPr>
      </p:pic>
      <p:pic>
        <p:nvPicPr>
          <p:cNvPr id="10" name="Picture 9" descr="Screen Shot 2016-04-04 at 8.56.0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323654" y="-184690"/>
            <a:ext cx="2901650" cy="3904488"/>
          </a:xfrm>
          <a:prstGeom prst="rect">
            <a:avLst/>
          </a:prstGeom>
        </p:spPr>
      </p:pic>
      <p:sp>
        <p:nvSpPr>
          <p:cNvPr id="8" name="Title 1"/>
          <p:cNvSpPr txBox="1">
            <a:spLocks/>
          </p:cNvSpPr>
          <p:nvPr/>
        </p:nvSpPr>
        <p:spPr>
          <a:xfrm>
            <a:off x="179144" y="423389"/>
            <a:ext cx="6753269" cy="860721"/>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dirty="0" smtClean="0"/>
              <a:t>Calibration (LUX CH</a:t>
            </a:r>
            <a:r>
              <a:rPr lang="en-US" baseline="-25000" dirty="0" smtClean="0"/>
              <a:t>3</a:t>
            </a:r>
            <a:r>
              <a:rPr lang="en-US" dirty="0" smtClean="0"/>
              <a:t>T)</a:t>
            </a:r>
            <a:endParaRPr lang="en-US" dirty="0"/>
          </a:p>
        </p:txBody>
      </p:sp>
      <p:pic>
        <p:nvPicPr>
          <p:cNvPr id="11" name="Picture 10"/>
          <p:cNvPicPr>
            <a:picLocks noChangeAspect="1"/>
          </p:cNvPicPr>
          <p:nvPr/>
        </p:nvPicPr>
        <p:blipFill>
          <a:blip r:embed="rId7"/>
          <a:stretch>
            <a:fillRect/>
          </a:stretch>
        </p:blipFill>
        <p:spPr>
          <a:xfrm>
            <a:off x="6321641" y="1284110"/>
            <a:ext cx="1512687" cy="1530414"/>
          </a:xfrm>
          <a:prstGeom prst="rect">
            <a:avLst/>
          </a:prstGeom>
        </p:spPr>
      </p:pic>
      <p:pic>
        <p:nvPicPr>
          <p:cNvPr id="13" name="Picture 12"/>
          <p:cNvPicPr>
            <a:picLocks noChangeAspect="1"/>
          </p:cNvPicPr>
          <p:nvPr/>
        </p:nvPicPr>
        <p:blipFill>
          <a:blip r:embed="rId8"/>
          <a:stretch>
            <a:fillRect/>
          </a:stretch>
        </p:blipFill>
        <p:spPr>
          <a:xfrm>
            <a:off x="7374798" y="3916336"/>
            <a:ext cx="1114289" cy="756788"/>
          </a:xfrm>
          <a:prstGeom prst="rect">
            <a:avLst/>
          </a:prstGeom>
        </p:spPr>
      </p:pic>
      <p:sp>
        <p:nvSpPr>
          <p:cNvPr id="2" name="Slide Number Placeholder 1"/>
          <p:cNvSpPr>
            <a:spLocks noGrp="1"/>
          </p:cNvSpPr>
          <p:nvPr>
            <p:ph type="sldNum" sz="quarter" idx="12"/>
          </p:nvPr>
        </p:nvSpPr>
        <p:spPr/>
        <p:txBody>
          <a:bodyPr/>
          <a:lstStyle/>
          <a:p>
            <a:fld id="{19371D3E-5A18-49EB-AD2A-429AF165759F}" type="slidenum">
              <a:rPr lang="en-US" smtClean="0"/>
              <a:t>6</a:t>
            </a:fld>
            <a:endParaRPr lang="en-US"/>
          </a:p>
        </p:txBody>
      </p:sp>
    </p:spTree>
    <p:extLst>
      <p:ext uri="{BB962C8B-B14F-4D97-AF65-F5344CB8AC3E}">
        <p14:creationId xmlns:p14="http://schemas.microsoft.com/office/powerpoint/2010/main" val="23970927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63" y="282262"/>
            <a:ext cx="7583488" cy="750828"/>
          </a:xfrm>
        </p:spPr>
        <p:txBody>
          <a:bodyPr/>
          <a:lstStyle/>
          <a:p>
            <a:r>
              <a:rPr lang="en-US" dirty="0" smtClean="0"/>
              <a:t>Putting It All Together</a:t>
            </a:r>
            <a:endParaRPr lang="en-US" dirty="0"/>
          </a:p>
        </p:txBody>
      </p:sp>
      <p:pic>
        <p:nvPicPr>
          <p:cNvPr id="4" name="Picture 3" descr="Screen Shot 2015-10-05 at 5.55.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9122" y="540038"/>
            <a:ext cx="3569275" cy="3693844"/>
          </a:xfrm>
          <a:prstGeom prst="rect">
            <a:avLst/>
          </a:prstGeom>
        </p:spPr>
      </p:pic>
      <p:pic>
        <p:nvPicPr>
          <p:cNvPr id="6" name="Picture 5" descr="Screen Shot 2016-04-04 at 9.19.00 PM.png"/>
          <p:cNvPicPr>
            <a:picLocks noChangeAspect="1"/>
          </p:cNvPicPr>
          <p:nvPr/>
        </p:nvPicPr>
        <p:blipFill rotWithShape="1">
          <a:blip r:embed="rId3">
            <a:extLst>
              <a:ext uri="{28A0092B-C50C-407E-A947-70E740481C1C}">
                <a14:useLocalDpi xmlns:a14="http://schemas.microsoft.com/office/drawing/2010/main" val="0"/>
              </a:ext>
            </a:extLst>
          </a:blip>
          <a:srcRect t="1" b="538"/>
          <a:stretch/>
        </p:blipFill>
        <p:spPr>
          <a:xfrm>
            <a:off x="124915" y="1032224"/>
            <a:ext cx="5081892" cy="2902839"/>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96" y="3920228"/>
            <a:ext cx="5069527" cy="275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5331693" y="4319576"/>
            <a:ext cx="3569276" cy="2193709"/>
          </a:xfrm>
        </p:spPr>
        <p:txBody>
          <a:bodyPr>
            <a:normAutofit fontScale="92500" lnSpcReduction="10000"/>
          </a:bodyPr>
          <a:lstStyle/>
          <a:p>
            <a:r>
              <a:rPr lang="en-US" dirty="0" smtClean="0"/>
              <a:t>The S1 (first), </a:t>
            </a:r>
            <a:r>
              <a:rPr lang="en-US" dirty="0"/>
              <a:t>and </a:t>
            </a:r>
            <a:r>
              <a:rPr lang="en-US" dirty="0" smtClean="0"/>
              <a:t>the S2 (the second) scintillation light, latter coming from </a:t>
            </a:r>
            <a:r>
              <a:rPr lang="en-US" dirty="0"/>
              <a:t>charge</a:t>
            </a:r>
          </a:p>
          <a:p>
            <a:pPr lvl="1"/>
            <a:r>
              <a:rPr lang="en-US" dirty="0"/>
              <a:t>Log ratio </a:t>
            </a:r>
            <a:r>
              <a:rPr lang="en-US" dirty="0" smtClean="0"/>
              <a:t>says ER or </a:t>
            </a:r>
            <a:r>
              <a:rPr lang="en-US" dirty="0"/>
              <a:t>NR</a:t>
            </a:r>
          </a:p>
          <a:p>
            <a:pPr lvl="1"/>
            <a:r>
              <a:rPr lang="en-US" dirty="0"/>
              <a:t>Sum </a:t>
            </a:r>
            <a:r>
              <a:rPr lang="en-US" dirty="0" smtClean="0"/>
              <a:t>provides us energy</a:t>
            </a:r>
          </a:p>
          <a:p>
            <a:r>
              <a:rPr lang="en-US" dirty="0" smtClean="0"/>
              <a:t>“Wall events” are gray points</a:t>
            </a:r>
            <a:endParaRPr lang="en-US" dirty="0"/>
          </a:p>
        </p:txBody>
      </p:sp>
      <p:sp>
        <p:nvSpPr>
          <p:cNvPr id="3" name="Slide Number Placeholder 2"/>
          <p:cNvSpPr>
            <a:spLocks noGrp="1"/>
          </p:cNvSpPr>
          <p:nvPr>
            <p:ph type="sldNum" sz="quarter" idx="12"/>
          </p:nvPr>
        </p:nvSpPr>
        <p:spPr/>
        <p:txBody>
          <a:bodyPr/>
          <a:lstStyle/>
          <a:p>
            <a:fld id="{19371D3E-5A18-49EB-AD2A-429AF165759F}" type="slidenum">
              <a:rPr lang="en-US" smtClean="0"/>
              <a:t>7</a:t>
            </a:fld>
            <a:endParaRPr lang="en-US"/>
          </a:p>
        </p:txBody>
      </p:sp>
      <p:sp>
        <p:nvSpPr>
          <p:cNvPr id="5" name="TextBox 4"/>
          <p:cNvSpPr txBox="1"/>
          <p:nvPr/>
        </p:nvSpPr>
        <p:spPr>
          <a:xfrm>
            <a:off x="2580568" y="1263360"/>
            <a:ext cx="2338876" cy="646331"/>
          </a:xfrm>
          <a:prstGeom prst="rect">
            <a:avLst/>
          </a:prstGeom>
          <a:noFill/>
        </p:spPr>
        <p:txBody>
          <a:bodyPr wrap="square" rtlCol="0">
            <a:spAutoFit/>
          </a:bodyPr>
          <a:lstStyle/>
          <a:p>
            <a:r>
              <a:rPr lang="en-US" dirty="0" smtClean="0"/>
              <a:t>These axes provide a good visual separation</a:t>
            </a:r>
            <a:endParaRPr lang="en-US" dirty="0"/>
          </a:p>
        </p:txBody>
      </p:sp>
    </p:spTree>
    <p:extLst>
      <p:ext uri="{BB962C8B-B14F-4D97-AF65-F5344CB8AC3E}">
        <p14:creationId xmlns:p14="http://schemas.microsoft.com/office/powerpoint/2010/main" val="839992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28 at 11.20.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22" y="1732744"/>
            <a:ext cx="3768330" cy="4867426"/>
          </a:xfrm>
          <a:prstGeom prst="rect">
            <a:avLst/>
          </a:prstGeom>
        </p:spPr>
      </p:pic>
      <p:pic>
        <p:nvPicPr>
          <p:cNvPr id="6" name="Picture 5" descr="Screen Shot 2016-04-28 at 11.22.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446" y="932091"/>
            <a:ext cx="2540840" cy="5587824"/>
          </a:xfrm>
          <a:prstGeom prst="rect">
            <a:avLst/>
          </a:prstGeom>
        </p:spPr>
      </p:pic>
      <p:sp>
        <p:nvSpPr>
          <p:cNvPr id="7" name="TextBox 6"/>
          <p:cNvSpPr txBox="1"/>
          <p:nvPr/>
        </p:nvSpPr>
        <p:spPr>
          <a:xfrm>
            <a:off x="4283153" y="1661070"/>
            <a:ext cx="2085180" cy="4524316"/>
          </a:xfrm>
          <a:prstGeom prst="rect">
            <a:avLst/>
          </a:prstGeom>
          <a:noFill/>
        </p:spPr>
        <p:txBody>
          <a:bodyPr wrap="square" rtlCol="0">
            <a:spAutoFit/>
          </a:bodyPr>
          <a:lstStyle/>
          <a:p>
            <a:r>
              <a:rPr lang="en-US" dirty="0" smtClean="0"/>
              <a:t>WIMP spin-spin interaction (axial-vector coupling): best when there is an odd number of nucleon under study in nucleus</a:t>
            </a:r>
          </a:p>
          <a:p>
            <a:endParaRPr lang="en-US" dirty="0"/>
          </a:p>
          <a:p>
            <a:r>
              <a:rPr lang="en-US" dirty="0" smtClean="0"/>
              <a:t>Xenon is the best element for neutrons, while fluorine is best* for protons based upon nuclear form factor (but Xe can still win via sheer mass)</a:t>
            </a:r>
            <a:endParaRPr lang="en-US" dirty="0"/>
          </a:p>
        </p:txBody>
      </p:sp>
      <p:sp>
        <p:nvSpPr>
          <p:cNvPr id="8" name="Title 1"/>
          <p:cNvSpPr>
            <a:spLocks noGrp="1"/>
          </p:cNvSpPr>
          <p:nvPr>
            <p:ph type="title"/>
          </p:nvPr>
        </p:nvSpPr>
        <p:spPr>
          <a:xfrm>
            <a:off x="779463" y="295833"/>
            <a:ext cx="7583488" cy="1143000"/>
          </a:xfrm>
        </p:spPr>
        <p:txBody>
          <a:bodyPr/>
          <a:lstStyle/>
          <a:p>
            <a:r>
              <a:rPr lang="en-US" dirty="0" smtClean="0"/>
              <a:t>New SD Exclusion Bounds</a:t>
            </a:r>
            <a:endParaRPr lang="en-US" dirty="0"/>
          </a:p>
        </p:txBody>
      </p:sp>
      <p:sp>
        <p:nvSpPr>
          <p:cNvPr id="9" name="Rectangle 8"/>
          <p:cNvSpPr/>
          <p:nvPr/>
        </p:nvSpPr>
        <p:spPr>
          <a:xfrm>
            <a:off x="7355767" y="2010639"/>
            <a:ext cx="705589" cy="400110"/>
          </a:xfrm>
          <a:prstGeom prst="rect">
            <a:avLst/>
          </a:prstGeom>
        </p:spPr>
        <p:txBody>
          <a:bodyPr wrap="square">
            <a:spAutoFit/>
          </a:bodyPr>
          <a:lstStyle/>
          <a:p>
            <a:r>
              <a:rPr lang="hu-HU" sz="1000" dirty="0" smtClean="0"/>
              <a:t>PRL </a:t>
            </a:r>
            <a:r>
              <a:rPr lang="hu-HU" sz="1000" dirty="0"/>
              <a:t>116, </a:t>
            </a:r>
            <a:r>
              <a:rPr lang="hu-HU" sz="1000" dirty="0" smtClean="0"/>
              <a:t>161302</a:t>
            </a:r>
          </a:p>
        </p:txBody>
      </p:sp>
      <p:sp>
        <p:nvSpPr>
          <p:cNvPr id="2" name="Slide Number Placeholder 1"/>
          <p:cNvSpPr>
            <a:spLocks noGrp="1"/>
          </p:cNvSpPr>
          <p:nvPr>
            <p:ph type="sldNum" sz="quarter" idx="12"/>
          </p:nvPr>
        </p:nvSpPr>
        <p:spPr/>
        <p:txBody>
          <a:bodyPr/>
          <a:lstStyle/>
          <a:p>
            <a:fld id="{19371D3E-5A18-49EB-AD2A-429AF165759F}" type="slidenum">
              <a:rPr lang="en-US" smtClean="0"/>
              <a:t>8</a:t>
            </a:fld>
            <a:endParaRPr lang="en-US"/>
          </a:p>
        </p:txBody>
      </p:sp>
      <p:sp>
        <p:nvSpPr>
          <p:cNvPr id="3" name="TextBox 2"/>
          <p:cNvSpPr txBox="1"/>
          <p:nvPr/>
        </p:nvSpPr>
        <p:spPr>
          <a:xfrm>
            <a:off x="4462581" y="6196516"/>
            <a:ext cx="1893837" cy="323165"/>
          </a:xfrm>
          <a:prstGeom prst="rect">
            <a:avLst/>
          </a:prstGeom>
          <a:noFill/>
        </p:spPr>
        <p:txBody>
          <a:bodyPr wrap="none" rtlCol="0">
            <a:spAutoFit/>
          </a:bodyPr>
          <a:lstStyle/>
          <a:p>
            <a:r>
              <a:rPr lang="en-US" sz="1500" dirty="0" smtClean="0"/>
              <a:t>*Exception = IceCube</a:t>
            </a:r>
            <a:endParaRPr lang="en-US" sz="1500" dirty="0"/>
          </a:p>
        </p:txBody>
      </p:sp>
      <p:sp>
        <p:nvSpPr>
          <p:cNvPr id="10" name="TextBox 9"/>
          <p:cNvSpPr txBox="1"/>
          <p:nvPr/>
        </p:nvSpPr>
        <p:spPr>
          <a:xfrm>
            <a:off x="6957998" y="5257719"/>
            <a:ext cx="1913253" cy="784830"/>
          </a:xfrm>
          <a:prstGeom prst="rect">
            <a:avLst/>
          </a:prstGeom>
          <a:solidFill>
            <a:schemeClr val="bg1"/>
          </a:solidFill>
        </p:spPr>
        <p:txBody>
          <a:bodyPr wrap="square" rtlCol="0">
            <a:spAutoFit/>
          </a:bodyPr>
          <a:lstStyle/>
          <a:p>
            <a:r>
              <a:rPr lang="en-US" sz="1500" dirty="0" smtClean="0"/>
              <a:t>But still missing is EFT: LD, LSD, more possible couplings</a:t>
            </a:r>
            <a:endParaRPr lang="en-US" sz="1500" dirty="0"/>
          </a:p>
        </p:txBody>
      </p:sp>
    </p:spTree>
    <p:extLst>
      <p:ext uri="{BB962C8B-B14F-4D97-AF65-F5344CB8AC3E}">
        <p14:creationId xmlns:p14="http://schemas.microsoft.com/office/powerpoint/2010/main" val="3760168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xel">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font script="Hans" typeface="宋体"/>
        <a:font script="Hant" typeface="新細明體"/>
      </a:majorFont>
      <a:minorFont>
        <a:latin typeface="Corbel"/>
        <a:ea typeface=""/>
        <a:cs typeface=""/>
        <a:font script="Jpan" typeface="メイリオ"/>
        <a:font script="Hans" typeface="宋体"/>
        <a:font script="Hant" typeface="新細明體"/>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Pixel.thmx</Template>
  <TotalTime>4392</TotalTime>
  <Words>1716</Words>
  <Application>Microsoft Macintosh PowerPoint</Application>
  <PresentationFormat>On-screen Show (4:3)</PresentationFormat>
  <Paragraphs>168</Paragraphs>
  <Slides>22</Slides>
  <Notes>4</Notes>
  <HiddenSlides>0</HiddenSlides>
  <MMClips>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Pixel</vt:lpstr>
      <vt:lpstr>Searches for Non-Standard Dark Matter Interactions in the LUX and LZ Detectors </vt:lpstr>
      <vt:lpstr>PowerPoint Presentation</vt:lpstr>
      <vt:lpstr>Status of Field of Direct WIMP Detection</vt:lpstr>
      <vt:lpstr>How a Two-Phase Xe TPC Works</vt:lpstr>
      <vt:lpstr>PowerPoint Presentation</vt:lpstr>
      <vt:lpstr>PowerPoint Presentation</vt:lpstr>
      <vt:lpstr>PowerPoint Presentation</vt:lpstr>
      <vt:lpstr>Putting It All Together</vt:lpstr>
      <vt:lpstr>New SD Exclusion Bounds</vt:lpstr>
      <vt:lpstr>LUX-ZEPLIN Collaboration</vt:lpstr>
      <vt:lpstr>Projected Results </vt:lpstr>
      <vt:lpstr>Axions, in LZ: Distinct From* gAg Probing </vt:lpstr>
      <vt:lpstr>S2 -Only (Ionization Channel) Sensitivity</vt:lpstr>
      <vt:lpstr>Why Not Better, Sooner, More?</vt:lpstr>
      <vt:lpstr>Back to ER (like axions) not NR</vt:lpstr>
      <vt:lpstr>XENON100 Annual Modulation Result, or Credit Where Due to the Main Competition of LUX/LZ-</vt:lpstr>
      <vt:lpstr>The Famous, Very Busy SNOWMASS Plot</vt:lpstr>
      <vt:lpstr>A Concluding Summary and Outlook</vt:lpstr>
      <vt:lpstr>PowerPoint Presentation</vt:lpstr>
      <vt:lpstr>LIDINE (Light Detection in Noble Elements)</vt:lpstr>
      <vt:lpstr>The Lindhard Factor in Liquid Xenon</vt:lpstr>
      <vt:lpstr>Underground at Sanford Lab</vt:lpstr>
    </vt:vector>
  </TitlesOfParts>
  <Manager/>
  <Company>UC Davis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Earthly Quest for  Galactic WIMP Recoils LUX / LZ and Beyond</dc:title>
  <dc:subject/>
  <dc:creator>Matthew Szydagis</dc:creator>
  <cp:keywords/>
  <dc:description/>
  <cp:lastModifiedBy>Matthew Szydagis</cp:lastModifiedBy>
  <cp:revision>324</cp:revision>
  <dcterms:created xsi:type="dcterms:W3CDTF">2016-05-01T20:31:59Z</dcterms:created>
  <dcterms:modified xsi:type="dcterms:W3CDTF">2016-06-04T08:42:33Z</dcterms:modified>
  <cp:category/>
</cp:coreProperties>
</file>