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680" r:id="rId2"/>
    <p:sldId id="682" r:id="rId3"/>
    <p:sldId id="683" r:id="rId4"/>
    <p:sldId id="684" r:id="rId5"/>
    <p:sldId id="686" r:id="rId6"/>
    <p:sldId id="687" r:id="rId7"/>
    <p:sldId id="688" r:id="rId8"/>
    <p:sldId id="689" r:id="rId9"/>
    <p:sldId id="690" r:id="rId10"/>
    <p:sldId id="691" r:id="rId11"/>
    <p:sldId id="710" r:id="rId12"/>
    <p:sldId id="719" r:id="rId13"/>
    <p:sldId id="720" r:id="rId14"/>
    <p:sldId id="692" r:id="rId15"/>
    <p:sldId id="693" r:id="rId16"/>
    <p:sldId id="694" r:id="rId17"/>
    <p:sldId id="713" r:id="rId18"/>
    <p:sldId id="724" r:id="rId19"/>
    <p:sldId id="723" r:id="rId20"/>
    <p:sldId id="714" r:id="rId21"/>
    <p:sldId id="722" r:id="rId22"/>
    <p:sldId id="715" r:id="rId23"/>
    <p:sldId id="716" r:id="rId24"/>
    <p:sldId id="697" r:id="rId25"/>
    <p:sldId id="698" r:id="rId26"/>
    <p:sldId id="699" r:id="rId27"/>
    <p:sldId id="700" r:id="rId28"/>
    <p:sldId id="701" r:id="rId29"/>
    <p:sldId id="702" r:id="rId30"/>
    <p:sldId id="703" r:id="rId31"/>
    <p:sldId id="704" r:id="rId32"/>
    <p:sldId id="705" r:id="rId33"/>
    <p:sldId id="706" r:id="rId34"/>
    <p:sldId id="707" r:id="rId35"/>
    <p:sldId id="708" r:id="rId36"/>
    <p:sldId id="712" r:id="rId37"/>
  </p:sldIdLst>
  <p:sldSz cx="9217025" cy="6911975"/>
  <p:notesSz cx="6781800" cy="9926638"/>
  <p:custDataLst>
    <p:tags r:id="rId39"/>
  </p:custDataLst>
  <p:defaultTextStyle>
    <a:defPPr>
      <a:defRPr lang="en-US"/>
    </a:defPPr>
    <a:lvl1pPr marL="0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812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624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436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248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4059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871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683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495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953737"/>
    <a:srgbClr val="C00000"/>
    <a:srgbClr val="336699"/>
    <a:srgbClr val="707070"/>
    <a:srgbClr val="6A6A6A"/>
    <a:srgbClr val="7F7F7F"/>
    <a:srgbClr val="646464"/>
    <a:srgbClr val="557D7D"/>
    <a:srgbClr val="54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493" autoAdjust="0"/>
    <p:restoredTop sz="94540" autoAdjust="0"/>
  </p:normalViewPr>
  <p:slideViewPr>
    <p:cSldViewPr>
      <p:cViewPr>
        <p:scale>
          <a:sx n="70" d="100"/>
          <a:sy n="70" d="100"/>
        </p:scale>
        <p:origin x="-1020" y="36"/>
      </p:cViewPr>
      <p:guideLst>
        <p:guide orient="horz" pos="1134"/>
        <p:guide orient="horz" pos="3901"/>
        <p:guide pos="1633"/>
        <p:guide pos="2449"/>
        <p:guide pos="48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404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9473684210526317E-3"/>
          <c:y val="0.13842482100238662"/>
          <c:w val="0.99342105263157898"/>
          <c:h val="0.7159904534606205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373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</c:dPt>
          <c:dPt>
            <c:idx val="1"/>
            <c:bubble3D val="0"/>
            <c:spPr>
              <a:solidFill>
                <a:srgbClr val="FF0000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33CCCC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73</c:v>
                </c:pt>
                <c:pt idx="1">
                  <c:v>1</c:v>
                </c:pt>
                <c:pt idx="2">
                  <c:v>22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474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54" b="1" i="0" u="none" strike="noStrike" baseline="0">
          <a:solidFill>
            <a:schemeClr val="tx1"/>
          </a:solidFill>
          <a:latin typeface="Trebuchet MS"/>
          <a:ea typeface="Trebuchet MS"/>
          <a:cs typeface="Trebuchet M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980161664233321E-2"/>
          <c:y val="2.9409423858025897E-2"/>
          <c:w val="0.89153383351411408"/>
          <c:h val="0.815355659673538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numRef>
              <c:f>Sheet1!$A$2:$A$40</c:f>
              <c:numCache>
                <c:formatCode>0</c:formatCode>
                <c:ptCount val="39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1980</c:v>
                </c:pt>
                <c:pt idx="4">
                  <c:v>1981</c:v>
                </c:pt>
                <c:pt idx="5">
                  <c:v>1982</c:v>
                </c:pt>
                <c:pt idx="6">
                  <c:v>1983</c:v>
                </c:pt>
                <c:pt idx="7">
                  <c:v>1984</c:v>
                </c:pt>
                <c:pt idx="8">
                  <c:v>1985</c:v>
                </c:pt>
                <c:pt idx="9">
                  <c:v>1986</c:v>
                </c:pt>
                <c:pt idx="10">
                  <c:v>1987</c:v>
                </c:pt>
                <c:pt idx="11">
                  <c:v>1988</c:v>
                </c:pt>
                <c:pt idx="12">
                  <c:v>1989</c:v>
                </c:pt>
                <c:pt idx="13">
                  <c:v>1990</c:v>
                </c:pt>
                <c:pt idx="14">
                  <c:v>1991</c:v>
                </c:pt>
                <c:pt idx="15">
                  <c:v>1992</c:v>
                </c:pt>
                <c:pt idx="16">
                  <c:v>1993</c:v>
                </c:pt>
                <c:pt idx="17">
                  <c:v>1994</c:v>
                </c:pt>
                <c:pt idx="18">
                  <c:v>1995</c:v>
                </c:pt>
                <c:pt idx="19">
                  <c:v>1996</c:v>
                </c:pt>
                <c:pt idx="20">
                  <c:v>1997</c:v>
                </c:pt>
                <c:pt idx="21">
                  <c:v>1998</c:v>
                </c:pt>
                <c:pt idx="22">
                  <c:v>1999</c:v>
                </c:pt>
                <c:pt idx="23">
                  <c:v>2000</c:v>
                </c:pt>
                <c:pt idx="24">
                  <c:v>2001</c:v>
                </c:pt>
                <c:pt idx="25">
                  <c:v>2002</c:v>
                </c:pt>
                <c:pt idx="26">
                  <c:v>2003</c:v>
                </c:pt>
                <c:pt idx="27">
                  <c:v>2004</c:v>
                </c:pt>
                <c:pt idx="28">
                  <c:v>2005</c:v>
                </c:pt>
                <c:pt idx="29">
                  <c:v>2006</c:v>
                </c:pt>
                <c:pt idx="30">
                  <c:v>2007</c:v>
                </c:pt>
                <c:pt idx="31">
                  <c:v>2008</c:v>
                </c:pt>
                <c:pt idx="32">
                  <c:v>2009</c:v>
                </c:pt>
                <c:pt idx="33">
                  <c:v>2010</c:v>
                </c:pt>
                <c:pt idx="34">
                  <c:v>2011</c:v>
                </c:pt>
                <c:pt idx="35">
                  <c:v>2012</c:v>
                </c:pt>
                <c:pt idx="36">
                  <c:v>2013</c:v>
                </c:pt>
                <c:pt idx="37">
                  <c:v>2014</c:v>
                </c:pt>
                <c:pt idx="38">
                  <c:v>2015</c:v>
                </c:pt>
              </c:numCache>
            </c:numRef>
          </c:cat>
          <c:val>
            <c:numRef>
              <c:f>Sheet1!$B$2:$B$40</c:f>
              <c:numCache>
                <c:formatCode>0</c:formatCode>
                <c:ptCount val="39"/>
                <c:pt idx="0">
                  <c:v>10</c:v>
                </c:pt>
                <c:pt idx="1">
                  <c:v>64</c:v>
                </c:pt>
                <c:pt idx="2">
                  <c:v>42</c:v>
                </c:pt>
                <c:pt idx="3">
                  <c:v>23</c:v>
                </c:pt>
                <c:pt idx="4">
                  <c:v>100</c:v>
                </c:pt>
                <c:pt idx="5">
                  <c:v>120</c:v>
                </c:pt>
                <c:pt idx="6">
                  <c:v>104</c:v>
                </c:pt>
                <c:pt idx="7">
                  <c:v>83</c:v>
                </c:pt>
                <c:pt idx="8">
                  <c:v>92</c:v>
                </c:pt>
                <c:pt idx="9">
                  <c:v>138</c:v>
                </c:pt>
                <c:pt idx="10">
                  <c:v>106</c:v>
                </c:pt>
                <c:pt idx="11">
                  <c:v>108</c:v>
                </c:pt>
                <c:pt idx="12">
                  <c:v>100</c:v>
                </c:pt>
                <c:pt idx="13">
                  <c:v>112</c:v>
                </c:pt>
                <c:pt idx="14">
                  <c:v>98</c:v>
                </c:pt>
                <c:pt idx="15">
                  <c:v>91</c:v>
                </c:pt>
                <c:pt idx="16">
                  <c:v>84</c:v>
                </c:pt>
                <c:pt idx="17">
                  <c:v>78</c:v>
                </c:pt>
                <c:pt idx="18">
                  <c:v>85</c:v>
                </c:pt>
                <c:pt idx="19">
                  <c:v>100</c:v>
                </c:pt>
                <c:pt idx="20">
                  <c:v>102</c:v>
                </c:pt>
                <c:pt idx="21">
                  <c:v>126</c:v>
                </c:pt>
                <c:pt idx="22">
                  <c:v>101</c:v>
                </c:pt>
                <c:pt idx="23">
                  <c:v>102</c:v>
                </c:pt>
                <c:pt idx="24">
                  <c:v>79</c:v>
                </c:pt>
                <c:pt idx="25">
                  <c:v>78</c:v>
                </c:pt>
                <c:pt idx="26">
                  <c:v>73</c:v>
                </c:pt>
                <c:pt idx="27">
                  <c:v>119</c:v>
                </c:pt>
                <c:pt idx="28">
                  <c:v>123</c:v>
                </c:pt>
                <c:pt idx="29">
                  <c:v>145</c:v>
                </c:pt>
                <c:pt idx="30">
                  <c:v>189</c:v>
                </c:pt>
                <c:pt idx="31">
                  <c:v>202</c:v>
                </c:pt>
                <c:pt idx="32">
                  <c:v>197</c:v>
                </c:pt>
                <c:pt idx="33">
                  <c:v>236</c:v>
                </c:pt>
                <c:pt idx="34">
                  <c:v>203</c:v>
                </c:pt>
                <c:pt idx="35">
                  <c:v>220</c:v>
                </c:pt>
                <c:pt idx="36">
                  <c:v>255</c:v>
                </c:pt>
                <c:pt idx="37">
                  <c:v>327</c:v>
                </c:pt>
                <c:pt idx="38">
                  <c:v>354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5043456"/>
        <c:axId val="105044992"/>
      </c:barChart>
      <c:catAx>
        <c:axId val="10504345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en-US"/>
          </a:p>
        </c:txPr>
        <c:crossAx val="105044992"/>
        <c:crosses val="autoZero"/>
        <c:auto val="1"/>
        <c:lblAlgn val="ctr"/>
        <c:lblOffset val="100"/>
        <c:noMultiLvlLbl val="0"/>
      </c:catAx>
      <c:valAx>
        <c:axId val="10504499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05043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2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03-Jun-16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1" y="4715156"/>
            <a:ext cx="5425440" cy="4466987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2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34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44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608513" y="6696437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smtClean="0">
                <a:solidFill>
                  <a:schemeClr val="bg1"/>
                </a:solidFill>
              </a:rPr>
              <a:t>Warsaw Workshop on Non-Standard Dark Matter, 2–5 June 2016</a:t>
            </a:r>
            <a:endParaRPr 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noFill/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l"/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8513" y="6696075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smtClean="0">
                <a:solidFill>
                  <a:schemeClr val="bg1"/>
                </a:solidFill>
              </a:rPr>
              <a:t>IAXO Workshop, INFN Frascati, 18–19 April 2016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1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2" y="276799"/>
            <a:ext cx="8295323" cy="1151996"/>
          </a:xfrm>
          <a:prstGeom prst="rect">
            <a:avLst/>
          </a:prstGeom>
        </p:spPr>
        <p:txBody>
          <a:bodyPr vert="horz" lIns="92162" tIns="46081" rIns="92162" bIns="460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2" y="1612796"/>
            <a:ext cx="8295323" cy="4561584"/>
          </a:xfrm>
          <a:prstGeom prst="rect">
            <a:avLst/>
          </a:prstGeom>
        </p:spPr>
        <p:txBody>
          <a:bodyPr vert="horz" lIns="92162" tIns="46081" rIns="92162" bIns="4608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3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03-Jun-16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2" y="6406378"/>
            <a:ext cx="2918725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7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216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609" indent="-345609" algn="l" defTabSz="9216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819" indent="-288007" algn="l" defTabSz="9216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30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842" indent="-230406" algn="l" defTabSz="9216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653" indent="-230406" algn="l" defTabSz="9216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465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5277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089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901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12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24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436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3248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4059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871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683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6495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0.png"/><Relationship Id="rId4" Type="http://schemas.openxmlformats.org/officeDocument/2006/relationships/image" Target="../media/image58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280.png"/><Relationship Id="rId10" Type="http://schemas.openxmlformats.org/officeDocument/2006/relationships/image" Target="../media/image52.png"/><Relationship Id="rId4" Type="http://schemas.openxmlformats.org/officeDocument/2006/relationships/image" Target="../media/image270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5.png"/><Relationship Id="rId7" Type="http://schemas.openxmlformats.org/officeDocument/2006/relationships/image" Target="../media/image70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0.png"/><Relationship Id="rId4" Type="http://schemas.openxmlformats.org/officeDocument/2006/relationships/image" Target="../media/image107.pn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8" Type="http://schemas.openxmlformats.org/officeDocument/2006/relationships/image" Target="../media/image173.png"/><Relationship Id="rId26" Type="http://schemas.openxmlformats.org/officeDocument/2006/relationships/image" Target="../media/image252.png"/><Relationship Id="rId3" Type="http://schemas.openxmlformats.org/officeDocument/2006/relationships/image" Target="../media/image10.jpg"/><Relationship Id="rId21" Type="http://schemas.openxmlformats.org/officeDocument/2006/relationships/image" Target="../media/image200.png"/><Relationship Id="rId34" Type="http://schemas.openxmlformats.org/officeDocument/2006/relationships/image" Target="../media/image22.jpg"/><Relationship Id="rId7" Type="http://schemas.openxmlformats.org/officeDocument/2006/relationships/image" Target="../media/image14.jpg"/><Relationship Id="rId17" Type="http://schemas.openxmlformats.org/officeDocument/2006/relationships/image" Target="../media/image160.png"/><Relationship Id="rId25" Type="http://schemas.openxmlformats.org/officeDocument/2006/relationships/image" Target="../media/image245.png"/><Relationship Id="rId33" Type="http://schemas.openxmlformats.org/officeDocument/2006/relationships/image" Target="../media/image21.jpg"/><Relationship Id="rId2" Type="http://schemas.openxmlformats.org/officeDocument/2006/relationships/image" Target="../media/image9.jpg"/><Relationship Id="rId16" Type="http://schemas.openxmlformats.org/officeDocument/2006/relationships/image" Target="../media/image151.png"/><Relationship Id="rId20" Type="http://schemas.openxmlformats.org/officeDocument/2006/relationships/image" Target="../media/image191.png"/><Relationship Id="rId29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24" Type="http://schemas.openxmlformats.org/officeDocument/2006/relationships/image" Target="../media/image231.png"/><Relationship Id="rId32" Type="http://schemas.openxmlformats.org/officeDocument/2006/relationships/image" Target="../media/image20.jpg"/><Relationship Id="rId37" Type="http://schemas.openxmlformats.org/officeDocument/2006/relationships/image" Target="../media/image25.jpg"/><Relationship Id="rId5" Type="http://schemas.openxmlformats.org/officeDocument/2006/relationships/image" Target="../media/image12.jpg"/><Relationship Id="rId23" Type="http://schemas.openxmlformats.org/officeDocument/2006/relationships/image" Target="../media/image223.png"/><Relationship Id="rId28" Type="http://schemas.openxmlformats.org/officeDocument/2006/relationships/image" Target="../media/image16.jpg"/><Relationship Id="rId36" Type="http://schemas.openxmlformats.org/officeDocument/2006/relationships/image" Target="../media/image24.jpg"/><Relationship Id="rId19" Type="http://schemas.openxmlformats.org/officeDocument/2006/relationships/image" Target="../media/image180.png"/><Relationship Id="rId31" Type="http://schemas.openxmlformats.org/officeDocument/2006/relationships/image" Target="../media/image19.jpg"/><Relationship Id="rId4" Type="http://schemas.openxmlformats.org/officeDocument/2006/relationships/image" Target="../media/image11.jpg"/><Relationship Id="rId22" Type="http://schemas.openxmlformats.org/officeDocument/2006/relationships/image" Target="../media/image210.png"/><Relationship Id="rId27" Type="http://schemas.openxmlformats.org/officeDocument/2006/relationships/image" Target="../media/image264.png"/><Relationship Id="rId30" Type="http://schemas.openxmlformats.org/officeDocument/2006/relationships/image" Target="../media/image18.jpg"/><Relationship Id="rId35" Type="http://schemas.openxmlformats.org/officeDocument/2006/relationships/image" Target="../media/image2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0.png"/><Relationship Id="rId4" Type="http://schemas.openxmlformats.org/officeDocument/2006/relationships/image" Target="../media/image6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8" Type="http://schemas.openxmlformats.org/officeDocument/2006/relationships/image" Target="../media/image173.png"/><Relationship Id="rId26" Type="http://schemas.openxmlformats.org/officeDocument/2006/relationships/image" Target="../media/image25.png"/><Relationship Id="rId39" Type="http://schemas.openxmlformats.org/officeDocument/2006/relationships/image" Target="../media/image272.png"/><Relationship Id="rId3" Type="http://schemas.openxmlformats.org/officeDocument/2006/relationships/image" Target="../media/image9.jpg"/><Relationship Id="rId21" Type="http://schemas.openxmlformats.org/officeDocument/2006/relationships/image" Target="../media/image200.png"/><Relationship Id="rId34" Type="http://schemas.openxmlformats.org/officeDocument/2006/relationships/image" Target="../media/image22.jpg"/><Relationship Id="rId42" Type="http://schemas.openxmlformats.org/officeDocument/2006/relationships/image" Target="../media/image30.jpg"/><Relationship Id="rId47" Type="http://schemas.openxmlformats.org/officeDocument/2006/relationships/image" Target="../media/image290.png"/><Relationship Id="rId7" Type="http://schemas.openxmlformats.org/officeDocument/2006/relationships/image" Target="../media/image14.jp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21.jpg"/><Relationship Id="rId38" Type="http://schemas.openxmlformats.org/officeDocument/2006/relationships/image" Target="../media/image230.png"/><Relationship Id="rId46" Type="http://schemas.openxmlformats.org/officeDocument/2006/relationships/image" Target="../media/image34.png"/><Relationship Id="rId2" Type="http://schemas.openxmlformats.org/officeDocument/2006/relationships/image" Target="../media/image13.jpg"/><Relationship Id="rId16" Type="http://schemas.openxmlformats.org/officeDocument/2006/relationships/image" Target="../media/image15.png"/><Relationship Id="rId20" Type="http://schemas.openxmlformats.org/officeDocument/2006/relationships/image" Target="../media/image191.png"/><Relationship Id="rId29" Type="http://schemas.openxmlformats.org/officeDocument/2006/relationships/image" Target="../media/image17.jpg"/><Relationship Id="rId41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24" Type="http://schemas.openxmlformats.org/officeDocument/2006/relationships/image" Target="../media/image231.png"/><Relationship Id="rId32" Type="http://schemas.openxmlformats.org/officeDocument/2006/relationships/image" Target="../media/image20.jpg"/><Relationship Id="rId37" Type="http://schemas.openxmlformats.org/officeDocument/2006/relationships/image" Target="../media/image20.png"/><Relationship Id="rId40" Type="http://schemas.openxmlformats.org/officeDocument/2006/relationships/image" Target="../media/image28.jpg"/><Relationship Id="rId45" Type="http://schemas.openxmlformats.org/officeDocument/2006/relationships/image" Target="../media/image33.png"/><Relationship Id="rId5" Type="http://schemas.openxmlformats.org/officeDocument/2006/relationships/image" Target="../media/image11.jpg"/><Relationship Id="rId23" Type="http://schemas.openxmlformats.org/officeDocument/2006/relationships/image" Target="../media/image22.png"/><Relationship Id="rId28" Type="http://schemas.openxmlformats.org/officeDocument/2006/relationships/image" Target="../media/image16.jpg"/><Relationship Id="rId36" Type="http://schemas.openxmlformats.org/officeDocument/2006/relationships/image" Target="../media/image27.png"/><Relationship Id="rId19" Type="http://schemas.openxmlformats.org/officeDocument/2006/relationships/image" Target="../media/image18.png"/><Relationship Id="rId31" Type="http://schemas.openxmlformats.org/officeDocument/2006/relationships/image" Target="../media/image19.jpg"/><Relationship Id="rId44" Type="http://schemas.openxmlformats.org/officeDocument/2006/relationships/image" Target="../media/image32.jpg"/><Relationship Id="rId4" Type="http://schemas.openxmlformats.org/officeDocument/2006/relationships/image" Target="../media/image10.jp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18.jpg"/><Relationship Id="rId35" Type="http://schemas.openxmlformats.org/officeDocument/2006/relationships/image" Target="../media/image23.jpg"/><Relationship Id="rId43" Type="http://schemas.openxmlformats.org/officeDocument/2006/relationships/image" Target="../media/image31.jpg"/><Relationship Id="rId48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1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openxmlformats.org/officeDocument/2006/relationships/image" Target="../media/image92.pn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12" Type="http://schemas.openxmlformats.org/officeDocument/2006/relationships/image" Target="../media/image90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g"/><Relationship Id="rId11" Type="http://schemas.openxmlformats.org/officeDocument/2006/relationships/image" Target="../media/image89.jpg"/><Relationship Id="rId5" Type="http://schemas.openxmlformats.org/officeDocument/2006/relationships/image" Target="../media/image84.jpg"/><Relationship Id="rId10" Type="http://schemas.openxmlformats.org/officeDocument/2006/relationships/image" Target="../media/image5.png"/><Relationship Id="rId4" Type="http://schemas.openxmlformats.org/officeDocument/2006/relationships/image" Target="../media/image83.jpg"/><Relationship Id="rId9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360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1.png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80.png"/><Relationship Id="rId7" Type="http://schemas.openxmlformats.org/officeDocument/2006/relationships/image" Target="../media/image2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png"/><Relationship Id="rId11" Type="http://schemas.openxmlformats.org/officeDocument/2006/relationships/image" Target="../media/image78.png"/><Relationship Id="rId5" Type="http://schemas.openxmlformats.org/officeDocument/2006/relationships/image" Target="../media/image200.png"/><Relationship Id="rId10" Type="http://schemas.openxmlformats.org/officeDocument/2006/relationships/image" Target="../media/image160.png"/><Relationship Id="rId4" Type="http://schemas.openxmlformats.org/officeDocument/2006/relationships/image" Target="../media/image191.png"/><Relationship Id="rId9" Type="http://schemas.openxmlformats.org/officeDocument/2006/relationships/image" Target="../media/image1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53.png"/><Relationship Id="rId3" Type="http://schemas.openxmlformats.org/officeDocument/2006/relationships/image" Target="../media/image431.png"/><Relationship Id="rId7" Type="http://schemas.openxmlformats.org/officeDocument/2006/relationships/image" Target="../media/image44.png"/><Relationship Id="rId12" Type="http://schemas.openxmlformats.org/officeDocument/2006/relationships/image" Target="../media/image520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10.png"/><Relationship Id="rId5" Type="http://schemas.openxmlformats.org/officeDocument/2006/relationships/image" Target="../media/image42.jpg"/><Relationship Id="rId10" Type="http://schemas.openxmlformats.org/officeDocument/2006/relationships/image" Target="../media/image500.png"/><Relationship Id="rId4" Type="http://schemas.openxmlformats.org/officeDocument/2006/relationships/image" Target="../media/image440.png"/><Relationship Id="rId9" Type="http://schemas.openxmlformats.org/officeDocument/2006/relationships/image" Target="../media/image4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3892" y="3095937"/>
            <a:ext cx="8929240" cy="1302540"/>
          </a:xfrm>
          <a:effectLst/>
        </p:spPr>
        <p:txBody>
          <a:bodyPr/>
          <a:lstStyle/>
          <a:p>
            <a:r>
              <a:rPr lang="en-US" sz="7200" smtClean="0"/>
              <a:t>Axion Landscape</a:t>
            </a:r>
            <a:endParaRPr lang="en-US" sz="7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4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4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7345461" y="143527"/>
            <a:ext cx="1727671" cy="172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43892" y="151176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Axions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944142" y="151152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Supernova 1987A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544642" y="151152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 Matter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34489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Long-Range Force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287547"/>
            <a:ext cx="1584220" cy="13134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87" y="334343"/>
            <a:ext cx="996449" cy="11591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32" y="143767"/>
            <a:ext cx="1728000" cy="172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374439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Universe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152" y="6192367"/>
            <a:ext cx="9216000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endParaRPr lang="en-US" sz="2900" b="1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" y="5803742"/>
            <a:ext cx="1296180" cy="1052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52" y="5904327"/>
            <a:ext cx="1405798" cy="980558"/>
          </a:xfrm>
          <a:prstGeom prst="rect">
            <a:avLst/>
          </a:prstGeom>
        </p:spPr>
      </p:pic>
      <p:sp>
        <p:nvSpPr>
          <p:cNvPr id="21" name="Title 2"/>
          <p:cNvSpPr txBox="1">
            <a:spLocks/>
          </p:cNvSpPr>
          <p:nvPr/>
        </p:nvSpPr>
        <p:spPr>
          <a:xfrm>
            <a:off x="-128" y="5623642"/>
            <a:ext cx="8929240" cy="1302540"/>
          </a:xfrm>
          <a:prstGeom prst="rect">
            <a:avLst/>
          </a:prstGeom>
          <a:noFill/>
          <a:effectLst/>
        </p:spPr>
        <p:txBody>
          <a:bodyPr vert="horz" lIns="92162" tIns="46081" rIns="92162" bIns="46081" rtlCol="0" anchor="ctr">
            <a:noAutofit/>
          </a:bodyPr>
          <a:lstStyle>
            <a:lvl1pPr algn="ctr" defTabSz="921624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/>
              <a:t>Georg Raffelt</a:t>
            </a:r>
          </a:p>
          <a:p>
            <a:r>
              <a:rPr lang="en-US" sz="3000" smtClean="0"/>
              <a:t>Max Planck Institute for Physics, Munich</a:t>
            </a: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18958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377120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583278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410444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882" y="136769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876" y="1871767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812" y="1871767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748" y="1871767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185" y="1871767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620" y="1871767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556" y="1871767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492" y="1871767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428" y="1871767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363" y="1871767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299" y="1871767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235" y="1871767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940" y="1871767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1004" y="1871767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143892" y="187176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7068" y="1871767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5" name="Group 317"/>
          <p:cNvGrpSpPr>
            <a:grpSpLocks/>
          </p:cNvGrpSpPr>
          <p:nvPr/>
        </p:nvGrpSpPr>
        <p:grpSpPr bwMode="auto">
          <a:xfrm flipH="1">
            <a:off x="431948" y="1871767"/>
            <a:ext cx="576064" cy="214499"/>
            <a:chOff x="2880" y="3360"/>
            <a:chExt cx="2400" cy="240"/>
          </a:xfrm>
        </p:grpSpPr>
        <p:sp>
          <p:nvSpPr>
            <p:cNvPr id="38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8" name="Text Box 194"/>
          <p:cNvSpPr txBox="1">
            <a:spLocks noChangeArrowheads="1"/>
          </p:cNvSpPr>
          <p:nvPr/>
        </p:nvSpPr>
        <p:spPr bwMode="auto">
          <a:xfrm>
            <a:off x="237620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99" name="Text Box 194"/>
          <p:cNvSpPr txBox="1">
            <a:spLocks noChangeArrowheads="1"/>
          </p:cNvSpPr>
          <p:nvPr/>
        </p:nvSpPr>
        <p:spPr bwMode="auto">
          <a:xfrm>
            <a:off x="64796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0" name="Text Box 194"/>
          <p:cNvSpPr txBox="1">
            <a:spLocks noChangeArrowheads="1"/>
          </p:cNvSpPr>
          <p:nvPr/>
        </p:nvSpPr>
        <p:spPr bwMode="auto">
          <a:xfrm>
            <a:off x="756102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1" name="Text Box 196"/>
          <p:cNvSpPr txBox="1">
            <a:spLocks noChangeArrowheads="1"/>
          </p:cNvSpPr>
          <p:nvPr/>
        </p:nvSpPr>
        <p:spPr bwMode="auto">
          <a:xfrm>
            <a:off x="8409140" y="143175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3" name="Text Box 196"/>
          <p:cNvSpPr txBox="1">
            <a:spLocks noChangeArrowheads="1"/>
          </p:cNvSpPr>
          <p:nvPr/>
        </p:nvSpPr>
        <p:spPr bwMode="auto">
          <a:xfrm>
            <a:off x="151392" y="703705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51" y="1127363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9952" y="3888137"/>
            <a:ext cx="5994790" cy="648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3600" b="1" smtClean="0">
                <a:solidFill>
                  <a:schemeClr val="accent2">
                    <a:lumMod val="75000"/>
                  </a:schemeClr>
                </a:solidFill>
              </a:rPr>
              <a:t>Opportunities for detection</a:t>
            </a:r>
            <a:endParaRPr lang="en-US" sz="3600" b="1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36360" y="3384067"/>
            <a:ext cx="2809228" cy="2088200"/>
            <a:chOff x="6336360" y="3384067"/>
            <a:chExt cx="2809228" cy="2088200"/>
          </a:xfrm>
        </p:grpSpPr>
        <p:sp>
          <p:nvSpPr>
            <p:cNvPr id="402" name="Rectangle 401"/>
            <p:cNvSpPr>
              <a:spLocks noChangeArrowheads="1"/>
            </p:cNvSpPr>
            <p:nvPr/>
          </p:nvSpPr>
          <p:spPr bwMode="auto">
            <a:xfrm>
              <a:off x="6336360" y="3384067"/>
              <a:ext cx="2809228" cy="648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92156" tIns="46078" rIns="92156" bIns="46078" anchor="ctr"/>
            <a:lstStyle/>
            <a:p>
              <a:pPr algn="ctr" defTabSz="921018">
                <a:lnSpc>
                  <a:spcPct val="80000"/>
                </a:lnSpc>
                <a:defRPr/>
              </a:pP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Astrophysical Bounds</a:t>
              </a:r>
            </a:p>
            <a:p>
              <a:pPr algn="ctr" defTabSz="921018">
                <a:lnSpc>
                  <a:spcPct val="80000"/>
                </a:lnSpc>
                <a:defRPr/>
              </a:pP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(Energy loss of stars)</a:t>
              </a:r>
              <a:endPara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05" name="Picture 40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6752" y="4104267"/>
              <a:ext cx="1368000" cy="136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6" name="Rectangle 4"/>
            <p:cNvSpPr>
              <a:spLocks noChangeArrowheads="1"/>
            </p:cNvSpPr>
            <p:nvPr/>
          </p:nvSpPr>
          <p:spPr bwMode="auto">
            <a:xfrm>
              <a:off x="6336752" y="5184227"/>
              <a:ext cx="1368000" cy="28799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Supernova 1987A</a:t>
              </a:r>
              <a:endPara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07" name="Picture 40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142" y="4104267"/>
              <a:ext cx="1368000" cy="136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9" name="Rectangle 4"/>
            <p:cNvSpPr>
              <a:spLocks noChangeArrowheads="1"/>
            </p:cNvSpPr>
            <p:nvPr/>
          </p:nvSpPr>
          <p:spPr bwMode="auto">
            <a:xfrm>
              <a:off x="7776952" y="5184227"/>
              <a:ext cx="1368000" cy="28799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Globular Cluster</a:t>
              </a:r>
              <a:endPara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7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Galactic Globular Clusters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2" y="1008247"/>
            <a:ext cx="4320000" cy="432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7" y="1007752"/>
            <a:ext cx="4320495" cy="43204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8667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74" y="785777"/>
            <a:ext cx="5125568" cy="3878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Limits on Axion-Electron Coupling from GC M5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2030" y="719607"/>
            <a:ext cx="26582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I-band brightness</a:t>
            </a:r>
          </a:p>
          <a:p>
            <a:r>
              <a:rPr lang="en-US" sz="2000" smtClean="0"/>
              <a:t>of tip of red-giant brach</a:t>
            </a:r>
          </a:p>
          <a:p>
            <a:r>
              <a:rPr lang="en-US" sz="2000" smtClean="0"/>
              <a:t>[magnitudes]</a:t>
            </a: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00372" y="4440242"/>
                <a:ext cx="532874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smtClean="0"/>
                  <a:t>Axion-electron Yukawa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𝑎𝑒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×</m:t>
                    </m:r>
                    <m:sSup>
                      <m:sSup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13</m:t>
                        </m:r>
                      </m:sup>
                    </m:sSup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372" y="4440242"/>
                <a:ext cx="5328740" cy="400110"/>
              </a:xfrm>
              <a:prstGeom prst="rect">
                <a:avLst/>
              </a:prstGeom>
              <a:blipFill rotWithShape="1">
                <a:blip r:embed="rId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59922" y="5400257"/>
                <a:ext cx="3692036" cy="778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𝑎𝑒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&lt;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.6×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−13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(68%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CL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3</m:t>
                                </m:r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−1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(95%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CL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22" y="5400257"/>
                <a:ext cx="3692036" cy="77886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982345" y="875841"/>
            <a:ext cx="4082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Detailed account of theoretical and observational uncertainties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6152307"/>
            <a:ext cx="92170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Viaux, Catelan, Stetson, Raffelt, Redondo, Valcarce &amp; Weiss, arXiv:</a:t>
            </a:r>
            <a:r>
              <a:rPr lang="en-US" sz="2000"/>
              <a:t>1311.1669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497" y="2852648"/>
            <a:ext cx="2952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• Uncertainty dominated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   by distance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• Can be improved in 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   future (GAIA mission) </a:t>
            </a:r>
            <a:endParaRPr lang="en-US" sz="2000">
              <a:solidFill>
                <a:srgbClr val="003399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168312" y="3239957"/>
            <a:ext cx="1008140" cy="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426347" y="5453834"/>
                <a:ext cx="4126964" cy="686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𝛽</m:t>
                          </m:r>
                        </m:e>
                      </m:func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&lt;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  9.3 </m:t>
                                </m:r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m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eV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(68%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CL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15.4 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meV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(95%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CL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347" y="5453834"/>
                <a:ext cx="4126964" cy="68679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467165" y="4928137"/>
            <a:ext cx="408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Mass limit in DFSZ model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845" y="4928137"/>
            <a:ext cx="408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Limit on axion-electron Yukawa</a:t>
            </a:r>
            <a:endParaRPr lang="en-US" sz="20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1987A Energy-Loss Argument</a:t>
            </a:r>
          </a:p>
        </p:txBody>
      </p:sp>
      <p:pic>
        <p:nvPicPr>
          <p:cNvPr id="3" name="Picture 1027" descr="C:\Users\Georg Raffelt\Desktop\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3" y="1295995"/>
            <a:ext cx="3561396" cy="51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288033" y="791997"/>
            <a:ext cx="356139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effectLst/>
              </a:rPr>
              <a:t>          SN </a:t>
            </a:r>
            <a:r>
              <a:rPr lang="en-US" sz="2000" b="1">
                <a:solidFill>
                  <a:schemeClr val="tx1"/>
                </a:solidFill>
                <a:effectLst/>
              </a:rPr>
              <a:t>1987A neutrino signal</a:t>
            </a:r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6" name="Line 1030"/>
          <p:cNvSpPr>
            <a:spLocks noChangeShapeType="1"/>
          </p:cNvSpPr>
          <p:nvPr/>
        </p:nvSpPr>
        <p:spPr bwMode="auto">
          <a:xfrm rot="54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7" name="Line 1031"/>
          <p:cNvSpPr>
            <a:spLocks noChangeShapeType="1"/>
          </p:cNvSpPr>
          <p:nvPr/>
        </p:nvSpPr>
        <p:spPr bwMode="auto">
          <a:xfrm rot="27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8" name="Line 1032"/>
          <p:cNvSpPr>
            <a:spLocks noChangeShapeType="1"/>
          </p:cNvSpPr>
          <p:nvPr/>
        </p:nvSpPr>
        <p:spPr bwMode="auto">
          <a:xfrm rot="1890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9" name="Line 1033"/>
          <p:cNvSpPr>
            <a:spLocks noChangeShapeType="1"/>
          </p:cNvSpPr>
          <p:nvPr/>
        </p:nvSpPr>
        <p:spPr bwMode="auto">
          <a:xfrm rot="402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0" name="Line 1034"/>
          <p:cNvSpPr>
            <a:spLocks noChangeShapeType="1"/>
          </p:cNvSpPr>
          <p:nvPr/>
        </p:nvSpPr>
        <p:spPr bwMode="auto">
          <a:xfrm rot="1758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1" name="Line 1035"/>
          <p:cNvSpPr>
            <a:spLocks noChangeShapeType="1"/>
          </p:cNvSpPr>
          <p:nvPr/>
        </p:nvSpPr>
        <p:spPr bwMode="auto">
          <a:xfrm rot="132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2" name="Line 1036"/>
          <p:cNvSpPr>
            <a:spLocks noChangeShapeType="1"/>
          </p:cNvSpPr>
          <p:nvPr/>
        </p:nvSpPr>
        <p:spPr bwMode="auto">
          <a:xfrm rot="2028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4464852" y="1079657"/>
            <a:ext cx="2592000" cy="259239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86396" tIns="43199" rIns="86396" bIns="43199" anchor="ctr"/>
          <a:lstStyle/>
          <a:p>
            <a:endParaRPr lang="en-US"/>
          </a:p>
        </p:txBody>
      </p:sp>
      <p:sp>
        <p:nvSpPr>
          <p:cNvPr id="27" name="Rectangle 1051"/>
          <p:cNvSpPr>
            <a:spLocks noChangeArrowheads="1"/>
          </p:cNvSpPr>
          <p:nvPr/>
        </p:nvSpPr>
        <p:spPr bwMode="auto">
          <a:xfrm>
            <a:off x="4104457" y="5615980"/>
            <a:ext cx="4824537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 b="1">
                <a:solidFill>
                  <a:srgbClr val="C00000"/>
                </a:solidFill>
                <a:effectLst/>
              </a:rPr>
              <a:t>Late-time signal most sensitive observable</a:t>
            </a:r>
          </a:p>
        </p:txBody>
      </p:sp>
      <p:sp>
        <p:nvSpPr>
          <p:cNvPr id="28" name="Rectangle 1052"/>
          <p:cNvSpPr>
            <a:spLocks noChangeArrowheads="1"/>
          </p:cNvSpPr>
          <p:nvPr/>
        </p:nvSpPr>
        <p:spPr bwMode="auto">
          <a:xfrm>
            <a:off x="4104457" y="4031986"/>
            <a:ext cx="4824537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Emission of very weakly interacting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particles would  “steal” energy from the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neutrino burst and shorten it.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(Early neutrino burst powered by accretion,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 not sensitive to volume energy loss.)</a:t>
            </a:r>
          </a:p>
        </p:txBody>
      </p:sp>
      <p:sp>
        <p:nvSpPr>
          <p:cNvPr id="41" name="Line 1049"/>
          <p:cNvSpPr>
            <a:spLocks noChangeShapeType="1"/>
          </p:cNvSpPr>
          <p:nvPr/>
        </p:nvSpPr>
        <p:spPr bwMode="auto">
          <a:xfrm rot="16200000" flipV="1">
            <a:off x="4804290" y="1535223"/>
            <a:ext cx="76500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42" name="Text Box 1039"/>
          <p:cNvSpPr txBox="1">
            <a:spLocks noChangeArrowheads="1"/>
          </p:cNvSpPr>
          <p:nvPr/>
        </p:nvSpPr>
        <p:spPr bwMode="auto">
          <a:xfrm>
            <a:off x="4910797" y="2743093"/>
            <a:ext cx="1705689" cy="7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44" tIns="46072" rIns="92144" bIns="46072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Neutrino</a:t>
            </a:r>
            <a:endParaRPr lang="en-US" b="1" smtClean="0">
              <a:solidFill>
                <a:srgbClr val="003399"/>
              </a:solidFill>
              <a:latin typeface="+mn-lt"/>
            </a:endParaRPr>
          </a:p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diffusion</a:t>
            </a:r>
            <a:endParaRPr lang="de-DE" b="1">
              <a:solidFill>
                <a:srgbClr val="003399"/>
              </a:solidFill>
              <a:effectLst/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11102" y="875841"/>
            <a:ext cx="132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smtClean="0"/>
              <a:t>Neutrino</a:t>
            </a:r>
          </a:p>
          <a:p>
            <a:pPr algn="ctr">
              <a:lnSpc>
                <a:spcPts val="2400"/>
              </a:lnSpc>
            </a:pPr>
            <a:r>
              <a:rPr lang="en-US" sz="2400" b="1" smtClean="0"/>
              <a:t>sphere</a:t>
            </a:r>
            <a:endParaRPr lang="en-US" sz="2400" b="1"/>
          </a:p>
        </p:txBody>
      </p:sp>
      <p:sp>
        <p:nvSpPr>
          <p:cNvPr id="44" name="AutoShape 1050"/>
          <p:cNvSpPr>
            <a:spLocks noChangeArrowheads="1"/>
          </p:cNvSpPr>
          <p:nvPr/>
        </p:nvSpPr>
        <p:spPr bwMode="auto">
          <a:xfrm>
            <a:off x="6336752" y="1765494"/>
            <a:ext cx="2448272" cy="1223996"/>
          </a:xfrm>
          <a:prstGeom prst="rightArrow">
            <a:avLst>
              <a:gd name="adj1" fmla="val 59315"/>
              <a:gd name="adj2" fmla="val 50241"/>
            </a:avLst>
          </a:prstGeom>
          <a:gradFill rotWithShape="0">
            <a:gsLst>
              <a:gs pos="0">
                <a:srgbClr val="4D4D4D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emission</a:t>
            </a:r>
          </a:p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</a:p>
        </p:txBody>
      </p:sp>
      <p:sp>
        <p:nvSpPr>
          <p:cNvPr id="40" name="Line 1048"/>
          <p:cNvSpPr>
            <a:spLocks noChangeShapeType="1"/>
          </p:cNvSpPr>
          <p:nvPr/>
        </p:nvSpPr>
        <p:spPr bwMode="auto">
          <a:xfrm rot="16200000" flipH="1" flipV="1">
            <a:off x="4995578" y="1421978"/>
            <a:ext cx="383999" cy="306034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9" name="Line 1047"/>
          <p:cNvSpPr>
            <a:spLocks noChangeShapeType="1"/>
          </p:cNvSpPr>
          <p:nvPr/>
        </p:nvSpPr>
        <p:spPr bwMode="auto">
          <a:xfrm rot="16200000" flipV="1">
            <a:off x="5494361" y="1229227"/>
            <a:ext cx="0" cy="307535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8" name="Line 1046"/>
          <p:cNvSpPr>
            <a:spLocks noChangeShapeType="1"/>
          </p:cNvSpPr>
          <p:nvPr/>
        </p:nvSpPr>
        <p:spPr bwMode="auto">
          <a:xfrm rot="16200000">
            <a:off x="5379622" y="1498488"/>
            <a:ext cx="383999" cy="153017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7" name="Line 1045"/>
          <p:cNvSpPr>
            <a:spLocks noChangeShapeType="1"/>
          </p:cNvSpPr>
          <p:nvPr/>
        </p:nvSpPr>
        <p:spPr bwMode="auto">
          <a:xfrm rot="16200000" flipH="1" flipV="1">
            <a:off x="5648143" y="1382964"/>
            <a:ext cx="230999" cy="53706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5" name="Line 1043"/>
          <p:cNvSpPr>
            <a:spLocks noChangeShapeType="1"/>
          </p:cNvSpPr>
          <p:nvPr/>
        </p:nvSpPr>
        <p:spPr bwMode="auto">
          <a:xfrm rot="16200000" flipV="1">
            <a:off x="5686428" y="1881739"/>
            <a:ext cx="767997" cy="76508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6" name="Line 1044"/>
          <p:cNvSpPr>
            <a:spLocks noChangeShapeType="1"/>
          </p:cNvSpPr>
          <p:nvPr/>
        </p:nvSpPr>
        <p:spPr bwMode="auto">
          <a:xfrm rot="16200000" flipH="1">
            <a:off x="5724658" y="1919972"/>
            <a:ext cx="383999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3" name="Line 1041"/>
          <p:cNvSpPr>
            <a:spLocks noChangeShapeType="1"/>
          </p:cNvSpPr>
          <p:nvPr/>
        </p:nvSpPr>
        <p:spPr bwMode="auto">
          <a:xfrm rot="16200000" flipV="1">
            <a:off x="5570888" y="2072243"/>
            <a:ext cx="307498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4" name="Line 1042"/>
          <p:cNvSpPr>
            <a:spLocks noChangeShapeType="1"/>
          </p:cNvSpPr>
          <p:nvPr/>
        </p:nvSpPr>
        <p:spPr bwMode="auto">
          <a:xfrm rot="16200000" flipH="1">
            <a:off x="5396484" y="1863339"/>
            <a:ext cx="155250" cy="57306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2" name="Line 1040"/>
          <p:cNvSpPr>
            <a:spLocks noChangeShapeType="1"/>
          </p:cNvSpPr>
          <p:nvPr/>
        </p:nvSpPr>
        <p:spPr bwMode="auto">
          <a:xfrm rot="16200000" flipV="1">
            <a:off x="5149355" y="2112716"/>
            <a:ext cx="536998" cy="46055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1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8" y="64665"/>
            <a:ext cx="9217024" cy="582932"/>
          </a:xfrm>
          <a:noFill/>
          <a:ln>
            <a:noFill/>
          </a:ln>
        </p:spPr>
        <p:txBody>
          <a:bodyPr/>
          <a:lstStyle/>
          <a:p>
            <a:r>
              <a:rPr lang="en-US" smtClean="0"/>
              <a:t> Pie Chart</a:t>
            </a:r>
            <a:r>
              <a:rPr lang="en-US" baseline="0" smtClean="0"/>
              <a:t> of </a:t>
            </a:r>
            <a:r>
              <a:rPr lang="en-US" smtClean="0"/>
              <a:t>Dark Matter of the Universe</a:t>
            </a:r>
            <a:endParaRPr lang="en-US" dirty="0"/>
          </a:p>
        </p:txBody>
      </p:sp>
      <p:pic>
        <p:nvPicPr>
          <p:cNvPr id="3" name="Picture 3" descr="C:\Users\Georg Raffelt\Desktop\sky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793001"/>
              </p:ext>
            </p:extLst>
          </p:nvPr>
        </p:nvGraphicFramePr>
        <p:xfrm>
          <a:off x="1083120" y="1381135"/>
          <a:ext cx="7049284" cy="3898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04056" y="935637"/>
            <a:ext cx="3384376" cy="100799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Dark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Cosmological Constant)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912769" y="4463624"/>
            <a:ext cx="1800200" cy="86399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</a:p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0.4%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286888" y="5039622"/>
            <a:ext cx="1872208" cy="863997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/>
              <a:t>Dark Matter</a:t>
            </a:r>
          </a:p>
          <a:p>
            <a:pPr defTabSz="921018"/>
            <a:r>
              <a:rPr lang="en-US" sz="2400" b="1" smtClean="0"/>
              <a:t>25%</a:t>
            </a:r>
            <a:endParaRPr lang="en-US" sz="2400" b="1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04056" y="4679623"/>
            <a:ext cx="2880320" cy="12284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/>
              <a:t>Ordinary </a:t>
            </a:r>
            <a:r>
              <a:rPr lang="en-US" sz="2400" b="1" smtClean="0"/>
              <a:t>Matter  5%</a:t>
            </a:r>
            <a:endParaRPr lang="en-US" sz="2400" b="1"/>
          </a:p>
          <a:p>
            <a:pPr defTabSz="921018"/>
            <a:r>
              <a:rPr lang="en-US" sz="2400" b="1"/>
              <a:t>(of this only about</a:t>
            </a:r>
          </a:p>
          <a:p>
            <a:pPr defTabSz="921018"/>
            <a:r>
              <a:rPr lang="en-US" sz="2400" b="1"/>
              <a:t> 10% luminous)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87" y="935637"/>
            <a:ext cx="1905845" cy="30244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463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36" y="3167947"/>
            <a:ext cx="2565076" cy="1575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Creation of Cosmological Axions by Re-alignment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144015" y="863627"/>
                <a:ext cx="4032697" cy="1612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/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𝑻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~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  <m:t>𝒇</m:t>
                        </m:r>
                      </m:e>
                      <m:sub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b="1">
                    <a:solidFill>
                      <a:schemeClr val="accent2">
                        <a:lumMod val="75000"/>
                      </a:schemeClr>
                    </a:solidFill>
                  </a:rPr>
                  <a:t> (very early universe)</a:t>
                </a:r>
                <a:endParaRPr lang="de-DE" b="1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l" eaLnBrk="1" hangingPunct="1"/>
                <a:endParaRPr lang="en-US" sz="700" smtClean="0">
                  <a:solidFill>
                    <a:schemeClr val="accent1">
                      <a:lumMod val="75000"/>
                    </a:schemeClr>
                  </a:solidFill>
                  <a:effectLst/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U</a:t>
                </a:r>
                <a:r>
                  <a:rPr lang="en-US" baseline="-2500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PQ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(1) spontaneously broken</a:t>
                </a:r>
              </a:p>
              <a:p>
                <a:pPr algn="l" eaLnBrk="1" hangingPunct="1"/>
                <a:endParaRPr lang="en-US" sz="40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Higgs field settles in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“Mexican hat”</a:t>
                </a:r>
              </a:p>
              <a:p>
                <a:pPr algn="l" eaLnBrk="1" hangingPunct="1"/>
                <a:endParaRPr lang="en-US" sz="40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de-DE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Axion field sits fixed </a:t>
                </a:r>
                <a:r>
                  <a:rPr lang="de-DE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at 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𝑎</m:t>
                    </m:r>
                    <m:r>
                      <a:rPr lang="de-DE" i="1" baseline="-25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𝑖</m:t>
                    </m:r>
                    <m:r>
                      <a:rPr lang="de-DE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 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Θ</m:t>
                    </m:r>
                    <m:r>
                      <a:rPr lang="de-DE" i="1" baseline="-25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𝑖</m:t>
                    </m:r>
                    <m:r>
                      <a:rPr lang="de-DE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endParaRPr lang="de-DE">
                  <a:solidFill>
                    <a:schemeClr val="accent1">
                      <a:lumMod val="75000"/>
                    </a:schemeClr>
                  </a:solidFill>
                  <a:effectLst/>
                  <a:latin typeface="+mn-lt"/>
                </a:endParaRPr>
              </a:p>
            </p:txBody>
          </p:sp>
        </mc:Choice>
        <mc:Fallback xmlns="">
          <p:sp>
            <p:nvSpPr>
              <p:cNvPr id="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5" y="863627"/>
                <a:ext cx="4032697" cy="1612446"/>
              </a:xfrm>
              <a:prstGeom prst="rect">
                <a:avLst/>
              </a:prstGeom>
              <a:blipFill rotWithShape="1">
                <a:blip r:embed="rId3"/>
                <a:stretch>
                  <a:fillRect l="-1664" t="-2273" r="-1513" b="-265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6989279" y="889497"/>
            <a:ext cx="2108701" cy="1684493"/>
            <a:chOff x="2976" y="2410"/>
            <a:chExt cx="1317" cy="1053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2976" y="2410"/>
              <a:ext cx="1317" cy="1053"/>
              <a:chOff x="2976" y="2410"/>
              <a:chExt cx="1317" cy="1053"/>
            </a:xfrm>
          </p:grpSpPr>
          <p:grpSp>
            <p:nvGrpSpPr>
              <p:cNvPr id="10" name="Group 8"/>
              <p:cNvGrpSpPr>
                <a:grpSpLocks/>
              </p:cNvGrpSpPr>
              <p:nvPr/>
            </p:nvGrpSpPr>
            <p:grpSpPr bwMode="auto">
              <a:xfrm>
                <a:off x="2976" y="2492"/>
                <a:ext cx="1248" cy="971"/>
                <a:chOff x="3552" y="624"/>
                <a:chExt cx="1248" cy="1008"/>
              </a:xfrm>
            </p:grpSpPr>
            <p:sp>
              <p:nvSpPr>
                <p:cNvPr id="13" name="Line 9"/>
                <p:cNvSpPr>
                  <a:spLocks noChangeShapeType="1"/>
                </p:cNvSpPr>
                <p:nvPr/>
              </p:nvSpPr>
              <p:spPr bwMode="auto">
                <a:xfrm>
                  <a:off x="3552" y="1536"/>
                  <a:ext cx="124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4176" y="624"/>
                  <a:ext cx="0" cy="100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01" y="3082"/>
                    <a:ext cx="292" cy="28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1pPr>
                    <a:lvl2pPr marL="742950" indent="-28575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2pPr>
                    <a:lvl3pPr marL="11430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3pPr>
                    <a:lvl4pPr marL="16002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4pPr>
                    <a:lvl5pPr marL="20574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5pPr>
                    <a:lvl6pPr marL="25146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6pPr>
                    <a:lvl7pPr marL="29718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7pPr>
                    <a:lvl8pPr marL="34290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8pPr>
                    <a:lvl9pPr marL="38862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9pPr>
                  </a:lstStyle>
                  <a:p>
                    <a:pPr algn="l" eaLnBrk="1" hangingPunct="1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oMath>
                      </m:oMathPara>
                    </a14:m>
                    <a:endParaRPr lang="de-DE" sz="230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 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001" y="3082"/>
                    <a:ext cx="292" cy="283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0" y="2410"/>
                    <a:ext cx="559" cy="28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1pPr>
                    <a:lvl2pPr marL="742950" indent="-28575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2pPr>
                    <a:lvl3pPr marL="11430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3pPr>
                    <a:lvl4pPr marL="16002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4pPr>
                    <a:lvl5pPr marL="20574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5pPr>
                    <a:lvl6pPr marL="25146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6pPr>
                    <a:lvl7pPr marL="29718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7pPr>
                    <a:lvl8pPr marL="34290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8pPr>
                    <a:lvl9pPr marL="38862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9pPr>
                  </a:lstStyle>
                  <a:p>
                    <a:pPr algn="l" eaLnBrk="1" hangingPunct="1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de-DE" sz="2300" i="1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 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600" y="2410"/>
                    <a:ext cx="559" cy="283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18919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3049" y="3345"/>
              <a:ext cx="1008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14"/>
            <p:cNvSpPr>
              <a:spLocks noChangeAspect="1" noChangeArrowheads="1"/>
            </p:cNvSpPr>
            <p:nvPr/>
          </p:nvSpPr>
          <p:spPr bwMode="auto">
            <a:xfrm>
              <a:off x="3184" y="3260"/>
              <a:ext cx="96" cy="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6989278" y="3226437"/>
            <a:ext cx="1998222" cy="1553994"/>
            <a:chOff x="3552" y="624"/>
            <a:chExt cx="1248" cy="1008"/>
          </a:xfrm>
        </p:grpSpPr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3552" y="1536"/>
              <a:ext cx="12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H="1" flipV="1">
              <a:off x="4176" y="624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7296812" y="3596936"/>
            <a:ext cx="1399656" cy="1006497"/>
            <a:chOff x="3744" y="2208"/>
            <a:chExt cx="874" cy="509"/>
          </a:xfrm>
        </p:grpSpPr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744" y="2208"/>
              <a:ext cx="442" cy="509"/>
            </a:xfrm>
            <a:custGeom>
              <a:avLst/>
              <a:gdLst>
                <a:gd name="T0" fmla="*/ 0 w 442"/>
                <a:gd name="T1" fmla="*/ 0 h 509"/>
                <a:gd name="T2" fmla="*/ 442 w 442"/>
                <a:gd name="T3" fmla="*/ 50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2" h="509">
                  <a:moveTo>
                    <a:pt x="0" y="0"/>
                  </a:moveTo>
                  <a:cubicBezTo>
                    <a:pt x="87" y="226"/>
                    <a:pt x="260" y="509"/>
                    <a:pt x="442" y="509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 flipH="1">
              <a:off x="4176" y="2208"/>
              <a:ext cx="442" cy="509"/>
            </a:xfrm>
            <a:custGeom>
              <a:avLst/>
              <a:gdLst>
                <a:gd name="T0" fmla="*/ 0 w 442"/>
                <a:gd name="T1" fmla="*/ 0 h 509"/>
                <a:gd name="T2" fmla="*/ 442 w 442"/>
                <a:gd name="T3" fmla="*/ 50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2" h="509">
                  <a:moveTo>
                    <a:pt x="0" y="0"/>
                  </a:moveTo>
                  <a:cubicBezTo>
                    <a:pt x="87" y="226"/>
                    <a:pt x="260" y="509"/>
                    <a:pt x="442" y="509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" name="Oval 24"/>
          <p:cNvSpPr>
            <a:spLocks noChangeAspect="1" noChangeArrowheads="1"/>
          </p:cNvSpPr>
          <p:nvPr/>
        </p:nvSpPr>
        <p:spPr bwMode="auto">
          <a:xfrm>
            <a:off x="7748362" y="3956935"/>
            <a:ext cx="154517" cy="1485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7461830" y="4022934"/>
            <a:ext cx="108012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6"/>
              <p:cNvSpPr txBox="1">
                <a:spLocks noChangeArrowheads="1"/>
              </p:cNvSpPr>
              <p:nvPr/>
            </p:nvSpPr>
            <p:spPr bwMode="auto">
              <a:xfrm>
                <a:off x="8630460" y="4171434"/>
                <a:ext cx="457020" cy="44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30460" y="4171434"/>
                <a:ext cx="457020" cy="4469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7"/>
              <p:cNvSpPr txBox="1">
                <a:spLocks noChangeArrowheads="1"/>
              </p:cNvSpPr>
              <p:nvPr/>
            </p:nvSpPr>
            <p:spPr bwMode="auto">
              <a:xfrm>
                <a:off x="7988390" y="3095937"/>
                <a:ext cx="891433" cy="44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𝑉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8390" y="3095937"/>
                <a:ext cx="891433" cy="446999"/>
              </a:xfrm>
              <a:prstGeom prst="rect">
                <a:avLst/>
              </a:prstGeom>
              <a:blipFill rotWithShape="1">
                <a:blip r:embed="rId7"/>
                <a:stretch>
                  <a:fillRect b="-205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28"/>
              <p:cNvSpPr txBox="1">
                <a:spLocks noChangeArrowheads="1"/>
              </p:cNvSpPr>
              <p:nvPr/>
            </p:nvSpPr>
            <p:spPr bwMode="auto">
              <a:xfrm>
                <a:off x="7565342" y="4733932"/>
                <a:ext cx="1047309" cy="447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3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3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Θ</m:t>
                          </m:r>
                        </m:e>
                      </m:acc>
                      <m:r>
                        <a:rPr lang="en-US" sz="23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5342" y="4733932"/>
                <a:ext cx="1047309" cy="44783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33"/>
              <p:cNvSpPr txBox="1">
                <a:spLocks noChangeArrowheads="1"/>
              </p:cNvSpPr>
              <p:nvPr/>
            </p:nvSpPr>
            <p:spPr bwMode="auto">
              <a:xfrm>
                <a:off x="144016" y="2879907"/>
                <a:ext cx="4536506" cy="2520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/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𝑻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~ 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𝟏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m:t>GeV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="1">
                    <a:solidFill>
                      <a:schemeClr val="accent2">
                        <a:lumMod val="75000"/>
                      </a:schemeClr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𝑯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~ 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𝟗</m:t>
                        </m:r>
                      </m:sup>
                    </m:sSup>
                  </m:oMath>
                </a14:m>
                <a:r>
                  <a:rPr lang="en-US" b="1">
                    <a:solidFill>
                      <a:schemeClr val="accent2">
                        <a:lumMod val="75000"/>
                      </a:schemeClr>
                    </a:solidFill>
                  </a:rPr>
                  <a:t> eV)</a:t>
                </a:r>
                <a:endParaRPr lang="de-DE" b="1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l" eaLnBrk="1" hangingPunct="1"/>
                <a:endParaRPr lang="en-US" sz="800" smtClean="0">
                  <a:solidFill>
                    <a:schemeClr val="accent1">
                      <a:lumMod val="75000"/>
                    </a:schemeClr>
                  </a:solidFill>
                  <a:effectLst/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Axion mass turns on quickly</a:t>
                </a:r>
              </a:p>
              <a:p>
                <a:pPr algn="l" eaLnBrk="1" hangingPunct="1"/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  by thermal </a:t>
                </a:r>
                <a:r>
                  <a:rPr lang="de-DE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instanton gas</a:t>
                </a:r>
              </a:p>
              <a:p>
                <a:pPr algn="l" eaLnBrk="1" hangingPunct="1"/>
                <a:endParaRPr lang="de-DE" sz="50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Field starts oscillating when</a:t>
                </a:r>
                <a:endParaRPr lang="en-US" smtClean="0">
                  <a:solidFill>
                    <a:schemeClr val="accent1">
                      <a:lumMod val="75000"/>
                    </a:schemeClr>
                  </a:solidFill>
                  <a:effectLst/>
                  <a:latin typeface="+mn-lt"/>
                </a:endParaRPr>
              </a:p>
              <a:p>
                <a:pPr algn="l" eaLnBrk="1" hangingPunct="1"/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𝑚</m:t>
                    </m:r>
                    <m:r>
                      <a:rPr lang="en-US" i="1" baseline="-25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𝑎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≳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 3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𝐻</m:t>
                    </m:r>
                  </m:oMath>
                </a14:m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lt"/>
                </a:endParaRPr>
              </a:p>
              <a:p>
                <a:pPr algn="l" eaLnBrk="1" hangingPunct="1"/>
                <a:endParaRPr lang="en-US" sz="50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Classical field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oscillations (axions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at rest)</a:t>
                </a:r>
              </a:p>
              <a:p>
                <a:pPr algn="l" eaLnBrk="1" hangingPunct="1"/>
                <a:endParaRPr lang="de-DE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3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2879907"/>
                <a:ext cx="4536506" cy="2520350"/>
              </a:xfrm>
              <a:prstGeom prst="rect">
                <a:avLst/>
              </a:prstGeom>
              <a:blipFill rotWithShape="1">
                <a:blip r:embed="rId9"/>
                <a:stretch>
                  <a:fillRect l="-1478" t="-966" r="-13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144016" y="5472267"/>
            <a:ext cx="8928993" cy="86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b="1" smtClean="0">
                <a:ln w="3175">
                  <a:noFill/>
                </a:ln>
                <a:solidFill>
                  <a:srgbClr val="953737"/>
                </a:solidFill>
                <a:latin typeface="+mn-lt"/>
              </a:rPr>
              <a:t>Axions are born as nonrelativistic, classical field oscillations</a:t>
            </a:r>
          </a:p>
          <a:p>
            <a:pPr algn="ctr">
              <a:defRPr/>
            </a:pPr>
            <a:r>
              <a:rPr lang="en-US" b="1" smtClean="0">
                <a:ln w="3175">
                  <a:noFill/>
                </a:ln>
                <a:solidFill>
                  <a:srgbClr val="953737"/>
                </a:solidFill>
                <a:latin typeface="+mn-lt"/>
              </a:rPr>
              <a:t>Very small mass, yet cold dark matter</a:t>
            </a:r>
            <a:endParaRPr lang="de-DE" b="1" smtClean="0">
              <a:ln w="3175">
                <a:noFill/>
              </a:ln>
              <a:solidFill>
                <a:srgbClr val="953737"/>
              </a:solidFill>
              <a:latin typeface="+mn-l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36" y="1007646"/>
            <a:ext cx="2565076" cy="1583513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H="1">
            <a:off x="5904693" y="4320107"/>
            <a:ext cx="223064" cy="1440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15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Cosmology in PLB 120 (1983)</a:t>
            </a:r>
          </a:p>
        </p:txBody>
      </p:sp>
      <p:grpSp>
        <p:nvGrpSpPr>
          <p:cNvPr id="21" name="Group 3"/>
          <p:cNvGrpSpPr>
            <a:grpSpLocks/>
          </p:cNvGrpSpPr>
          <p:nvPr/>
        </p:nvGrpSpPr>
        <p:grpSpPr bwMode="auto">
          <a:xfrm>
            <a:off x="144016" y="791997"/>
            <a:ext cx="6624737" cy="3167989"/>
            <a:chOff x="96" y="480"/>
            <a:chExt cx="4416" cy="2112"/>
          </a:xfrm>
        </p:grpSpPr>
        <p:pic>
          <p:nvPicPr>
            <p:cNvPr id="22" name="Picture 4" descr="C:\Users\Georg Raffelt\Desktop\a000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0" t="18214" b="15938"/>
            <a:stretch>
              <a:fillRect/>
            </a:stretch>
          </p:blipFill>
          <p:spPr bwMode="auto">
            <a:xfrm>
              <a:off x="96" y="480"/>
              <a:ext cx="441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96" y="480"/>
              <a:ext cx="441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1423809" y="2087992"/>
            <a:ext cx="6624737" cy="3167989"/>
            <a:chOff x="912" y="1344"/>
            <a:chExt cx="4416" cy="2112"/>
          </a:xfrm>
        </p:grpSpPr>
        <p:pic>
          <p:nvPicPr>
            <p:cNvPr id="25" name="Picture 7" descr="C:\Users\Georg Raffelt\Desktop\a00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0" t="18214" b="15938"/>
            <a:stretch>
              <a:fillRect/>
            </a:stretch>
          </p:blipFill>
          <p:spPr bwMode="auto">
            <a:xfrm>
              <a:off x="912" y="1344"/>
              <a:ext cx="441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912" y="1344"/>
              <a:ext cx="441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7" name="Group 9"/>
          <p:cNvGrpSpPr>
            <a:grpSpLocks/>
          </p:cNvGrpSpPr>
          <p:nvPr/>
        </p:nvGrpSpPr>
        <p:grpSpPr bwMode="auto">
          <a:xfrm>
            <a:off x="2448272" y="3383988"/>
            <a:ext cx="6624737" cy="3167989"/>
            <a:chOff x="1632" y="2208"/>
            <a:chExt cx="4416" cy="2112"/>
          </a:xfrm>
        </p:grpSpPr>
        <p:pic>
          <p:nvPicPr>
            <p:cNvPr id="28" name="Picture 10" descr="C:\Users\Georg Raffelt\Desktop\a000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0" t="18214" b="15938"/>
            <a:stretch>
              <a:fillRect/>
            </a:stretch>
          </p:blipFill>
          <p:spPr bwMode="auto">
            <a:xfrm>
              <a:off x="1632" y="2208"/>
              <a:ext cx="441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11"/>
            <p:cNvSpPr>
              <a:spLocks noChangeArrowheads="1"/>
            </p:cNvSpPr>
            <p:nvPr/>
          </p:nvSpPr>
          <p:spPr bwMode="auto">
            <a:xfrm>
              <a:off x="1632" y="2208"/>
              <a:ext cx="441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31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Galactic WIMP vs Axion Dark Matter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1122" y="791677"/>
            <a:ext cx="8496112" cy="50401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 smtClean="0">
                <a:solidFill>
                  <a:schemeClr val="accent3">
                    <a:lumMod val="50000"/>
                  </a:schemeClr>
                </a:solidFill>
              </a:rPr>
              <a:t>Local dark matter density around  0.3 GeV/cm</a:t>
            </a:r>
            <a:r>
              <a:rPr lang="en-US" sz="2000" b="1" baseline="3000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endParaRPr lang="en-US" sz="2000" b="1" baseline="30000">
              <a:solidFill>
                <a:schemeClr val="accent3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9790" y="1439707"/>
                <a:ext cx="4176712" cy="5040468"/>
              </a:xfrm>
              <a:prstGeom prst="rect">
                <a:avLst/>
              </a:prstGeom>
              <a:noFill/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 wrap="none" rtlCol="0">
                <a:noAutofit/>
              </a:bodyPr>
              <a:lstStyle/>
              <a:p>
                <a:endParaRPr lang="en-US" sz="400" b="1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</a:rPr>
                  <a:t>WIMPs:  Typical mass 100 GeV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 Local number density:</a:t>
                </a: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    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𝟑𝟎𝟎𝟎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𝐦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𝟏𝟎𝟎</m:t>
                        </m:r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𝐆𝐞𝐕</m:t>
                        </m:r>
                      </m:num>
                      <m:den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0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𝐖𝐈𝐌𝐏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Dilute gas of particles</a:t>
                </a:r>
                <a:endParaRPr lang="en-US" sz="2000" b="1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90" y="1439707"/>
                <a:ext cx="4176712" cy="5040468"/>
              </a:xfrm>
              <a:prstGeom prst="rect">
                <a:avLst/>
              </a:prstGeom>
              <a:blipFill rotWithShape="1">
                <a:blip r:embed="rId2"/>
                <a:stretch>
                  <a:fillRect l="-1310"/>
                </a:stretch>
              </a:blip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9" name="TextBox 398"/>
              <p:cNvSpPr txBox="1"/>
              <p:nvPr/>
            </p:nvSpPr>
            <p:spPr>
              <a:xfrm>
                <a:off x="4680522" y="1439707"/>
                <a:ext cx="4176712" cy="5043317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noAutofit/>
              </a:bodyPr>
              <a:lstStyle/>
              <a:p>
                <a:endParaRPr lang="en-US" sz="400" b="1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</a:rPr>
                  <a:t>Axions:  Typical mass 10 </a:t>
                </a:r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</a:rPr>
                  <a:t>eV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 Local 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number density:</a:t>
                </a:r>
              </a:p>
              <a:p>
                <a:endParaRPr lang="en-US" sz="7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    </m:t>
                    </m:r>
                    <m:r>
                      <a:rPr lang="en-US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𝟑</m:t>
                    </m:r>
                    <m:r>
                      <a:rPr lang="en-US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×</m:t>
                    </m:r>
                    <m:r>
                      <a:rPr lang="en-US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𝟏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𝟏𝟗</m:t>
                        </m:r>
                      </m:sup>
                    </m:sSup>
                    <m:r>
                      <a:rPr lang="en-US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𝐦</m:t>
                        </m:r>
                      </m:e>
                      <m:sup>
                        <m: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𝟏𝟎</m:t>
                        </m:r>
                        <m: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𝛍</m:t>
                        </m:r>
                        <m:r>
                          <a:rPr lang="en-US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𝐞𝐕</m:t>
                        </m:r>
                      </m:num>
                      <m:den>
                        <m:sSub>
                          <m:sSubPr>
                            <m:ctrlPr>
                              <a:rPr lang="en-US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Typical galactic virial velocity: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  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𝒗</m:t>
                        </m:r>
                      </m:e>
                      <m:sub>
                        <m:r>
                          <a:rPr lang="en-US" sz="2000" b="1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𝐠𝐚𝐥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∼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𝟏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𝒄</m:t>
                    </m:r>
                  </m:oMath>
                </a14:m>
                <a:endParaRPr lang="en-US" sz="2000" b="1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 Typical de Broglie wavelength</a:t>
                </a: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 (“localisation”)</a:t>
                </a: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   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𝝀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∼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𝝅</m:t>
                        </m:r>
                      </m:num>
                      <m:den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0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𝐠𝐚𝐥</m:t>
                            </m:r>
                          </m:sub>
                        </m:sSub>
                      </m:den>
                    </m:f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∼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𝟏𝟎𝟎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𝐦</m:t>
                    </m:r>
                    <m:r>
                      <a:rPr lang="en-US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𝟏𝟎</m:t>
                        </m:r>
                        <m: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0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𝛍</m:t>
                        </m:r>
                        <m:r>
                          <a:rPr lang="en-US" sz="20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𝐞𝐕</m:t>
                        </m:r>
                      </m:num>
                      <m:den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Minimal occupation number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   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𝒇</m:t>
                    </m:r>
                    <m:r>
                      <a:rPr lang="en-US" sz="20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∼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𝟏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𝟐𝟓</m:t>
                        </m:r>
                      </m:sup>
                    </m:sSup>
                    <m:r>
                      <a:rPr lang="en-US" sz="20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1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000" b="1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𝟏𝟎</m:t>
                                </m:r>
                                <m:r>
                                  <a:rPr lang="en-US" sz="2000" b="1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2000" b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𝛍</m:t>
                                </m:r>
                                <m:r>
                                  <a:rPr lang="en-US" sz="2000" b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𝐞𝐕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𝒂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20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  <a:p>
                <a:endParaRPr lang="en-US" sz="600" b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Highly degenerate Bose gas!</a:t>
                </a:r>
              </a:p>
            </p:txBody>
          </p:sp>
        </mc:Choice>
        <mc:Fallback xmlns="">
          <p:sp>
            <p:nvSpPr>
              <p:cNvPr id="399" name="TextBox 3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22" y="1439707"/>
                <a:ext cx="4176712" cy="5043317"/>
              </a:xfrm>
              <a:prstGeom prst="rect">
                <a:avLst/>
              </a:prstGeom>
              <a:blipFill rotWithShape="1">
                <a:blip r:embed="rId3"/>
                <a:stretch>
                  <a:fillRect l="-1456" b="-483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640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82932"/>
          </a:xfrm>
        </p:spPr>
        <p:txBody>
          <a:bodyPr/>
          <a:lstStyle/>
          <a:p>
            <a:r>
              <a:rPr lang="en-US" smtClean="0"/>
              <a:t>BEC Formation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" y="-493"/>
            <a:ext cx="9217153" cy="32087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03942" y="3463610"/>
                <a:ext cx="8425746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rgbClr val="003399"/>
                    </a:solidFill>
                  </a:rPr>
                  <a:t>• Axions </a:t>
                </a:r>
                <a:r>
                  <a:rPr lang="en-US" sz="200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~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 WIMP dark matter on scales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</a:rPr>
                      <m:t>≫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 axion de Broglie wavelength?</a:t>
                </a:r>
              </a:p>
              <a:p>
                <a:endParaRPr lang="en-US" sz="200" smtClean="0">
                  <a:solidFill>
                    <a:srgbClr val="003399"/>
                  </a:solidFill>
                </a:endParaRP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•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Larger-range correlation established by BEC dynamics? (Observable?)</a:t>
                </a:r>
              </a:p>
              <a:p>
                <a:endParaRPr lang="en-US" sz="200" smtClean="0">
                  <a:solidFill>
                    <a:srgbClr val="003399"/>
                  </a:solidFill>
                </a:endParaRPr>
              </a:p>
              <a:p>
                <a:endParaRPr lang="en-US" sz="200" smtClean="0">
                  <a:solidFill>
                    <a:srgbClr val="003399"/>
                  </a:solidFill>
                </a:endParaRP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•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BEC formation caused by gravitational interactions possible?</a:t>
                </a:r>
              </a:p>
              <a:p>
                <a:endParaRPr lang="en-US" sz="200">
                  <a:solidFill>
                    <a:srgbClr val="003399"/>
                  </a:solidFill>
                </a:endParaRPr>
              </a:p>
              <a:p>
                <a:r>
                  <a:rPr lang="en-US" smtClean="0"/>
                  <a:t>See also </a:t>
                </a:r>
                <a:r>
                  <a:rPr lang="en-US" sz="1100" smtClean="0"/>
                  <a:t> </a:t>
                </a:r>
                <a:r>
                  <a:rPr lang="en-US" smtClean="0"/>
                  <a:t> • Erken</a:t>
                </a:r>
                <a:r>
                  <a:rPr lang="en-US"/>
                  <a:t>, </a:t>
                </a:r>
                <a:r>
                  <a:rPr lang="en-US" smtClean="0"/>
                  <a:t>Sikivie</a:t>
                </a:r>
                <a:r>
                  <a:rPr lang="en-US"/>
                  <a:t>, </a:t>
                </a:r>
                <a:r>
                  <a:rPr lang="en-US" smtClean="0"/>
                  <a:t>Tam &amp; Yang, arXiv:1111.1157</a:t>
                </a:r>
              </a:p>
              <a:p>
                <a:r>
                  <a:rPr lang="en-US" smtClean="0"/>
                  <a:t>                 • Saikawa &amp; Yamaguchi, arXiv:1210.7080 </a:t>
                </a:r>
              </a:p>
              <a:p>
                <a:r>
                  <a:rPr lang="en-US" smtClean="0"/>
                  <a:t>                 • Noumi</a:t>
                </a:r>
                <a:r>
                  <a:rPr lang="en-US"/>
                  <a:t>, </a:t>
                </a:r>
                <a:r>
                  <a:rPr lang="en-US" smtClean="0"/>
                  <a:t>Saikawa</a:t>
                </a:r>
                <a:r>
                  <a:rPr lang="en-US"/>
                  <a:t>, </a:t>
                </a:r>
                <a:r>
                  <a:rPr lang="en-US" smtClean="0"/>
                  <a:t>Sato &amp; Yamaguchi, arXiv:1310.0167</a:t>
                </a:r>
              </a:p>
              <a:p>
                <a:r>
                  <a:rPr lang="en-US" smtClean="0"/>
                  <a:t>                 • Davidson &amp; Elmer, arXiv:1307.8024, Davidson, arXiv:1405.1139</a:t>
                </a:r>
              </a:p>
              <a:p>
                <a:r>
                  <a:rPr lang="en-US" smtClean="0"/>
                  <a:t>                 • Berges &amp; Jaeckel, arXiv:1402.4776</a:t>
                </a:r>
              </a:p>
              <a:p>
                <a:r>
                  <a:rPr lang="en-US" smtClean="0"/>
                  <a:t>                 •</a:t>
                </a:r>
                <a:r>
                  <a:rPr lang="en-US"/>
                  <a:t> </a:t>
                </a:r>
                <a:r>
                  <a:rPr lang="de-DE" smtClean="0"/>
                  <a:t>Guth</a:t>
                </a:r>
                <a:r>
                  <a:rPr lang="de-DE"/>
                  <a:t>, </a:t>
                </a:r>
                <a:r>
                  <a:rPr lang="de-DE" smtClean="0"/>
                  <a:t>Hertzberg &amp; Prescod-Weinstein, arXiv:</a:t>
                </a:r>
                <a:r>
                  <a:rPr lang="en-US" smtClean="0"/>
                  <a:t>1412.5930</a:t>
                </a:r>
                <a:endParaRPr lang="en-US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2" y="3463610"/>
                <a:ext cx="8425746" cy="2800767"/>
              </a:xfrm>
              <a:prstGeom prst="rect">
                <a:avLst/>
              </a:prstGeom>
              <a:blipFill rotWithShape="1">
                <a:blip r:embed="rId3"/>
                <a:stretch>
                  <a:fillRect l="-796" t="-1304" b="-2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 rot="18914163">
            <a:off x="15630" y="967889"/>
            <a:ext cx="166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000" smtClean="0">
                <a:solidFill>
                  <a:srgbClr val="C00000"/>
                </a:solidFill>
              </a:rPr>
              <a:t>170 </a:t>
            </a:r>
            <a:r>
              <a:rPr lang="en-US" sz="2000" smtClean="0">
                <a:solidFill>
                  <a:srgbClr val="C00000"/>
                </a:solidFill>
              </a:rPr>
              <a:t>citations</a:t>
            </a:r>
            <a:endParaRPr lang="en-US" sz="2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Driving Oscillators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215902" y="3095937"/>
                <a:ext cx="8785220" cy="144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000" smtClean="0">
                    <a:solidFill>
                      <a:schemeClr val="tx2"/>
                    </a:solidFill>
                    <a:effectLst/>
                  </a:rPr>
                  <a:t>Assume axions are the galactic dark matter: </a:t>
                </a:r>
                <a:r>
                  <a:rPr lang="en-US" sz="2000" smtClean="0">
                    <a:solidFill>
                      <a:schemeClr val="tx2"/>
                    </a:solidFill>
                    <a:effectLst/>
                    <a:sym typeface="Symbol" pitchFamily="18" charset="2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  <a:sym typeface="Symbol" pitchFamily="18" charset="2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  <a:sym typeface="Symbol" pitchFamily="18" charset="2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  <a:sym typeface="Symbol" pitchFamily="18" charset="2"/>
                      </a:rPr>
                      <m:t> </m:t>
                    </m:r>
                    <m:r>
                      <a:rPr lang="en-US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sym typeface="Symbol" pitchFamily="18" charset="2"/>
                  </a:rPr>
                  <a:t> 300 MeV/cm</a:t>
                </a:r>
                <a:r>
                  <a:rPr lang="en-US" sz="2400" baseline="3000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Symbol" pitchFamily="18" charset="2"/>
                  </a:rPr>
                  <a:t>3</a:t>
                </a:r>
              </a:p>
              <a:p>
                <a:pPr algn="l"/>
                <a:endParaRPr lang="en-US" sz="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 b="0">
                    <a:solidFill>
                      <a:schemeClr val="tx2"/>
                    </a:solidFill>
                    <a:effectLst/>
                  </a:rPr>
                  <a:t> </a:t>
                </a:r>
                <a:r>
                  <a:rPr lang="en-US" sz="2000" b="0" smtClean="0">
                    <a:solidFill>
                      <a:schemeClr val="tx2"/>
                    </a:solidFill>
                    <a:effectLst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Φ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SupPr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Θ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Θ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𝜋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𝜋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Θ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rPr>
                          <m:t>QCD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4</m:t>
                        </m:r>
                      </m:sup>
                    </m:sSubSup>
                  </m:oMath>
                </a14:m>
                <a:endParaRPr lang="en-US" sz="2000" b="0" i="0" smtClean="0">
                  <a:solidFill>
                    <a:schemeClr val="tx2"/>
                  </a:solidFill>
                  <a:effectLst/>
                  <a:latin typeface="Cambria Math"/>
                </a:endParaRPr>
              </a:p>
              <a:p>
                <a:endParaRPr lang="en-US" sz="800" b="0" smtClean="0">
                  <a:solidFill>
                    <a:schemeClr val="tx2"/>
                  </a:solidFill>
                  <a:effectLst/>
                </a:endParaRPr>
              </a:p>
              <a:p>
                <a:r>
                  <a:rPr lang="en-US" sz="2000" b="0" smtClean="0">
                    <a:solidFill>
                      <a:schemeClr val="tx2"/>
                    </a:solidFill>
                    <a:effectLst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Θ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𝑎</m:t>
                    </m:r>
                    <m:d>
                      <m:d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∼3×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  <m:t>−19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cos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en-US" sz="2000">
                  <a:solidFill>
                    <a:schemeClr val="tx2"/>
                  </a:solidFill>
                  <a:effectLst/>
                </a:endParaRPr>
              </a:p>
              <a:p>
                <a:pPr algn="l"/>
                <a:endParaRPr lang="en-US" sz="800" smtClean="0">
                  <a:solidFill>
                    <a:schemeClr val="tx2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2" y="3095937"/>
                <a:ext cx="8785220" cy="1440200"/>
              </a:xfrm>
              <a:prstGeom prst="rect">
                <a:avLst/>
              </a:prstGeom>
              <a:blipFill rotWithShape="1">
                <a:blip r:embed="rId2"/>
                <a:stretch>
                  <a:fillRect l="-763" t="-466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431932" y="791617"/>
            <a:ext cx="4011975" cy="2304319"/>
            <a:chOff x="431932" y="863627"/>
            <a:chExt cx="4011975" cy="2304319"/>
          </a:xfrm>
        </p:grpSpPr>
        <p:pic>
          <p:nvPicPr>
            <p:cNvPr id="3" name="Picture 2"/>
            <p:cNvPicPr preferRelativeResize="0"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05" t="536" r="34137" b="-536"/>
            <a:stretch/>
          </p:blipFill>
          <p:spPr>
            <a:xfrm>
              <a:off x="772610" y="1079656"/>
              <a:ext cx="2736000" cy="1451767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2140532" y="863627"/>
              <a:ext cx="0" cy="18722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40609" y="2525640"/>
              <a:ext cx="3716793" cy="57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72932" y="2520156"/>
              <a:ext cx="0" cy="2157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925092" y="1121903"/>
              <a:ext cx="216030" cy="53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3168615" y="2706281"/>
                  <a:ext cx="67217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8615" y="2706281"/>
                  <a:ext cx="672172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431932" y="2706281"/>
                  <a:ext cx="67217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32" y="2706281"/>
                  <a:ext cx="672172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143652" y="863627"/>
                  <a:ext cx="931024" cy="516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QCD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4</m:t>
                            </m:r>
                          </m:sup>
                        </m:sSubSup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652" y="863627"/>
                  <a:ext cx="931024" cy="51655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/>
            <p:cNvCxnSpPr/>
            <p:nvPr/>
          </p:nvCxnSpPr>
          <p:spPr>
            <a:xfrm>
              <a:off x="3509312" y="2519856"/>
              <a:ext cx="0" cy="2157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72932" y="1079656"/>
              <a:ext cx="0" cy="1482605"/>
            </a:xfrm>
            <a:prstGeom prst="line">
              <a:avLst/>
            </a:prstGeom>
            <a:ln w="38100">
              <a:solidFill>
                <a:srgbClr val="557D7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503693" y="1063890"/>
              <a:ext cx="4914" cy="1505845"/>
            </a:xfrm>
            <a:prstGeom prst="line">
              <a:avLst/>
            </a:prstGeom>
            <a:ln w="38100">
              <a:solidFill>
                <a:srgbClr val="557D7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1512082" y="2010944"/>
              <a:ext cx="1224170" cy="4824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007808" y="1924269"/>
                  <a:ext cx="1436099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i="0" smtClean="0">
                            <a:latin typeface="Cambria Math"/>
                          </a:rPr>
                          <m:t>Θ</m:t>
                        </m:r>
                        <m:r>
                          <a:rPr lang="en-US" sz="2400" b="0" i="0" smtClean="0">
                            <a:latin typeface="Cambria Math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𝑎</m:t>
                        </m:r>
                        <m:r>
                          <a:rPr lang="en-US" sz="2400" b="0" i="0" smtClean="0">
                            <a:latin typeface="Cambria Math"/>
                          </a:rPr>
                          <m:t>/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f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7808" y="1924269"/>
                  <a:ext cx="1436099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1800122" y="1871767"/>
              <a:ext cx="288380" cy="28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608512" y="719607"/>
            <a:ext cx="43926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Oscillating axion field (DM)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sym typeface="Symbol"/>
              </a:rPr>
              <a:t>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 Oscillating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Q</a:t>
            </a:r>
            <a:r>
              <a:rPr lang="en-US" sz="1600" b="1" smtClean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term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  Drives oscillating neutron EDM</a:t>
            </a:r>
          </a:p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  Drives oscillating E-field in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    microwave cavity w/ B-field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76112" y="4536137"/>
            <a:ext cx="1152000" cy="2016280"/>
            <a:chOff x="1584252" y="3311967"/>
            <a:chExt cx="1152000" cy="2016280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2160332" y="3311967"/>
              <a:ext cx="0" cy="201628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1584252" y="3744177"/>
              <a:ext cx="1152000" cy="1152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endPara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853287" y="5032684"/>
                <a:ext cx="1791709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Neutron EDM</a:t>
                </a:r>
              </a:p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oscillating with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𝝎</m:t>
                      </m:r>
                      <m:r>
                        <a:rPr lang="en-US" sz="2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𝒎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sz="2000" b="1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287" y="5032684"/>
                <a:ext cx="1791709" cy="1015663"/>
              </a:xfrm>
              <a:prstGeom prst="rect">
                <a:avLst/>
              </a:prstGeom>
              <a:blipFill rotWithShape="1">
                <a:blip r:embed="rId8"/>
                <a:stretch>
                  <a:fillRect l="-3401" t="-3012" r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/>
          <p:nvPr/>
        </p:nvCxnSpPr>
        <p:spPr>
          <a:xfrm>
            <a:off x="6912832" y="4896187"/>
            <a:ext cx="0" cy="129618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552782" y="4536137"/>
            <a:ext cx="0" cy="201628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28612" y="5040207"/>
            <a:ext cx="10615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External</a:t>
            </a:r>
          </a:p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static</a:t>
            </a:r>
          </a:p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B-field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137403" y="4868928"/>
                <a:ext cx="1791709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Axion-induced</a:t>
                </a:r>
              </a:p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electric field</a:t>
                </a:r>
              </a:p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oscillating with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𝝎</m:t>
                      </m:r>
                      <m:r>
                        <a:rPr lang="en-US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𝒎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sz="2000" b="1" smtClean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403" y="4868928"/>
                <a:ext cx="1791709" cy="1323439"/>
              </a:xfrm>
              <a:prstGeom prst="rect">
                <a:avLst/>
              </a:prstGeom>
              <a:blipFill rotWithShape="1">
                <a:blip r:embed="rId9"/>
                <a:stretch>
                  <a:fillRect l="-3741" t="-2304" r="-2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54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High- and Low-Energy Frontiers in Particle Physics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9972" y="2087797"/>
            <a:ext cx="1343176" cy="720100"/>
            <a:chOff x="32127" y="2231817"/>
            <a:chExt cx="1343176" cy="720100"/>
          </a:xfrm>
        </p:grpSpPr>
        <p:cxnSp>
          <p:nvCxnSpPr>
            <p:cNvPr id="1280" name="Straight Arrow Connector 1279"/>
            <p:cNvCxnSpPr/>
            <p:nvPr/>
          </p:nvCxnSpPr>
          <p:spPr>
            <a:xfrm>
              <a:off x="32127" y="2591867"/>
              <a:ext cx="1343176" cy="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8" name="Oval 1267"/>
            <p:cNvSpPr>
              <a:spLocks noChangeAspect="1"/>
            </p:cNvSpPr>
            <p:nvPr/>
          </p:nvSpPr>
          <p:spPr>
            <a:xfrm>
              <a:off x="215962" y="2375897"/>
              <a:ext cx="432000" cy="432000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69" name="Oval 1268"/>
            <p:cNvSpPr>
              <a:spLocks noChangeAspect="1"/>
            </p:cNvSpPr>
            <p:nvPr/>
          </p:nvSpPr>
          <p:spPr>
            <a:xfrm>
              <a:off x="575952" y="2519917"/>
              <a:ext cx="432000" cy="432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0" name="Oval 1269"/>
            <p:cNvSpPr>
              <a:spLocks noChangeAspect="1"/>
            </p:cNvSpPr>
            <p:nvPr/>
          </p:nvSpPr>
          <p:spPr>
            <a:xfrm>
              <a:off x="768189" y="2231817"/>
              <a:ext cx="432000" cy="432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59" name="Oval 1258"/>
          <p:cNvSpPr>
            <a:spLocks noChangeAspect="1"/>
          </p:cNvSpPr>
          <p:nvPr/>
        </p:nvSpPr>
        <p:spPr>
          <a:xfrm>
            <a:off x="3109002" y="2231877"/>
            <a:ext cx="432000" cy="4320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0" name="Oval 1259"/>
          <p:cNvSpPr>
            <a:spLocks noChangeAspect="1"/>
          </p:cNvSpPr>
          <p:nvPr/>
        </p:nvSpPr>
        <p:spPr>
          <a:xfrm>
            <a:off x="3672442" y="2231877"/>
            <a:ext cx="432000" cy="43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1" name="Oval 1260"/>
          <p:cNvSpPr>
            <a:spLocks noChangeAspect="1"/>
          </p:cNvSpPr>
          <p:nvPr/>
        </p:nvSpPr>
        <p:spPr>
          <a:xfrm>
            <a:off x="3960482" y="2231877"/>
            <a:ext cx="432000" cy="43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74" name="Oval 1273"/>
          <p:cNvSpPr>
            <a:spLocks noChangeAspect="1"/>
          </p:cNvSpPr>
          <p:nvPr/>
        </p:nvSpPr>
        <p:spPr>
          <a:xfrm>
            <a:off x="3261592" y="2862644"/>
            <a:ext cx="432000" cy="43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215902" y="791637"/>
            <a:ext cx="8887471" cy="1224150"/>
            <a:chOff x="215902" y="791637"/>
            <a:chExt cx="8887471" cy="1224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TextBox 468"/>
                <p:cNvSpPr txBox="1"/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27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69" name="TextBox 4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TextBox 469"/>
            <p:cNvSpPr txBox="1"/>
            <p:nvPr/>
          </p:nvSpPr>
          <p:spPr>
            <a:xfrm>
              <a:off x="8637050" y="1525282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eV</a:t>
              </a:r>
              <a:endParaRPr lang="en-US" sz="160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8312772" y="791637"/>
              <a:ext cx="790601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Planck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mass</a:t>
              </a:r>
              <a:endParaRPr lang="en-US"/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642345" y="792183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GUT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358105" y="792183"/>
              <a:ext cx="133055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Electroweak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671255" y="791637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QCD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588652" y="792183"/>
              <a:ext cx="1421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Cosmological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constant</a:t>
              </a:r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129605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960422" y="1295707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69322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>
              <a:off x="796758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>
              <a:off x="8706732" y="1293948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" name="TextBox 1248"/>
                <p:cNvSpPr txBox="1"/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24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49" name="TextBox 1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0" name="TextBox 1249"/>
                <p:cNvSpPr txBox="1"/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21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0" name="TextBox 1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TextBox 1250"/>
                <p:cNvSpPr txBox="1"/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18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1" name="TextBox 1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2" name="TextBox 1251"/>
                <p:cNvSpPr txBox="1"/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15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2" name="TextBox 12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3" name="TextBox 1252"/>
                <p:cNvSpPr txBox="1"/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3" name="TextBox 12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TextBox 1253"/>
                <p:cNvSpPr txBox="1"/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9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4" name="TextBox 12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5" name="TextBox 1254"/>
                <p:cNvSpPr txBox="1"/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5" name="TextBox 12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6" name="TextBox 1255"/>
                <p:cNvSpPr txBox="1"/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6" name="TextBox 12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7" name="TextBox 1256"/>
                <p:cNvSpPr txBox="1"/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7" name="TextBox 1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8" name="TextBox 1257"/>
                <p:cNvSpPr txBox="1"/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8" name="TextBox 12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/>
            <p:cNvGrpSpPr/>
            <p:nvPr/>
          </p:nvGrpSpPr>
          <p:grpSpPr>
            <a:xfrm>
              <a:off x="287912" y="1871767"/>
              <a:ext cx="8641200" cy="144020"/>
              <a:chOff x="287912" y="1871767"/>
              <a:chExt cx="8641200" cy="144020"/>
            </a:xfrm>
          </p:grpSpPr>
          <p:sp>
            <p:nvSpPr>
              <p:cNvPr id="71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5914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17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691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53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513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391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1992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6527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67130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5910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171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091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531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513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791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599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6522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0712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93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9617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94911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9353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513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9191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999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652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4712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89112" y="1871767"/>
                <a:ext cx="86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176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201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189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175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045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159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140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116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087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416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441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429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415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285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399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380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356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327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656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681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669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655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525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639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620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596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567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8962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9220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9094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8956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7654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8794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8602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8368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8074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362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1620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149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135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0054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1194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1002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076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0474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3762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402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389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375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2454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3594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3402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3168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2874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6163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6421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629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615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4855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599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5803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5569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5275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8563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8821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8695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855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7255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839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82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796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7675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0963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122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1095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095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9655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079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0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0369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0075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3351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360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3483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3345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043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3183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2991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275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246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5750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6008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588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5745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4443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5583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5391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5157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486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8150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840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828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8145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6843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7983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7791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7557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7263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0565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082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0697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0559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9257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0397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0205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971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9677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2965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322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309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295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1657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279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260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2371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2077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365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562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5497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35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4057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519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500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4771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4477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7766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02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7898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7760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6458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7598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7406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7172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6878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0166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0424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0298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0160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8858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999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9806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9572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9278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2566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282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2698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2560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1258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2398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2206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1972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1678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4954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5212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508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494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3646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478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4594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436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406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7353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7611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7485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7348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046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7186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6994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6760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6466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9753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0011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9886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974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8446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9586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9394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9160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886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2155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241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228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214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084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198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1795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156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126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4554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4812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4686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4549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3247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4387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4195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961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3667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6954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721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7087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694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5647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6787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6595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6361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606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356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9614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9488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350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804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9188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8996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8762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846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1755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013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1887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1750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0448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158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139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1162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0868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4155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4413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4288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4150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2848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398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379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3562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3268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6557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6815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6689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6551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524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6389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6197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596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566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8956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9214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908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8951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7649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878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859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8363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806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1356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1614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148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1351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049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118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099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0763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046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377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402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39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376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246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3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341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317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288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617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642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630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616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486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600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581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557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528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857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882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870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856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726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840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821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97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768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3" name="TextBox 1362"/>
                <p:cNvSpPr txBox="1"/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363" name="TextBox 13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5" name="Oval 1364"/>
          <p:cNvSpPr>
            <a:spLocks noChangeAspect="1"/>
          </p:cNvSpPr>
          <p:nvPr/>
        </p:nvSpPr>
        <p:spPr>
          <a:xfrm>
            <a:off x="3344196" y="3240017"/>
            <a:ext cx="432000" cy="432000"/>
          </a:xfrm>
          <a:prstGeom prst="ellipse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6" name="Oval 1365"/>
          <p:cNvSpPr>
            <a:spLocks noChangeAspect="1"/>
          </p:cNvSpPr>
          <p:nvPr/>
        </p:nvSpPr>
        <p:spPr>
          <a:xfrm>
            <a:off x="3672310" y="3086472"/>
            <a:ext cx="432000" cy="432000"/>
          </a:xfrm>
          <a:prstGeom prst="ellipse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7" name="Oval 1366"/>
          <p:cNvSpPr>
            <a:spLocks noChangeAspect="1"/>
          </p:cNvSpPr>
          <p:nvPr/>
        </p:nvSpPr>
        <p:spPr>
          <a:xfrm>
            <a:off x="3954132" y="2879967"/>
            <a:ext cx="432000" cy="432000"/>
          </a:xfrm>
          <a:prstGeom prst="ellipse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8" name="Oval 1367"/>
          <p:cNvSpPr>
            <a:spLocks noChangeAspect="1"/>
          </p:cNvSpPr>
          <p:nvPr/>
        </p:nvSpPr>
        <p:spPr>
          <a:xfrm>
            <a:off x="4061653" y="3240017"/>
            <a:ext cx="432000" cy="432000"/>
          </a:xfrm>
          <a:prstGeom prst="ellipse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9" name="Oval 1368"/>
          <p:cNvSpPr>
            <a:spLocks noChangeAspect="1"/>
          </p:cNvSpPr>
          <p:nvPr/>
        </p:nvSpPr>
        <p:spPr>
          <a:xfrm>
            <a:off x="4451852" y="3095937"/>
            <a:ext cx="432000" cy="432000"/>
          </a:xfrm>
          <a:prstGeom prst="ellipse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/>
          <p:cNvGrpSpPr/>
          <p:nvPr/>
        </p:nvGrpSpPr>
        <p:grpSpPr>
          <a:xfrm>
            <a:off x="4350290" y="2087797"/>
            <a:ext cx="514512" cy="1070898"/>
            <a:chOff x="3974284" y="1817020"/>
            <a:chExt cx="514512" cy="1070898"/>
          </a:xfrm>
        </p:grpSpPr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3974284" y="1817020"/>
              <a:ext cx="432120" cy="432120"/>
            </a:xfrm>
            <a:prstGeom prst="ellipse">
              <a:avLst/>
            </a:prstGeom>
            <a:blipFill dpi="0"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4016079" y="2135954"/>
              <a:ext cx="432060" cy="432060"/>
            </a:xfrm>
            <a:prstGeom prst="ellipse">
              <a:avLst/>
            </a:prstGeom>
            <a:blipFill dpi="0"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4056736" y="2455858"/>
              <a:ext cx="432060" cy="432060"/>
            </a:xfrm>
            <a:prstGeom prst="ellipse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459" name="Group 1458"/>
          <p:cNvGrpSpPr/>
          <p:nvPr/>
        </p:nvGrpSpPr>
        <p:grpSpPr>
          <a:xfrm>
            <a:off x="4536502" y="2160017"/>
            <a:ext cx="3449407" cy="1996632"/>
            <a:chOff x="4536502" y="2160017"/>
            <a:chExt cx="3449407" cy="1996632"/>
          </a:xfrm>
        </p:grpSpPr>
        <p:pic>
          <p:nvPicPr>
            <p:cNvPr id="1460" name="Picture 1459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92" b="592"/>
            <a:stretch/>
          </p:blipFill>
          <p:spPr>
            <a:xfrm>
              <a:off x="5215371" y="2160017"/>
              <a:ext cx="2585545" cy="151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61" name="Right Arrow 1460"/>
            <p:cNvSpPr/>
            <p:nvPr/>
          </p:nvSpPr>
          <p:spPr>
            <a:xfrm>
              <a:off x="4536502" y="3672017"/>
              <a:ext cx="5521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2" name="TextBox 1461"/>
            <p:cNvSpPr txBox="1"/>
            <p:nvPr/>
          </p:nvSpPr>
          <p:spPr>
            <a:xfrm>
              <a:off x="5106275" y="3672017"/>
              <a:ext cx="287963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smtClean="0">
                  <a:solidFill>
                    <a:schemeClr val="accent1">
                      <a:lumMod val="50000"/>
                    </a:schemeClr>
                  </a:solidFill>
                </a:rPr>
                <a:t>High-Energy Frontier</a:t>
              </a:r>
              <a:endParaRPr lang="en-US" sz="25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63" name="TextBox 1462"/>
            <p:cNvSpPr txBox="1"/>
            <p:nvPr/>
          </p:nvSpPr>
          <p:spPr>
            <a:xfrm>
              <a:off x="6912832" y="2160017"/>
              <a:ext cx="8739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chemeClr val="bg1"/>
                  </a:solidFill>
                </a:rPr>
                <a:t>CERN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92775" y="2892121"/>
            <a:ext cx="2803527" cy="1264528"/>
            <a:chOff x="292775" y="2892121"/>
            <a:chExt cx="2803527" cy="1264528"/>
          </a:xfrm>
        </p:grpSpPr>
        <p:grpSp>
          <p:nvGrpSpPr>
            <p:cNvPr id="756" name="Group 755"/>
            <p:cNvGrpSpPr/>
            <p:nvPr/>
          </p:nvGrpSpPr>
          <p:grpSpPr>
            <a:xfrm>
              <a:off x="420167" y="3672017"/>
              <a:ext cx="2676135" cy="484632"/>
              <a:chOff x="647962" y="3672017"/>
              <a:chExt cx="2676135" cy="484632"/>
            </a:xfrm>
          </p:grpSpPr>
          <p:sp>
            <p:nvSpPr>
              <p:cNvPr id="757" name="Right Arrow 756"/>
              <p:cNvSpPr/>
              <p:nvPr/>
            </p:nvSpPr>
            <p:spPr>
              <a:xfrm flipH="1">
                <a:off x="647962" y="3672017"/>
                <a:ext cx="552108" cy="4846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TextBox 757"/>
              <p:cNvSpPr txBox="1"/>
              <p:nvPr/>
            </p:nvSpPr>
            <p:spPr>
              <a:xfrm>
                <a:off x="1239680" y="3672017"/>
                <a:ext cx="2084417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smtClean="0">
                    <a:solidFill>
                      <a:schemeClr val="accent1">
                        <a:lumMod val="50000"/>
                      </a:schemeClr>
                    </a:solidFill>
                  </a:rPr>
                  <a:t>Low-E Frontier</a:t>
                </a:r>
                <a:endParaRPr lang="en-US" sz="25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759" name="TextBox 758"/>
            <p:cNvSpPr txBox="1"/>
            <p:nvPr/>
          </p:nvSpPr>
          <p:spPr>
            <a:xfrm>
              <a:off x="292775" y="2892121"/>
              <a:ext cx="233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solidFill>
                    <a:schemeClr val="accent1">
                      <a:lumMod val="50000"/>
                    </a:schemeClr>
                  </a:solidFill>
                </a:rPr>
                <a:t>“Intensity Frontier”</a:t>
              </a:r>
            </a:p>
            <a:p>
              <a:r>
                <a:rPr lang="en-US" sz="2000" b="1" smtClean="0">
                  <a:solidFill>
                    <a:schemeClr val="accent1">
                      <a:lumMod val="50000"/>
                    </a:schemeClr>
                  </a:solidFill>
                </a:rPr>
                <a:t>(feeble interactions)</a:t>
              </a:r>
              <a:endParaRPr lang="en-US" sz="2000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08572" y="4464127"/>
            <a:ext cx="4494800" cy="1080150"/>
            <a:chOff x="4608572" y="4464127"/>
            <a:chExt cx="4494800" cy="1080150"/>
          </a:xfrm>
        </p:grpSpPr>
        <p:sp>
          <p:nvSpPr>
            <p:cNvPr id="760" name="Oval 759"/>
            <p:cNvSpPr>
              <a:spLocks noChangeAspect="1"/>
            </p:cNvSpPr>
            <p:nvPr/>
          </p:nvSpPr>
          <p:spPr>
            <a:xfrm>
              <a:off x="4608572" y="4752227"/>
              <a:ext cx="432000" cy="432000"/>
            </a:xfrm>
            <a:prstGeom prst="ellipse">
              <a:avLst/>
            </a:prstGeom>
            <a:blipFill dpi="0" rotWithShape="1"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31799" y="4464127"/>
              <a:ext cx="3971573" cy="108015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000" smtClean="0"/>
                <a:t>New 750 GeV boson?</a:t>
              </a:r>
            </a:p>
            <a:p>
              <a:r>
                <a:rPr lang="en-US" sz="2000"/>
                <a:t>f</a:t>
              </a:r>
              <a:r>
                <a:rPr lang="en-US" sz="2000" smtClean="0"/>
                <a:t>ew-sigma hint </a:t>
              </a:r>
              <a:r>
                <a:rPr lang="en-US" sz="2000"/>
                <a:t>@</a:t>
              </a:r>
              <a:r>
                <a:rPr lang="en-US" sz="2000" smtClean="0"/>
                <a:t> </a:t>
              </a:r>
              <a:r>
                <a:rPr lang="en-US" sz="2000"/>
                <a:t>CMS &amp;</a:t>
              </a:r>
              <a:r>
                <a:rPr lang="en-US" sz="2000" smtClean="0"/>
                <a:t> ATLAS</a:t>
              </a:r>
            </a:p>
            <a:p>
              <a:r>
                <a:rPr lang="en-US" sz="2000" smtClean="0"/>
                <a:t>many theory papers since Dec 2015</a:t>
              </a: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26592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Landscape of Cavity Experiments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 smtClean="0">
                <a:solidFill>
                  <a:srgbClr val="FFFFFF"/>
                </a:solidFill>
              </a:rPr>
              <a:t>Adapted from Javier Redondo</a:t>
            </a:r>
            <a:endParaRPr lang="en-US" sz="1200" b="1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" y="647597"/>
            <a:ext cx="8929113" cy="59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1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Nobel Dreams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28" y="-493"/>
            <a:ext cx="9217153" cy="6932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42" y="-493"/>
            <a:ext cx="5256729" cy="691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Searching for Axions in the Anthropic </a:t>
            </a:r>
            <a:r>
              <a:rPr lang="en-US" smtClean="0"/>
              <a:t>Range</a:t>
            </a:r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4016" y="5904327"/>
            <a:ext cx="8928993" cy="71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tx1"/>
                </a:solidFill>
                <a:effectLst/>
              </a:rPr>
              <a:t>Graham &amp; Rajendran, </a:t>
            </a:r>
            <a:r>
              <a:rPr lang="en-US" sz="2000" smtClean="0">
                <a:solidFill>
                  <a:schemeClr val="tx1"/>
                </a:solidFill>
                <a:effectLst/>
              </a:rPr>
              <a:t>arXiv:1101.2691</a:t>
            </a:r>
          </a:p>
          <a:p>
            <a:pPr algn="ctr"/>
            <a:r>
              <a:rPr lang="en-US" sz="2000"/>
              <a:t>Budker, Graham, Ledbetter, Rajendran &amp; Sushkov, </a:t>
            </a:r>
            <a:r>
              <a:rPr lang="en-US" sz="2000" smtClean="0"/>
              <a:t>arXiv:1306.6089</a:t>
            </a:r>
            <a:endParaRPr lang="en-US" sz="20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612" y="916113"/>
            <a:ext cx="3168440" cy="346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6" y="863627"/>
            <a:ext cx="4464496" cy="364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20222" y="4744644"/>
            <a:ext cx="42485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mtClean="0">
                <a:solidFill>
                  <a:srgbClr val="003399"/>
                </a:solidFill>
              </a:rPr>
              <a:t>CASPEr experiment</a:t>
            </a:r>
            <a:endParaRPr lang="en-US" sz="2000" b="1">
              <a:solidFill>
                <a:srgbClr val="003399"/>
              </a:solidFill>
            </a:endParaRPr>
          </a:p>
          <a:p>
            <a:r>
              <a:rPr lang="en-US" sz="2000" b="1">
                <a:solidFill>
                  <a:srgbClr val="003399"/>
                </a:solidFill>
              </a:rPr>
              <a:t>P</a:t>
            </a:r>
            <a:r>
              <a:rPr lang="en-US" sz="2000" b="1" smtClean="0">
                <a:solidFill>
                  <a:srgbClr val="003399"/>
                </a:solidFill>
              </a:rPr>
              <a:t>recise </a:t>
            </a:r>
            <a:r>
              <a:rPr lang="en-US" sz="2000" b="1">
                <a:solidFill>
                  <a:srgbClr val="003399"/>
                </a:solidFill>
              </a:rPr>
              <a:t>magnetometry to measure</a:t>
            </a:r>
          </a:p>
          <a:p>
            <a:r>
              <a:rPr lang="en-US" sz="2000" b="1">
                <a:solidFill>
                  <a:srgbClr val="003399"/>
                </a:solidFill>
              </a:rPr>
              <a:t>tiny deviations from Larmor </a:t>
            </a:r>
            <a:r>
              <a:rPr lang="en-US" sz="2000" b="1" smtClean="0">
                <a:solidFill>
                  <a:srgbClr val="003399"/>
                </a:solidFill>
              </a:rPr>
              <a:t>frequency</a:t>
            </a:r>
            <a:endParaRPr lang="en-US" sz="2000" b="1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NMR Experiment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93"/>
            <a:ext cx="9217025" cy="2019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6" y="2375837"/>
            <a:ext cx="3400426" cy="32101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70" y="2254893"/>
            <a:ext cx="4205532" cy="33613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4463" y="5688297"/>
            <a:ext cx="892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ARIADNE: Axion 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Resonant InterAction DetectioN </a:t>
            </a:r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Experiment</a:t>
            </a:r>
          </a:p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A.Geraci, A.Arvanitaki, A.Kapitulnik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, Chen-Yu Liu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, J.Long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Y.Semertzidis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M.Snow </a:t>
            </a:r>
          </a:p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be supported by NSF and/or DoE?)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1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Searches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377120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583278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410444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882" y="136769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876" y="1871767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812" y="1871767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748" y="1871767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185" y="1871767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620" y="1871767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556" y="1871767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492" y="1871767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428" y="1871767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363" y="1871767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299" y="1871767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235" y="1871767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940" y="1871767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1004" y="1871767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143892" y="187176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7068" y="1871767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5" name="Group 317"/>
          <p:cNvGrpSpPr>
            <a:grpSpLocks/>
          </p:cNvGrpSpPr>
          <p:nvPr/>
        </p:nvGrpSpPr>
        <p:grpSpPr bwMode="auto">
          <a:xfrm flipH="1">
            <a:off x="431948" y="1871767"/>
            <a:ext cx="576064" cy="214499"/>
            <a:chOff x="2880" y="3360"/>
            <a:chExt cx="2400" cy="240"/>
          </a:xfrm>
        </p:grpSpPr>
        <p:sp>
          <p:nvSpPr>
            <p:cNvPr id="38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8" name="Text Box 194"/>
          <p:cNvSpPr txBox="1">
            <a:spLocks noChangeArrowheads="1"/>
          </p:cNvSpPr>
          <p:nvPr/>
        </p:nvSpPr>
        <p:spPr bwMode="auto">
          <a:xfrm>
            <a:off x="237620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99" name="Text Box 194"/>
          <p:cNvSpPr txBox="1">
            <a:spLocks noChangeArrowheads="1"/>
          </p:cNvSpPr>
          <p:nvPr/>
        </p:nvSpPr>
        <p:spPr bwMode="auto">
          <a:xfrm>
            <a:off x="64796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0" name="Text Box 194"/>
          <p:cNvSpPr txBox="1">
            <a:spLocks noChangeArrowheads="1"/>
          </p:cNvSpPr>
          <p:nvPr/>
        </p:nvSpPr>
        <p:spPr bwMode="auto">
          <a:xfrm>
            <a:off x="756102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1" name="Text Box 196"/>
          <p:cNvSpPr txBox="1">
            <a:spLocks noChangeArrowheads="1"/>
          </p:cNvSpPr>
          <p:nvPr/>
        </p:nvSpPr>
        <p:spPr bwMode="auto">
          <a:xfrm>
            <a:off x="8409140" y="143175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3" name="Text Box 196"/>
          <p:cNvSpPr txBox="1">
            <a:spLocks noChangeArrowheads="1"/>
          </p:cNvSpPr>
          <p:nvPr/>
        </p:nvSpPr>
        <p:spPr bwMode="auto">
          <a:xfrm>
            <a:off x="151392" y="703705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51" y="1127363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" name="Group 34"/>
          <p:cNvGrpSpPr>
            <a:grpSpLocks/>
          </p:cNvGrpSpPr>
          <p:nvPr/>
        </p:nvGrpSpPr>
        <p:grpSpPr bwMode="auto">
          <a:xfrm>
            <a:off x="1512042" y="3886795"/>
            <a:ext cx="576064" cy="214499"/>
            <a:chOff x="2880" y="3360"/>
            <a:chExt cx="2400" cy="240"/>
          </a:xfrm>
        </p:grpSpPr>
        <p:sp>
          <p:nvSpPr>
            <p:cNvPr id="576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7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8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9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0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1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2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3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5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6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2" name="Group 46"/>
          <p:cNvGrpSpPr>
            <a:grpSpLocks/>
          </p:cNvGrpSpPr>
          <p:nvPr/>
        </p:nvGrpSpPr>
        <p:grpSpPr bwMode="auto">
          <a:xfrm>
            <a:off x="2088106" y="3886795"/>
            <a:ext cx="576064" cy="214499"/>
            <a:chOff x="2880" y="3360"/>
            <a:chExt cx="2400" cy="240"/>
          </a:xfrm>
        </p:grpSpPr>
        <p:sp>
          <p:nvSpPr>
            <p:cNvPr id="565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6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7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8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9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0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1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2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3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4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5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3" name="Group 58"/>
          <p:cNvGrpSpPr>
            <a:grpSpLocks/>
          </p:cNvGrpSpPr>
          <p:nvPr/>
        </p:nvGrpSpPr>
        <p:grpSpPr bwMode="auto">
          <a:xfrm>
            <a:off x="2664171" y="3886795"/>
            <a:ext cx="576064" cy="214499"/>
            <a:chOff x="2880" y="3360"/>
            <a:chExt cx="2400" cy="240"/>
          </a:xfrm>
        </p:grpSpPr>
        <p:sp>
          <p:nvSpPr>
            <p:cNvPr id="554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5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6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7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9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0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1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2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3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4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4" name="Group 70"/>
          <p:cNvGrpSpPr>
            <a:grpSpLocks/>
          </p:cNvGrpSpPr>
          <p:nvPr/>
        </p:nvGrpSpPr>
        <p:grpSpPr bwMode="auto">
          <a:xfrm>
            <a:off x="3240235" y="3886795"/>
            <a:ext cx="576064" cy="214499"/>
            <a:chOff x="2880" y="3360"/>
            <a:chExt cx="2400" cy="240"/>
          </a:xfrm>
        </p:grpSpPr>
        <p:sp>
          <p:nvSpPr>
            <p:cNvPr id="543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4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5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6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7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8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9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0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1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2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5" name="Group 82"/>
          <p:cNvGrpSpPr>
            <a:grpSpLocks/>
          </p:cNvGrpSpPr>
          <p:nvPr/>
        </p:nvGrpSpPr>
        <p:grpSpPr bwMode="auto">
          <a:xfrm>
            <a:off x="3816299" y="3886795"/>
            <a:ext cx="576064" cy="214499"/>
            <a:chOff x="2880" y="3360"/>
            <a:chExt cx="2400" cy="240"/>
          </a:xfrm>
        </p:grpSpPr>
        <p:sp>
          <p:nvSpPr>
            <p:cNvPr id="532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4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5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6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7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8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9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0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1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6" name="Group 94"/>
          <p:cNvGrpSpPr>
            <a:grpSpLocks/>
          </p:cNvGrpSpPr>
          <p:nvPr/>
        </p:nvGrpSpPr>
        <p:grpSpPr bwMode="auto">
          <a:xfrm>
            <a:off x="4392363" y="3886795"/>
            <a:ext cx="576064" cy="214499"/>
            <a:chOff x="2880" y="3360"/>
            <a:chExt cx="2400" cy="240"/>
          </a:xfrm>
        </p:grpSpPr>
        <p:sp>
          <p:nvSpPr>
            <p:cNvPr id="521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2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3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4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5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6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7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8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9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0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1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7" name="Group 106"/>
          <p:cNvGrpSpPr>
            <a:grpSpLocks/>
          </p:cNvGrpSpPr>
          <p:nvPr/>
        </p:nvGrpSpPr>
        <p:grpSpPr bwMode="auto">
          <a:xfrm>
            <a:off x="4968427" y="3886795"/>
            <a:ext cx="576064" cy="214499"/>
            <a:chOff x="2880" y="3360"/>
            <a:chExt cx="2400" cy="240"/>
          </a:xfrm>
        </p:grpSpPr>
        <p:sp>
          <p:nvSpPr>
            <p:cNvPr id="510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1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2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6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7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8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9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0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8" name="Group 118"/>
          <p:cNvGrpSpPr>
            <a:grpSpLocks/>
          </p:cNvGrpSpPr>
          <p:nvPr/>
        </p:nvGrpSpPr>
        <p:grpSpPr bwMode="auto">
          <a:xfrm>
            <a:off x="5544491" y="3886795"/>
            <a:ext cx="576064" cy="214499"/>
            <a:chOff x="2880" y="3360"/>
            <a:chExt cx="2400" cy="240"/>
          </a:xfrm>
        </p:grpSpPr>
        <p:sp>
          <p:nvSpPr>
            <p:cNvPr id="499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0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2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3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4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5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6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7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8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9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9" name="Group 130"/>
          <p:cNvGrpSpPr>
            <a:grpSpLocks/>
          </p:cNvGrpSpPr>
          <p:nvPr/>
        </p:nvGrpSpPr>
        <p:grpSpPr bwMode="auto">
          <a:xfrm>
            <a:off x="6120555" y="3886795"/>
            <a:ext cx="576064" cy="214499"/>
            <a:chOff x="2880" y="3360"/>
            <a:chExt cx="2400" cy="240"/>
          </a:xfrm>
        </p:grpSpPr>
        <p:sp>
          <p:nvSpPr>
            <p:cNvPr id="488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9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0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1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2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3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4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5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6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7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8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0" name="Group 142"/>
          <p:cNvGrpSpPr>
            <a:grpSpLocks/>
          </p:cNvGrpSpPr>
          <p:nvPr/>
        </p:nvGrpSpPr>
        <p:grpSpPr bwMode="auto">
          <a:xfrm>
            <a:off x="6696619" y="3886795"/>
            <a:ext cx="576064" cy="214499"/>
            <a:chOff x="2880" y="3360"/>
            <a:chExt cx="2400" cy="240"/>
          </a:xfrm>
        </p:grpSpPr>
        <p:sp>
          <p:nvSpPr>
            <p:cNvPr id="477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8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9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0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2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3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5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6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7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1" name="Group 154"/>
          <p:cNvGrpSpPr>
            <a:grpSpLocks/>
          </p:cNvGrpSpPr>
          <p:nvPr/>
        </p:nvGrpSpPr>
        <p:grpSpPr bwMode="auto">
          <a:xfrm>
            <a:off x="7272683" y="3886795"/>
            <a:ext cx="576064" cy="214499"/>
            <a:chOff x="2880" y="3360"/>
            <a:chExt cx="2400" cy="240"/>
          </a:xfrm>
        </p:grpSpPr>
        <p:sp>
          <p:nvSpPr>
            <p:cNvPr id="466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7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8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9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0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2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3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4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5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6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2" name="Group 166"/>
          <p:cNvGrpSpPr>
            <a:grpSpLocks/>
          </p:cNvGrpSpPr>
          <p:nvPr/>
        </p:nvGrpSpPr>
        <p:grpSpPr bwMode="auto">
          <a:xfrm>
            <a:off x="935978" y="3886795"/>
            <a:ext cx="576064" cy="214499"/>
            <a:chOff x="2880" y="3360"/>
            <a:chExt cx="2400" cy="240"/>
          </a:xfrm>
        </p:grpSpPr>
        <p:sp>
          <p:nvSpPr>
            <p:cNvPr id="455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6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7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8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9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0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2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3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4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5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3" name="Group 178"/>
          <p:cNvGrpSpPr>
            <a:grpSpLocks/>
          </p:cNvGrpSpPr>
          <p:nvPr/>
        </p:nvGrpSpPr>
        <p:grpSpPr bwMode="auto">
          <a:xfrm>
            <a:off x="359914" y="3888047"/>
            <a:ext cx="576064" cy="214499"/>
            <a:chOff x="2880" y="3360"/>
            <a:chExt cx="2400" cy="240"/>
          </a:xfrm>
        </p:grpSpPr>
        <p:sp>
          <p:nvSpPr>
            <p:cNvPr id="444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5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6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8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1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2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3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25" name="Line 191"/>
          <p:cNvSpPr>
            <a:spLocks noChangeShapeType="1"/>
          </p:cNvSpPr>
          <p:nvPr/>
        </p:nvSpPr>
        <p:spPr bwMode="auto">
          <a:xfrm>
            <a:off x="8424811" y="3886795"/>
            <a:ext cx="360040" cy="0"/>
          </a:xfrm>
          <a:prstGeom prst="line">
            <a:avLst/>
          </a:prstGeom>
          <a:noFill/>
          <a:ln w="25400">
            <a:solidFill>
              <a:schemeClr val="accent3">
                <a:lumMod val="50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7" name="Text Box 356"/>
          <p:cNvSpPr txBox="1">
            <a:spLocks noChangeArrowheads="1"/>
          </p:cNvSpPr>
          <p:nvPr/>
        </p:nvSpPr>
        <p:spPr bwMode="auto">
          <a:xfrm>
            <a:off x="403253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GHz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429" name="Text Box 358"/>
          <p:cNvSpPr txBox="1">
            <a:spLocks noChangeArrowheads="1"/>
          </p:cNvSpPr>
          <p:nvPr/>
        </p:nvSpPr>
        <p:spPr bwMode="auto">
          <a:xfrm>
            <a:off x="8209112" y="3383977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>
            <a:no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i="1" smtClean="0">
                <a:solidFill>
                  <a:schemeClr val="accent3">
                    <a:lumMod val="50000"/>
                  </a:schemeClr>
                </a:solidFill>
                <a:effectLst/>
                <a:latin typeface="Symbol" panose="05050102010706020507" pitchFamily="18" charset="2"/>
              </a:rPr>
              <a:t>n</a:t>
            </a:r>
            <a:r>
              <a:rPr lang="en-US" sz="2800" b="1" i="1" baseline="-25000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a</a:t>
            </a:r>
            <a:endParaRPr lang="de-DE" sz="2800" b="1" i="1" baseline="-25000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grpSp>
        <p:nvGrpSpPr>
          <p:cNvPr id="430" name="Group 371"/>
          <p:cNvGrpSpPr>
            <a:grpSpLocks/>
          </p:cNvGrpSpPr>
          <p:nvPr/>
        </p:nvGrpSpPr>
        <p:grpSpPr bwMode="auto">
          <a:xfrm>
            <a:off x="7848747" y="3888295"/>
            <a:ext cx="576064" cy="214499"/>
            <a:chOff x="2880" y="3360"/>
            <a:chExt cx="2400" cy="240"/>
          </a:xfrm>
        </p:grpSpPr>
        <p:sp>
          <p:nvSpPr>
            <p:cNvPr id="433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4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5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6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7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8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9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1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2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3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8" name="Text Box 356"/>
          <p:cNvSpPr txBox="1">
            <a:spLocks noChangeArrowheads="1"/>
          </p:cNvSpPr>
          <p:nvPr/>
        </p:nvSpPr>
        <p:spPr bwMode="auto">
          <a:xfrm>
            <a:off x="576077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T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89" name="Text Box 383"/>
          <p:cNvSpPr txBox="1">
            <a:spLocks noChangeArrowheads="1"/>
          </p:cNvSpPr>
          <p:nvPr/>
        </p:nvSpPr>
        <p:spPr bwMode="auto">
          <a:xfrm>
            <a:off x="230429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MHz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0" name="Text Box 383"/>
          <p:cNvSpPr txBox="1">
            <a:spLocks noChangeArrowheads="1"/>
          </p:cNvSpPr>
          <p:nvPr/>
        </p:nvSpPr>
        <p:spPr bwMode="auto">
          <a:xfrm>
            <a:off x="57595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k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1" name="Rectangle 590"/>
          <p:cNvSpPr>
            <a:spLocks noChangeArrowheads="1"/>
          </p:cNvSpPr>
          <p:nvPr/>
        </p:nvSpPr>
        <p:spPr bwMode="auto">
          <a:xfrm>
            <a:off x="6336360" y="4783971"/>
            <a:ext cx="2736203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64498" y="5112217"/>
            <a:ext cx="1512204" cy="1512210"/>
            <a:chOff x="4464498" y="5112217"/>
            <a:chExt cx="1512204" cy="1512210"/>
          </a:xfrm>
        </p:grpSpPr>
        <p:pic>
          <p:nvPicPr>
            <p:cNvPr id="602" name="Picture 60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4498" y="5457034"/>
              <a:ext cx="1512204" cy="1167393"/>
            </a:xfrm>
            <a:prstGeom prst="rect">
              <a:avLst/>
            </a:prstGeom>
          </p:spPr>
        </p:pic>
        <p:cxnSp>
          <p:nvCxnSpPr>
            <p:cNvPr id="603" name="Straight Arrow Connector 602"/>
            <p:cNvCxnSpPr/>
            <p:nvPr/>
          </p:nvCxnSpPr>
          <p:spPr>
            <a:xfrm>
              <a:off x="5010600" y="5112217"/>
              <a:ext cx="390022" cy="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5419155" y="4817766"/>
            <a:ext cx="1253794" cy="902335"/>
            <a:chOff x="5419155" y="4817766"/>
            <a:chExt cx="1253794" cy="902335"/>
          </a:xfrm>
        </p:grpSpPr>
        <p:pic>
          <p:nvPicPr>
            <p:cNvPr id="608" name="Picture 60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072" y="4817766"/>
              <a:ext cx="562640" cy="654501"/>
            </a:xfrm>
            <a:prstGeom prst="rect">
              <a:avLst/>
            </a:prstGeom>
          </p:spPr>
        </p:pic>
        <p:sp>
          <p:nvSpPr>
            <p:cNvPr id="610" name="Rectangle 27"/>
            <p:cNvSpPr>
              <a:spLocks noChangeArrowheads="1"/>
            </p:cNvSpPr>
            <p:nvPr/>
          </p:nvSpPr>
          <p:spPr bwMode="auto">
            <a:xfrm>
              <a:off x="5419155" y="5370234"/>
              <a:ext cx="1253794" cy="349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>
                <a:defRPr/>
              </a:pPr>
              <a:r>
                <a:rPr lang="en-US" b="1" smtClean="0">
                  <a:solidFill>
                    <a:schemeClr val="accent1">
                      <a:lumMod val="75000"/>
                    </a:schemeClr>
                  </a:solidFill>
                </a:rPr>
                <a:t>ARIADNE</a:t>
              </a:r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936002" y="4536302"/>
            <a:ext cx="1205339" cy="719935"/>
            <a:chOff x="7987960" y="2949407"/>
            <a:chExt cx="1205339" cy="719935"/>
          </a:xfrm>
        </p:grpSpPr>
        <p:sp>
          <p:nvSpPr>
            <p:cNvPr id="613" name="Rectangle 28"/>
            <p:cNvSpPr>
              <a:spLocks noChangeArrowheads="1"/>
            </p:cNvSpPr>
            <p:nvPr/>
          </p:nvSpPr>
          <p:spPr bwMode="auto">
            <a:xfrm>
              <a:off x="8489781" y="3021252"/>
              <a:ext cx="703518" cy="575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 algn="ctr">
                <a:defRPr/>
              </a:pPr>
              <a:r>
                <a:rPr lang="en-US" b="1" smtClean="0">
                  <a:solidFill>
                    <a:schemeClr val="accent1">
                      <a:lumMod val="75000"/>
                    </a:schemeClr>
                  </a:solidFill>
                </a:rPr>
                <a:t>CASPEr</a:t>
              </a:r>
            </a:p>
          </p:txBody>
        </p:sp>
        <p:pic>
          <p:nvPicPr>
            <p:cNvPr id="614" name="Picture 6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7960" y="2949407"/>
              <a:ext cx="419338" cy="71993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04192" y="4153546"/>
            <a:ext cx="1586911" cy="958671"/>
            <a:chOff x="3404192" y="4153546"/>
            <a:chExt cx="1586911" cy="958671"/>
          </a:xfrm>
        </p:grpSpPr>
        <p:cxnSp>
          <p:nvCxnSpPr>
            <p:cNvPr id="598" name="Straight Arrow Connector 597"/>
            <p:cNvCxnSpPr/>
            <p:nvPr/>
          </p:nvCxnSpPr>
          <p:spPr>
            <a:xfrm>
              <a:off x="4176667" y="5112217"/>
              <a:ext cx="791895" cy="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9" name="Picture 59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452" y="4153546"/>
              <a:ext cx="814651" cy="81465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404192" y="4248097"/>
              <a:ext cx="8442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accent3">
                      <a:lumMod val="50000"/>
                    </a:schemeClr>
                  </a:solidFill>
                </a:rPr>
                <a:t>Taking</a:t>
              </a:r>
            </a:p>
            <a:p>
              <a:r>
                <a:rPr lang="en-US" sz="2000" smtClean="0">
                  <a:solidFill>
                    <a:schemeClr val="accent3">
                      <a:lumMod val="50000"/>
                    </a:schemeClr>
                  </a:solidFill>
                </a:rPr>
                <a:t>data</a:t>
              </a:r>
              <a:endParaRPr lang="en-US" sz="200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5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Georg Raffelt\Desktop\sky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935637"/>
            <a:ext cx="9217024" cy="3528490"/>
          </a:xfrm>
          <a:noFill/>
        </p:spPr>
        <p:txBody>
          <a:bodyPr/>
          <a:lstStyle/>
          <a:p>
            <a:r>
              <a:rPr lang="en-US" sz="6000" smtClean="0">
                <a:solidFill>
                  <a:srgbClr val="FFFF99"/>
                </a:solidFill>
              </a:rPr>
              <a:t>Looking for</a:t>
            </a:r>
            <a:br>
              <a:rPr lang="en-US" sz="6000" smtClean="0">
                <a:solidFill>
                  <a:srgbClr val="FFFF99"/>
                </a:solidFill>
              </a:rPr>
            </a:br>
            <a:r>
              <a:rPr lang="en-US" sz="6000" smtClean="0">
                <a:solidFill>
                  <a:srgbClr val="FFFF99"/>
                </a:solidFill>
              </a:rPr>
              <a:t>axion-like particles (ALPs)</a:t>
            </a:r>
            <a:br>
              <a:rPr lang="en-US" sz="6000" smtClean="0">
                <a:solidFill>
                  <a:srgbClr val="FFFF99"/>
                </a:solidFill>
              </a:rPr>
            </a:br>
            <a:endParaRPr lang="en-US" sz="480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4464127"/>
            <a:ext cx="2692580" cy="22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6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Search for Solar Axions</a:t>
            </a:r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3671987"/>
            <a:ext cx="3312368" cy="28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4"/>
          <p:cNvSpPr>
            <a:spLocks noChangeAspect="1" noChangeArrowheads="1"/>
          </p:cNvSpPr>
          <p:nvPr/>
        </p:nvSpPr>
        <p:spPr bwMode="auto">
          <a:xfrm>
            <a:off x="441050" y="647998"/>
            <a:ext cx="2871319" cy="287099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68086" y="1799994"/>
            <a:ext cx="2151239" cy="920997"/>
            <a:chOff x="2736" y="2208"/>
            <a:chExt cx="1344" cy="576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 bwMode="auto">
            <a:xfrm>
              <a:off x="2736" y="2208"/>
              <a:ext cx="672" cy="46"/>
              <a:chOff x="240" y="2016"/>
              <a:chExt cx="2088" cy="144"/>
            </a:xfrm>
          </p:grpSpPr>
          <p:grpSp>
            <p:nvGrpSpPr>
              <p:cNvPr id="32" name="Group 7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58" name="Freeform 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9" name="Freeform 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0" name="Freeform 1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1" name="Freeform 1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3" name="Group 12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54" name="Freeform 1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Freeform 1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Freeform 1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7" name="Freeform 1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4" name="Group 17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50" name="Freeform 1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1" name="Freeform 1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2" name="Freeform 2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3" name="Freeform 2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5" name="Group 22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46" name="Freeform 2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" name="Freeform 2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" name="Freeform 2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Freeform 2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6" name="Group 27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42" name="Freeform 2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3" name="Freeform 2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4" name="Freeform 3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" name="Freeform 3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7" name="Group 32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38" name="Freeform 3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9" name="Freeform 3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0" name="Freeform 3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" name="Freeform 3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7" name="Line 37"/>
            <p:cNvSpPr>
              <a:spLocks noChangeAspect="1" noChangeShapeType="1"/>
            </p:cNvSpPr>
            <p:nvPr/>
          </p:nvSpPr>
          <p:spPr bwMode="auto">
            <a:xfrm flipV="1">
              <a:off x="3408" y="2208"/>
              <a:ext cx="672" cy="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38"/>
            <p:cNvGrpSpPr>
              <a:grpSpLocks/>
            </p:cNvGrpSpPr>
            <p:nvPr/>
          </p:nvGrpSpPr>
          <p:grpSpPr bwMode="auto">
            <a:xfrm>
              <a:off x="3408" y="2208"/>
              <a:ext cx="46" cy="448"/>
              <a:chOff x="3647" y="2303"/>
              <a:chExt cx="46" cy="448"/>
            </a:xfrm>
          </p:grpSpPr>
          <p:grpSp>
            <p:nvGrpSpPr>
              <p:cNvPr id="12" name="Group 39"/>
              <p:cNvGrpSpPr>
                <a:grpSpLocks noChangeAspect="1"/>
              </p:cNvGrpSpPr>
              <p:nvPr/>
            </p:nvGrpSpPr>
            <p:grpSpPr bwMode="auto">
              <a:xfrm rot="-5400000">
                <a:off x="3614" y="2672"/>
                <a:ext cx="112" cy="46"/>
                <a:chOff x="288" y="2208"/>
                <a:chExt cx="4416" cy="1440"/>
              </a:xfrm>
            </p:grpSpPr>
            <p:sp>
              <p:nvSpPr>
                <p:cNvPr id="28" name="Freeform 40"/>
                <p:cNvSpPr>
                  <a:spLocks noChangeAspect="1"/>
                </p:cNvSpPr>
                <p:nvPr/>
              </p:nvSpPr>
              <p:spPr bwMode="auto">
                <a:xfrm>
                  <a:off x="1381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" name="Freeform 41"/>
                <p:cNvSpPr>
                  <a:spLocks noChangeAspect="1"/>
                </p:cNvSpPr>
                <p:nvPr/>
              </p:nvSpPr>
              <p:spPr bwMode="auto">
                <a:xfrm flipH="1">
                  <a:off x="235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" name="Freeform 42"/>
                <p:cNvSpPr>
                  <a:spLocks noChangeAspect="1"/>
                </p:cNvSpPr>
                <p:nvPr/>
              </p:nvSpPr>
              <p:spPr bwMode="auto">
                <a:xfrm flipV="1">
                  <a:off x="3601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" name="Freeform 43"/>
                <p:cNvSpPr>
                  <a:spLocks noChangeAspect="1"/>
                </p:cNvSpPr>
                <p:nvPr/>
              </p:nvSpPr>
              <p:spPr bwMode="auto">
                <a:xfrm flipH="1" flipV="1">
                  <a:off x="2528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3" name="Group 44"/>
              <p:cNvGrpSpPr>
                <a:grpSpLocks noChangeAspect="1"/>
              </p:cNvGrpSpPr>
              <p:nvPr/>
            </p:nvGrpSpPr>
            <p:grpSpPr bwMode="auto">
              <a:xfrm rot="-5400000">
                <a:off x="3614" y="2560"/>
                <a:ext cx="112" cy="46"/>
                <a:chOff x="288" y="2208"/>
                <a:chExt cx="4416" cy="1440"/>
              </a:xfrm>
            </p:grpSpPr>
            <p:sp>
              <p:nvSpPr>
                <p:cNvPr id="24" name="Freeform 45"/>
                <p:cNvSpPr>
                  <a:spLocks noChangeAspect="1"/>
                </p:cNvSpPr>
                <p:nvPr/>
              </p:nvSpPr>
              <p:spPr bwMode="auto">
                <a:xfrm>
                  <a:off x="1404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Freeform 46"/>
                <p:cNvSpPr>
                  <a:spLocks noChangeAspect="1"/>
                </p:cNvSpPr>
                <p:nvPr/>
              </p:nvSpPr>
              <p:spPr bwMode="auto">
                <a:xfrm flipH="1">
                  <a:off x="294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" name="Freeform 47"/>
                <p:cNvSpPr>
                  <a:spLocks noChangeAspect="1"/>
                </p:cNvSpPr>
                <p:nvPr/>
              </p:nvSpPr>
              <p:spPr bwMode="auto">
                <a:xfrm flipV="1">
                  <a:off x="3660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" name="Freeform 48"/>
                <p:cNvSpPr>
                  <a:spLocks noChangeAspect="1"/>
                </p:cNvSpPr>
                <p:nvPr/>
              </p:nvSpPr>
              <p:spPr bwMode="auto">
                <a:xfrm flipH="1" flipV="1">
                  <a:off x="2513" y="2208"/>
                  <a:ext cx="1110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4" name="Group 49"/>
              <p:cNvGrpSpPr>
                <a:grpSpLocks noChangeAspect="1"/>
              </p:cNvGrpSpPr>
              <p:nvPr/>
            </p:nvGrpSpPr>
            <p:grpSpPr bwMode="auto">
              <a:xfrm rot="-5400000">
                <a:off x="3614" y="2448"/>
                <a:ext cx="112" cy="46"/>
                <a:chOff x="288" y="2208"/>
                <a:chExt cx="4416" cy="1440"/>
              </a:xfrm>
            </p:grpSpPr>
            <p:sp>
              <p:nvSpPr>
                <p:cNvPr id="20" name="Freeform 50"/>
                <p:cNvSpPr>
                  <a:spLocks noChangeAspect="1"/>
                </p:cNvSpPr>
                <p:nvPr/>
              </p:nvSpPr>
              <p:spPr bwMode="auto">
                <a:xfrm>
                  <a:off x="1389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Freeform 51"/>
                <p:cNvSpPr>
                  <a:spLocks noChangeAspect="1"/>
                </p:cNvSpPr>
                <p:nvPr/>
              </p:nvSpPr>
              <p:spPr bwMode="auto">
                <a:xfrm flipH="1">
                  <a:off x="243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" name="Freeform 52"/>
                <p:cNvSpPr>
                  <a:spLocks noChangeAspect="1"/>
                </p:cNvSpPr>
                <p:nvPr/>
              </p:nvSpPr>
              <p:spPr bwMode="auto">
                <a:xfrm flipV="1">
                  <a:off x="3609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Freeform 53"/>
                <p:cNvSpPr>
                  <a:spLocks noChangeAspect="1"/>
                </p:cNvSpPr>
                <p:nvPr/>
              </p:nvSpPr>
              <p:spPr bwMode="auto">
                <a:xfrm flipH="1" flipV="1">
                  <a:off x="2536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5" name="Group 54"/>
              <p:cNvGrpSpPr>
                <a:grpSpLocks noChangeAspect="1"/>
              </p:cNvGrpSpPr>
              <p:nvPr/>
            </p:nvGrpSpPr>
            <p:grpSpPr bwMode="auto">
              <a:xfrm rot="-5400000">
                <a:off x="3614" y="2336"/>
                <a:ext cx="112" cy="46"/>
                <a:chOff x="288" y="2208"/>
                <a:chExt cx="4416" cy="1440"/>
              </a:xfrm>
            </p:grpSpPr>
            <p:sp>
              <p:nvSpPr>
                <p:cNvPr id="16" name="Freeform 55"/>
                <p:cNvSpPr>
                  <a:spLocks noChangeAspect="1"/>
                </p:cNvSpPr>
                <p:nvPr/>
              </p:nvSpPr>
              <p:spPr bwMode="auto">
                <a:xfrm>
                  <a:off x="1412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Freeform 56"/>
                <p:cNvSpPr>
                  <a:spLocks noChangeAspect="1"/>
                </p:cNvSpPr>
                <p:nvPr/>
              </p:nvSpPr>
              <p:spPr bwMode="auto">
                <a:xfrm flipH="1">
                  <a:off x="302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" name="Freeform 57"/>
                <p:cNvSpPr>
                  <a:spLocks noChangeAspect="1"/>
                </p:cNvSpPr>
                <p:nvPr/>
              </p:nvSpPr>
              <p:spPr bwMode="auto">
                <a:xfrm flipV="1">
                  <a:off x="3668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Freeform 58"/>
                <p:cNvSpPr>
                  <a:spLocks noChangeAspect="1"/>
                </p:cNvSpPr>
                <p:nvPr/>
              </p:nvSpPr>
              <p:spPr bwMode="auto">
                <a:xfrm flipH="1" flipV="1">
                  <a:off x="2522" y="2208"/>
                  <a:ext cx="1110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9" name="Group 59"/>
            <p:cNvGrpSpPr>
              <a:grpSpLocks noChangeAspect="1"/>
            </p:cNvGrpSpPr>
            <p:nvPr/>
          </p:nvGrpSpPr>
          <p:grpSpPr bwMode="auto">
            <a:xfrm>
              <a:off x="3360" y="2592"/>
              <a:ext cx="190" cy="192"/>
              <a:chOff x="2880" y="3264"/>
              <a:chExt cx="288" cy="288"/>
            </a:xfrm>
          </p:grpSpPr>
          <p:sp>
            <p:nvSpPr>
              <p:cNvPr id="10" name="Line 60"/>
              <p:cNvSpPr>
                <a:spLocks noChangeAspect="1" noChangeShapeType="1"/>
              </p:cNvSpPr>
              <p:nvPr/>
            </p:nvSpPr>
            <p:spPr bwMode="auto">
              <a:xfrm flipV="1">
                <a:off x="2880" y="3264"/>
                <a:ext cx="288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Line 6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880" y="3264"/>
                <a:ext cx="288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62" name="Text Box 62"/>
          <p:cNvSpPr txBox="1">
            <a:spLocks noChangeArrowheads="1"/>
          </p:cNvSpPr>
          <p:nvPr/>
        </p:nvSpPr>
        <p:spPr bwMode="auto">
          <a:xfrm>
            <a:off x="691578" y="1799994"/>
            <a:ext cx="321036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de-DE" sz="2600" b="1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63" name="Text Box 63"/>
          <p:cNvSpPr txBox="1">
            <a:spLocks noChangeArrowheads="1"/>
          </p:cNvSpPr>
          <p:nvPr/>
        </p:nvSpPr>
        <p:spPr bwMode="auto">
          <a:xfrm>
            <a:off x="2535282" y="1727994"/>
            <a:ext cx="384043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 i="1">
                <a:solidFill>
                  <a:srgbClr val="008000"/>
                </a:solidFill>
              </a:rPr>
              <a:t>a</a:t>
            </a:r>
            <a:endParaRPr lang="de-DE" sz="2600" b="1" i="1">
              <a:solidFill>
                <a:srgbClr val="008000"/>
              </a:solidFill>
            </a:endParaRPr>
          </a:p>
        </p:txBody>
      </p:sp>
      <p:sp>
        <p:nvSpPr>
          <p:cNvPr id="64" name="Text Box 64"/>
          <p:cNvSpPr txBox="1">
            <a:spLocks noChangeArrowheads="1"/>
          </p:cNvSpPr>
          <p:nvPr/>
        </p:nvSpPr>
        <p:spPr bwMode="auto">
          <a:xfrm>
            <a:off x="1530171" y="2945990"/>
            <a:ext cx="583657" cy="40083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latin typeface="+mj-lt"/>
              </a:rPr>
              <a:t>Sun</a:t>
            </a:r>
            <a:endParaRPr lang="de-DE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65" name="Text Box 65"/>
          <p:cNvSpPr txBox="1">
            <a:spLocks noChangeArrowheads="1"/>
          </p:cNvSpPr>
          <p:nvPr/>
        </p:nvSpPr>
        <p:spPr bwMode="auto">
          <a:xfrm>
            <a:off x="1185132" y="1148996"/>
            <a:ext cx="1359575" cy="58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b="1">
                <a:solidFill>
                  <a:schemeClr val="tx1"/>
                </a:solidFill>
                <a:effectLst/>
                <a:latin typeface="+mn-lt"/>
              </a:rPr>
              <a:t>Primakoff </a:t>
            </a:r>
          </a:p>
          <a:p>
            <a:pPr algn="l" eaLnBrk="1" hangingPunct="1">
              <a:lnSpc>
                <a:spcPct val="80000"/>
              </a:lnSpc>
            </a:pPr>
            <a:r>
              <a:rPr lang="en-US" b="1">
                <a:solidFill>
                  <a:schemeClr val="tx1"/>
                </a:solidFill>
                <a:effectLst/>
                <a:latin typeface="+mn-lt"/>
              </a:rPr>
              <a:t>production</a:t>
            </a:r>
            <a:endParaRPr lang="de-DE" b="1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6" name="Rectangle 66"/>
          <p:cNvSpPr>
            <a:spLocks noChangeArrowheads="1"/>
          </p:cNvSpPr>
          <p:nvPr/>
        </p:nvSpPr>
        <p:spPr bwMode="auto">
          <a:xfrm>
            <a:off x="4761529" y="674997"/>
            <a:ext cx="4608513" cy="230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/>
          <a:p>
            <a:pPr defTabSz="921018"/>
            <a:r>
              <a:rPr lang="en-US" sz="2400" b="1"/>
              <a:t>Axion Helioscope</a:t>
            </a:r>
          </a:p>
          <a:p>
            <a:pPr defTabSz="921018"/>
            <a:r>
              <a:rPr lang="en-US" sz="2400" b="1"/>
              <a:t>(Sikivie 1983)</a:t>
            </a:r>
            <a:endParaRPr lang="de-DE" sz="2400" b="1"/>
          </a:p>
        </p:txBody>
      </p:sp>
      <p:sp>
        <p:nvSpPr>
          <p:cNvPr id="67" name="Text Box 67"/>
          <p:cNvSpPr txBox="1">
            <a:spLocks noChangeArrowheads="1"/>
          </p:cNvSpPr>
          <p:nvPr/>
        </p:nvSpPr>
        <p:spPr bwMode="auto">
          <a:xfrm>
            <a:off x="8777476" y="1799994"/>
            <a:ext cx="334537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de-DE" sz="2600" b="1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4902545" y="2234992"/>
            <a:ext cx="3804423" cy="460499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Magnet</a:t>
            </a:r>
            <a:r>
              <a:rPr lang="en-US" sz="2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17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en-US" sz="1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endParaRPr lang="de-DE" sz="23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9" name="Line 69"/>
          <p:cNvSpPr>
            <a:spLocks noChangeShapeType="1"/>
          </p:cNvSpPr>
          <p:nvPr/>
        </p:nvSpPr>
        <p:spPr bwMode="auto">
          <a:xfrm>
            <a:off x="8706968" y="2234992"/>
            <a:ext cx="0" cy="4604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0" name="Line 70"/>
          <p:cNvSpPr>
            <a:spLocks noChangeShapeType="1"/>
          </p:cNvSpPr>
          <p:nvPr/>
        </p:nvSpPr>
        <p:spPr bwMode="auto">
          <a:xfrm>
            <a:off x="4902545" y="2234992"/>
            <a:ext cx="0" cy="4604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1" name="Line 71"/>
          <p:cNvSpPr>
            <a:spLocks noChangeShapeType="1"/>
          </p:cNvSpPr>
          <p:nvPr/>
        </p:nvSpPr>
        <p:spPr bwMode="auto">
          <a:xfrm>
            <a:off x="4902545" y="2234992"/>
            <a:ext cx="380442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2" name="Rectangle 72"/>
          <p:cNvSpPr>
            <a:spLocks noChangeArrowheads="1"/>
          </p:cNvSpPr>
          <p:nvPr/>
        </p:nvSpPr>
        <p:spPr bwMode="auto">
          <a:xfrm>
            <a:off x="4902545" y="1543495"/>
            <a:ext cx="3804423" cy="460498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  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endParaRPr lang="de-DE" sz="23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3" name="Line 73"/>
          <p:cNvSpPr>
            <a:spLocks noChangeShapeType="1"/>
          </p:cNvSpPr>
          <p:nvPr/>
        </p:nvSpPr>
        <p:spPr bwMode="auto">
          <a:xfrm>
            <a:off x="4902545" y="1543495"/>
            <a:ext cx="0" cy="4604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4" name="Line 74"/>
          <p:cNvSpPr>
            <a:spLocks noChangeShapeType="1"/>
          </p:cNvSpPr>
          <p:nvPr/>
        </p:nvSpPr>
        <p:spPr bwMode="auto">
          <a:xfrm>
            <a:off x="8706968" y="1543495"/>
            <a:ext cx="0" cy="4604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5" name="Line 75"/>
          <p:cNvSpPr>
            <a:spLocks noChangeShapeType="1"/>
          </p:cNvSpPr>
          <p:nvPr/>
        </p:nvSpPr>
        <p:spPr bwMode="auto">
          <a:xfrm>
            <a:off x="4902545" y="2015993"/>
            <a:ext cx="380442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6" name="Text Box 76"/>
          <p:cNvSpPr txBox="1">
            <a:spLocks noChangeArrowheads="1"/>
          </p:cNvSpPr>
          <p:nvPr/>
        </p:nvSpPr>
        <p:spPr bwMode="auto">
          <a:xfrm>
            <a:off x="4464497" y="1796994"/>
            <a:ext cx="369041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6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</a:t>
            </a:r>
            <a:endParaRPr lang="de-DE" sz="2600" b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77" name="Line 77"/>
          <p:cNvSpPr>
            <a:spLocks noChangeAspect="1" noChangeShapeType="1"/>
          </p:cNvSpPr>
          <p:nvPr/>
        </p:nvSpPr>
        <p:spPr bwMode="auto">
          <a:xfrm flipH="1" flipV="1">
            <a:off x="4830537" y="2116493"/>
            <a:ext cx="1870709" cy="300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grpSp>
        <p:nvGrpSpPr>
          <p:cNvPr id="78" name="Group 78"/>
          <p:cNvGrpSpPr>
            <a:grpSpLocks/>
          </p:cNvGrpSpPr>
          <p:nvPr/>
        </p:nvGrpSpPr>
        <p:grpSpPr bwMode="auto">
          <a:xfrm>
            <a:off x="6732749" y="2080493"/>
            <a:ext cx="2047728" cy="75000"/>
            <a:chOff x="1632" y="3792"/>
            <a:chExt cx="1344" cy="46"/>
          </a:xfrm>
        </p:grpSpPr>
        <p:grpSp>
          <p:nvGrpSpPr>
            <p:cNvPr id="79" name="Group 79"/>
            <p:cNvGrpSpPr>
              <a:grpSpLocks noChangeAspect="1"/>
            </p:cNvGrpSpPr>
            <p:nvPr/>
          </p:nvGrpSpPr>
          <p:grpSpPr bwMode="auto">
            <a:xfrm flipH="1">
              <a:off x="1632" y="3792"/>
              <a:ext cx="672" cy="46"/>
              <a:chOff x="240" y="2016"/>
              <a:chExt cx="2088" cy="144"/>
            </a:xfrm>
          </p:grpSpPr>
          <p:grpSp>
            <p:nvGrpSpPr>
              <p:cNvPr id="111" name="Group 80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137" name="Freeform 81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8" name="Freeform 82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9" name="Freeform 83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0" name="Freeform 84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2" name="Group 85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133" name="Freeform 86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4" name="Freeform 87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5" name="Freeform 88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6" name="Freeform 89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3" name="Group 90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129" name="Freeform 91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0" name="Freeform 92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1" name="Freeform 93"/>
                <p:cNvSpPr>
                  <a:spLocks noChangeAspect="1"/>
                </p:cNvSpPr>
                <p:nvPr/>
              </p:nvSpPr>
              <p:spPr bwMode="auto">
                <a:xfrm flipV="1">
                  <a:off x="358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2" name="Freeform 94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4" name="Group 95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125" name="Freeform 96"/>
                <p:cNvSpPr>
                  <a:spLocks noChangeAspect="1"/>
                </p:cNvSpPr>
                <p:nvPr/>
              </p:nvSpPr>
              <p:spPr bwMode="auto">
                <a:xfrm>
                  <a:off x="1385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6" name="Freeform 97"/>
                <p:cNvSpPr>
                  <a:spLocks noChangeAspect="1"/>
                </p:cNvSpPr>
                <p:nvPr/>
              </p:nvSpPr>
              <p:spPr bwMode="auto">
                <a:xfrm flipH="1">
                  <a:off x="25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7" name="Freeform 98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8" name="Freeform 99"/>
                <p:cNvSpPr>
                  <a:spLocks noChangeAspect="1"/>
                </p:cNvSpPr>
                <p:nvPr/>
              </p:nvSpPr>
              <p:spPr bwMode="auto">
                <a:xfrm flipH="1" flipV="1">
                  <a:off x="2511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5" name="Group 100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121" name="Freeform 101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2" name="Freeform 102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3" name="Freeform 103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4" name="Freeform 104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6" name="Group 105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117" name="Freeform 106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8" name="Freeform 107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9" name="Freeform 108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0" name="Freeform 109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80" name="Group 110"/>
            <p:cNvGrpSpPr>
              <a:grpSpLocks noChangeAspect="1"/>
            </p:cNvGrpSpPr>
            <p:nvPr/>
          </p:nvGrpSpPr>
          <p:grpSpPr bwMode="auto">
            <a:xfrm flipH="1">
              <a:off x="2304" y="3792"/>
              <a:ext cx="672" cy="46"/>
              <a:chOff x="240" y="2016"/>
              <a:chExt cx="2088" cy="144"/>
            </a:xfrm>
          </p:grpSpPr>
          <p:grpSp>
            <p:nvGrpSpPr>
              <p:cNvPr id="81" name="Group 111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107" name="Freeform 112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8" name="Freeform 113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9" name="Freeform 114"/>
                <p:cNvSpPr>
                  <a:spLocks noChangeAspect="1"/>
                </p:cNvSpPr>
                <p:nvPr/>
              </p:nvSpPr>
              <p:spPr bwMode="auto">
                <a:xfrm flipV="1">
                  <a:off x="362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" name="Freeform 115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2" name="Group 116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103" name="Freeform 117"/>
                <p:cNvSpPr>
                  <a:spLocks noChangeAspect="1"/>
                </p:cNvSpPr>
                <p:nvPr/>
              </p:nvSpPr>
              <p:spPr bwMode="auto">
                <a:xfrm>
                  <a:off x="142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" name="Freeform 118"/>
                <p:cNvSpPr>
                  <a:spLocks noChangeAspect="1"/>
                </p:cNvSpPr>
                <p:nvPr/>
              </p:nvSpPr>
              <p:spPr bwMode="auto">
                <a:xfrm flipH="1">
                  <a:off x="29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5" name="Freeform 119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" name="Freeform 120"/>
                <p:cNvSpPr>
                  <a:spLocks noChangeAspect="1"/>
                </p:cNvSpPr>
                <p:nvPr/>
              </p:nvSpPr>
              <p:spPr bwMode="auto">
                <a:xfrm flipH="1" flipV="1">
                  <a:off x="2549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3" name="Group 121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99" name="Freeform 122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0" name="Freeform 123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1" name="Freeform 124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2" name="Freeform 125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4" name="Group 126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95" name="Freeform 127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6" name="Freeform 128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7" name="Freeform 129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8" name="Freeform 130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5" name="Group 131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91" name="Freeform 132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" name="Freeform 133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3" name="Freeform 134"/>
                <p:cNvSpPr>
                  <a:spLocks noChangeAspect="1"/>
                </p:cNvSpPr>
                <p:nvPr/>
              </p:nvSpPr>
              <p:spPr bwMode="auto">
                <a:xfrm flipV="1">
                  <a:off x="358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4" name="Freeform 135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6" name="Group 136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87" name="Freeform 137"/>
                <p:cNvSpPr>
                  <a:spLocks noChangeAspect="1"/>
                </p:cNvSpPr>
                <p:nvPr/>
              </p:nvSpPr>
              <p:spPr bwMode="auto">
                <a:xfrm>
                  <a:off x="1385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8" name="Freeform 138"/>
                <p:cNvSpPr>
                  <a:spLocks noChangeAspect="1"/>
                </p:cNvSpPr>
                <p:nvPr/>
              </p:nvSpPr>
              <p:spPr bwMode="auto">
                <a:xfrm flipH="1">
                  <a:off x="25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9" name="Freeform 139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0" name="Freeform 140"/>
                <p:cNvSpPr>
                  <a:spLocks noChangeAspect="1"/>
                </p:cNvSpPr>
                <p:nvPr/>
              </p:nvSpPr>
              <p:spPr bwMode="auto">
                <a:xfrm flipH="1" flipV="1">
                  <a:off x="2511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41" name="Text Box 141"/>
          <p:cNvSpPr txBox="1">
            <a:spLocks noChangeArrowheads="1"/>
          </p:cNvSpPr>
          <p:nvPr/>
        </p:nvSpPr>
        <p:spPr bwMode="auto">
          <a:xfrm>
            <a:off x="4895850" y="2663991"/>
            <a:ext cx="3841116" cy="4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Axion-Photon-Oscillation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142" name="Text Box 142"/>
          <p:cNvSpPr txBox="1">
            <a:spLocks noChangeArrowheads="1"/>
          </p:cNvSpPr>
          <p:nvPr/>
        </p:nvSpPr>
        <p:spPr bwMode="auto">
          <a:xfrm>
            <a:off x="4824542" y="3599987"/>
            <a:ext cx="4176583" cy="1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Tokyo 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Axion Helioscope (“Sumico”)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en-US">
                <a:solidFill>
                  <a:srgbClr val="990000"/>
                </a:solidFill>
                <a:effectLst/>
                <a:latin typeface="+mn-lt"/>
              </a:rPr>
              <a:t>    </a:t>
            </a: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  (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Results since 1998, up again 2008)</a:t>
            </a:r>
          </a:p>
          <a:p>
            <a:pPr algn="l" eaLnBrk="1" hangingPunct="1">
              <a:lnSpc>
                <a:spcPct val="30000"/>
              </a:lnSpc>
              <a:buFont typeface="Monotype Sorts" pitchFamily="2" charset="2"/>
              <a:buChar char="è"/>
            </a:pPr>
            <a:endParaRPr lang="en-US">
              <a:solidFill>
                <a:srgbClr val="990000"/>
              </a:solidFill>
              <a:effectLst/>
              <a:latin typeface="+mn-lt"/>
            </a:endParaRPr>
          </a:p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CERN 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Axion Solar Telescope (CAST)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en-US">
                <a:solidFill>
                  <a:srgbClr val="990000"/>
                </a:solidFill>
                <a:effectLst/>
                <a:latin typeface="+mn-lt"/>
              </a:rPr>
              <a:t>    </a:t>
            </a: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  (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Data </a:t>
            </a:r>
            <a:r>
              <a:rPr lang="en-US" smtClean="0">
                <a:solidFill>
                  <a:srgbClr val="990000"/>
                </a:solidFill>
                <a:latin typeface="+mn-lt"/>
              </a:rPr>
              <a:t>taking</a:t>
            </a: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 2003–2015)</a:t>
            </a:r>
            <a:endParaRPr lang="de-DE">
              <a:solidFill>
                <a:srgbClr val="990000"/>
              </a:solidFill>
              <a:effectLst/>
              <a:latin typeface="+mn-lt"/>
            </a:endParaRPr>
          </a:p>
        </p:txBody>
      </p:sp>
      <p:sp>
        <p:nvSpPr>
          <p:cNvPr id="143" name="AutoShape 143"/>
          <p:cNvSpPr>
            <a:spLocks noChangeArrowheads="1"/>
          </p:cNvSpPr>
          <p:nvPr/>
        </p:nvSpPr>
        <p:spPr bwMode="auto">
          <a:xfrm>
            <a:off x="3058841" y="1562995"/>
            <a:ext cx="1765696" cy="1100996"/>
          </a:xfrm>
          <a:prstGeom prst="rightArrow">
            <a:avLst>
              <a:gd name="adj1" fmla="val 52861"/>
              <a:gd name="adj2" fmla="val 50682"/>
            </a:avLst>
          </a:prstGeom>
          <a:gradFill rotWithShape="0">
            <a:gsLst>
              <a:gs pos="0">
                <a:srgbClr val="CCFF99"/>
              </a:gs>
              <a:gs pos="100000">
                <a:srgbClr val="0099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>
                <a:latin typeface="Comic Sans MS" pitchFamily="66" charset="0"/>
              </a:rPr>
              <a:t> </a:t>
            </a:r>
            <a:r>
              <a:rPr lang="en-US" sz="2000" b="1">
                <a:solidFill>
                  <a:schemeClr val="tx1"/>
                </a:solidFill>
                <a:effectLst/>
              </a:rPr>
              <a:t>Axion  flux</a:t>
            </a:r>
            <a:endParaRPr lang="de-DE" sz="2000" b="1">
              <a:solidFill>
                <a:schemeClr val="tx1"/>
              </a:solidFill>
              <a:effectLst/>
            </a:endParaRPr>
          </a:p>
        </p:txBody>
      </p:sp>
      <p:sp>
        <p:nvSpPr>
          <p:cNvPr id="144" name="Text Box 144"/>
          <p:cNvSpPr txBox="1">
            <a:spLocks noChangeArrowheads="1"/>
          </p:cNvSpPr>
          <p:nvPr/>
        </p:nvSpPr>
        <p:spPr bwMode="auto">
          <a:xfrm>
            <a:off x="4752659" y="5032471"/>
            <a:ext cx="4608513" cy="151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chemeClr val="accent2"/>
                </a:solidFill>
                <a:effectLst/>
                <a:latin typeface="+mn-lt"/>
              </a:rPr>
              <a:t> </a:t>
            </a:r>
            <a:r>
              <a:rPr lang="de-DE">
                <a:effectLst/>
                <a:latin typeface="+mn-lt"/>
              </a:rPr>
              <a:t>Alternative technique: 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effectLst/>
                <a:latin typeface="+mn-lt"/>
              </a:rPr>
              <a:t> Bragg conversion in crystal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Experimental limits on solar axion flux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from dark-matter experiments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(SOLAX, COSME, DAMA, CDMS ...)</a:t>
            </a:r>
          </a:p>
        </p:txBody>
      </p:sp>
      <p:sp>
        <p:nvSpPr>
          <p:cNvPr id="145" name="Rectangle 145"/>
          <p:cNvSpPr>
            <a:spLocks noChangeArrowheads="1"/>
          </p:cNvSpPr>
          <p:nvPr/>
        </p:nvSpPr>
        <p:spPr bwMode="auto">
          <a:xfrm>
            <a:off x="432048" y="3671987"/>
            <a:ext cx="3312368" cy="2879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1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CERN Axion Solar Telescope (CAST)</a:t>
            </a:r>
            <a:endParaRPr lang="en-US"/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" y="1554085"/>
            <a:ext cx="9073133" cy="39901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58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2" y="792417"/>
            <a:ext cx="7632000" cy="57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00622" y="1367697"/>
            <a:ext cx="2047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AA0000"/>
                </a:solidFill>
              </a:rPr>
              <a:t>Weinberg Wilczek</a:t>
            </a:r>
          </a:p>
          <a:p>
            <a:r>
              <a:rPr lang="en-US" sz="2000" smtClean="0">
                <a:solidFill>
                  <a:srgbClr val="AA0000"/>
                </a:solidFill>
              </a:rPr>
              <a:t>“standard axion”</a:t>
            </a:r>
            <a:endParaRPr lang="en-US" sz="2000">
              <a:solidFill>
                <a:srgbClr val="AA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352578" y="2003573"/>
            <a:ext cx="344224" cy="300254"/>
          </a:xfrm>
          <a:prstGeom prst="straightConnector1">
            <a:avLst/>
          </a:prstGeom>
          <a:ln w="28575">
            <a:solidFill>
              <a:srgbClr val="A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480772" y="3239957"/>
                <a:ext cx="1766701" cy="656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𝛾𝛾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64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772" y="3239957"/>
                <a:ext cx="1766701" cy="6560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88162" y="1223677"/>
                <a:ext cx="2321854" cy="1040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>
                    <a:solidFill>
                      <a:srgbClr val="336699"/>
                    </a:solidFill>
                  </a:rPr>
                  <a:t>Two parameters:</a:t>
                </a:r>
              </a:p>
              <a:p>
                <a:r>
                  <a:rPr lang="en-US" sz="2000" smtClean="0">
                    <a:solidFill>
                      <a:srgbClr val="336699"/>
                    </a:solidFill>
                  </a:rPr>
                  <a:t>- ALP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endParaRPr lang="en-US" sz="2000" smtClean="0">
                  <a:solidFill>
                    <a:srgbClr val="336699"/>
                  </a:solidFill>
                </a:endParaRPr>
              </a:p>
              <a:p>
                <a:r>
                  <a:rPr lang="en-US" sz="2000" smtClean="0">
                    <a:solidFill>
                      <a:srgbClr val="336699"/>
                    </a:solidFill>
                  </a:rPr>
                  <a:t>- ALP-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336699"/>
                        </a:solidFill>
                        <a:latin typeface="Cambria Math"/>
                      </a:rPr>
                      <m:t>𝛾</m:t>
                    </m:r>
                  </m:oMath>
                </a14:m>
                <a:r>
                  <a:rPr lang="en-US" sz="2000" smtClean="0">
                    <a:solidFill>
                      <a:srgbClr val="336699"/>
                    </a:solidFill>
                  </a:rPr>
                  <a:t> coupling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𝛾</m:t>
                        </m:r>
                      </m:sub>
                    </m:sSub>
                  </m:oMath>
                </a14:m>
                <a:endParaRPr lang="en-US" sz="2000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62" y="1223677"/>
                <a:ext cx="2321854" cy="1040157"/>
              </a:xfrm>
              <a:prstGeom prst="rect">
                <a:avLst/>
              </a:prstGeom>
              <a:blipFill rotWithShape="1">
                <a:blip r:embed="rId4"/>
                <a:stretch>
                  <a:fillRect l="-2895" t="-2941" b="-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088162" y="2807897"/>
            <a:ext cx="28210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336699"/>
                </a:solidFill>
              </a:rPr>
              <a:t>Model dependence</a:t>
            </a:r>
          </a:p>
          <a:p>
            <a:r>
              <a:rPr lang="en-US" sz="2000" smtClean="0">
                <a:solidFill>
                  <a:srgbClr val="336699"/>
                </a:solidFill>
              </a:rPr>
              <a:t>(KSVZ, DFSZ, …) broadens</a:t>
            </a:r>
          </a:p>
          <a:p>
            <a:r>
              <a:rPr lang="en-US" sz="2000" smtClean="0">
                <a:solidFill>
                  <a:srgbClr val="336699"/>
                </a:solidFill>
              </a:rPr>
              <a:t>the “axion line”</a:t>
            </a:r>
            <a:endParaRPr lang="en-US" sz="2000">
              <a:solidFill>
                <a:srgbClr val="336699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76452" y="3567963"/>
            <a:ext cx="720100" cy="608124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10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2" y="792417"/>
            <a:ext cx="7632000" cy="576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16652" y="1098707"/>
            <a:ext cx="914400" cy="914400"/>
          </a:xfrm>
          <a:prstGeom prst="rect">
            <a:avLst/>
          </a:prstGeom>
          <a:solidFill>
            <a:srgbClr val="FF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42449" y="1079657"/>
            <a:ext cx="2378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CAST exclusion range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944142" y="1091871"/>
            <a:ext cx="4781515" cy="3372256"/>
            <a:chOff x="1944142" y="1091871"/>
            <a:chExt cx="4781515" cy="3372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944142" y="3756241"/>
                  <a:ext cx="2541401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</a:rPr>
                    <a:t>Maximal mixing</a:t>
                  </a:r>
                </a:p>
                <a:p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</a:rPr>
                    <a:t>(“coherent”, </a:t>
                  </a:r>
                  <a:r>
                    <a:rPr lang="en-US" sz="2000" b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</a:rPr>
                    <a:t>small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)</a:t>
                  </a:r>
                  <a:endParaRPr lang="en-US" sz="2000" i="1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4142" y="3756241"/>
                  <a:ext cx="2541401" cy="70788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2638" t="-4310" r="-1439" b="-14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4920980" y="1091871"/>
              <a:ext cx="14157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End of solar</a:t>
              </a:r>
            </a:p>
            <a:p>
              <a:pPr algn="r"/>
              <a:r>
                <a:rPr lang="en-US" sz="2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spectrum</a:t>
              </a:r>
              <a:endParaRPr lang="en-US" sz="2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3785941" y="1943777"/>
                  <a:ext cx="293971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Large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𝑎</m:t>
                      </m:r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𝛾</m:t>
                      </m:r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-oscillations </a:t>
                  </a:r>
                </a:p>
                <a:p>
                  <a:pPr algn="ctr"/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suppressed</a:t>
                  </a:r>
                  <a:endPara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5941" y="1943777"/>
                  <a:ext cx="2939716" cy="70788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660" t="-4310" r="-1660" b="-14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/>
            <p:nvPr/>
          </p:nvCxnSpPr>
          <p:spPr>
            <a:xfrm>
              <a:off x="5964132" y="2411842"/>
              <a:ext cx="300610" cy="180025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592232" y="2807897"/>
                  <a:ext cx="2877263" cy="7323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𝑎</m:t>
                      </m:r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𝛾</m:t>
                      </m:r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-oscillations enhanced</a:t>
                  </a:r>
                </a:p>
                <a:p>
                  <a:pPr algn="ctr"/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with He filling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)</a:t>
                  </a:r>
                  <a:endPara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2232" y="2807897"/>
                  <a:ext cx="2877263" cy="73238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1271" t="-4167" r="-1907" b="-1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>
              <a:off x="5406907" y="3311967"/>
              <a:ext cx="75152" cy="21603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286472" y="1445814"/>
              <a:ext cx="266310" cy="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3960422" y="3816037"/>
              <a:ext cx="0" cy="21603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334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Oval 395"/>
          <p:cNvSpPr>
            <a:spLocks noChangeAspect="1"/>
          </p:cNvSpPr>
          <p:nvPr/>
        </p:nvSpPr>
        <p:spPr>
          <a:xfrm>
            <a:off x="3672442" y="2231877"/>
            <a:ext cx="432000" cy="432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High- and Low-Energy Frontiers in Particle Physics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9972" y="2087797"/>
            <a:ext cx="1343176" cy="720100"/>
            <a:chOff x="32127" y="2231817"/>
            <a:chExt cx="1343176" cy="720100"/>
          </a:xfrm>
        </p:grpSpPr>
        <p:cxnSp>
          <p:nvCxnSpPr>
            <p:cNvPr id="1280" name="Straight Arrow Connector 1279"/>
            <p:cNvCxnSpPr/>
            <p:nvPr/>
          </p:nvCxnSpPr>
          <p:spPr>
            <a:xfrm>
              <a:off x="32127" y="2591867"/>
              <a:ext cx="1343176" cy="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8" name="Oval 1267"/>
            <p:cNvSpPr>
              <a:spLocks noChangeAspect="1"/>
            </p:cNvSpPr>
            <p:nvPr/>
          </p:nvSpPr>
          <p:spPr>
            <a:xfrm>
              <a:off x="215962" y="2375897"/>
              <a:ext cx="432000" cy="432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69" name="Oval 1268"/>
            <p:cNvSpPr>
              <a:spLocks noChangeAspect="1"/>
            </p:cNvSpPr>
            <p:nvPr/>
          </p:nvSpPr>
          <p:spPr>
            <a:xfrm>
              <a:off x="575952" y="2519917"/>
              <a:ext cx="432000" cy="432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0" name="Oval 1269"/>
            <p:cNvSpPr>
              <a:spLocks noChangeAspect="1"/>
            </p:cNvSpPr>
            <p:nvPr/>
          </p:nvSpPr>
          <p:spPr>
            <a:xfrm>
              <a:off x="768189" y="2231817"/>
              <a:ext cx="432000" cy="432000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59" name="Oval 1258"/>
          <p:cNvSpPr>
            <a:spLocks noChangeAspect="1"/>
          </p:cNvSpPr>
          <p:nvPr/>
        </p:nvSpPr>
        <p:spPr>
          <a:xfrm>
            <a:off x="3109002" y="2231877"/>
            <a:ext cx="432000" cy="43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1" name="Oval 1260"/>
          <p:cNvSpPr>
            <a:spLocks noChangeAspect="1"/>
          </p:cNvSpPr>
          <p:nvPr/>
        </p:nvSpPr>
        <p:spPr>
          <a:xfrm>
            <a:off x="3960482" y="2231877"/>
            <a:ext cx="432000" cy="43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74" name="Oval 1273"/>
          <p:cNvSpPr>
            <a:spLocks noChangeAspect="1"/>
          </p:cNvSpPr>
          <p:nvPr/>
        </p:nvSpPr>
        <p:spPr>
          <a:xfrm>
            <a:off x="3261592" y="2862644"/>
            <a:ext cx="432000" cy="43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215902" y="791637"/>
            <a:ext cx="8887471" cy="1224150"/>
            <a:chOff x="215902" y="791637"/>
            <a:chExt cx="8887471" cy="1224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TextBox 468"/>
                <p:cNvSpPr txBox="1"/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27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69" name="TextBox 4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TextBox 469"/>
            <p:cNvSpPr txBox="1"/>
            <p:nvPr/>
          </p:nvSpPr>
          <p:spPr>
            <a:xfrm>
              <a:off x="8637050" y="1525282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eV</a:t>
              </a:r>
              <a:endParaRPr lang="en-US" sz="160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8312772" y="791637"/>
              <a:ext cx="790601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Planck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mass</a:t>
              </a:r>
              <a:endParaRPr lang="en-US"/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642345" y="792183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GUT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358105" y="792183"/>
              <a:ext cx="133055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Electroweak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671255" y="791637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QCD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588652" y="792183"/>
              <a:ext cx="1421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Cosmological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constant</a:t>
              </a:r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129605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960422" y="1295707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69322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>
              <a:off x="796758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>
              <a:off x="8706732" y="1293948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" name="TextBox 1248"/>
                <p:cNvSpPr txBox="1"/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24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49" name="TextBox 1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0" name="TextBox 1249"/>
                <p:cNvSpPr txBox="1"/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21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0" name="TextBox 1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TextBox 1250"/>
                <p:cNvSpPr txBox="1"/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18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1" name="TextBox 1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2" name="TextBox 1251"/>
                <p:cNvSpPr txBox="1"/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15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2" name="TextBox 12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3" name="TextBox 1252"/>
                <p:cNvSpPr txBox="1"/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3" name="TextBox 12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TextBox 1253"/>
                <p:cNvSpPr txBox="1"/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9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4" name="TextBox 12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5" name="TextBox 1254"/>
                <p:cNvSpPr txBox="1"/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5" name="TextBox 12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6" name="TextBox 1255"/>
                <p:cNvSpPr txBox="1"/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6" name="TextBox 12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7" name="TextBox 1256"/>
                <p:cNvSpPr txBox="1"/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7" name="TextBox 1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8" name="TextBox 1257"/>
                <p:cNvSpPr txBox="1"/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8" name="TextBox 12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/>
            <p:cNvGrpSpPr/>
            <p:nvPr/>
          </p:nvGrpSpPr>
          <p:grpSpPr>
            <a:xfrm>
              <a:off x="287912" y="1871767"/>
              <a:ext cx="8641200" cy="144020"/>
              <a:chOff x="287912" y="1871767"/>
              <a:chExt cx="8641200" cy="144020"/>
            </a:xfrm>
          </p:grpSpPr>
          <p:sp>
            <p:nvSpPr>
              <p:cNvPr id="71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5914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17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691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53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513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391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1992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6527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67130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5910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171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091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531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513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791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599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6522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0712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93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9617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94911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9353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513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9191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999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652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4712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89112" y="1871767"/>
                <a:ext cx="86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176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201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189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175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045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159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140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116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087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416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441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429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415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285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399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380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356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327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656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681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669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655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525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639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620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596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567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8962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9220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9094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8956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7654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8794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8602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8368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8074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362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1620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149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135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0054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1194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1002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076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0474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3762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402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389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375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2454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3594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3402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3168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2874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6163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6421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629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615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4855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599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5803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5569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5275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8563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8821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8695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855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7255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839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82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796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7675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0963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122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1095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095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9655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079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0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0369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0075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3351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360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3483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3345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043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3183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2991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275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246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5750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6008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588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5745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4443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5583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5391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5157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486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8150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840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828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8145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6843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7983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7791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7557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7263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0565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082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0697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0559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9257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0397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0205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971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9677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2965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322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309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295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1657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279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260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2371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2077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365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562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5497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35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4057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519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500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4771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4477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7766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02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7898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7760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6458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7598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7406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7172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6878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0166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0424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0298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0160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8858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999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9806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9572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9278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2566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282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2698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2560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1258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2398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2206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1972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1678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4954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5212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508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494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3646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478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4594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436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406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7353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7611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7485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7348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046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7186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6994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6760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6466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9753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0011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9886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974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8446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9586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9394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9160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886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2155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241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228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214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084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198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1795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156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126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4554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4812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4686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4549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3247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4387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4195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961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3667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6954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721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7087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694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5647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6787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6595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6361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606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356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9614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9488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350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804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9188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8996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8762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846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1755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013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1887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1750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0448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158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139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1162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0868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4155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4413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4288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4150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2848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398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379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3562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3268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6557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6815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6689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6551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524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6389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6197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596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566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8956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9214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908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8951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7649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878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859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8363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806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1356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1614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148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1351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049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118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099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0763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046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377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402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39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376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246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3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341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317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288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617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642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630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616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486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600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581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557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528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857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882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870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856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726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840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821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97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768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3" name="TextBox 1362"/>
                <p:cNvSpPr txBox="1"/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363" name="TextBox 13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5" name="Oval 1364"/>
          <p:cNvSpPr>
            <a:spLocks noChangeAspect="1"/>
          </p:cNvSpPr>
          <p:nvPr/>
        </p:nvSpPr>
        <p:spPr>
          <a:xfrm>
            <a:off x="3344196" y="3240017"/>
            <a:ext cx="432000" cy="432000"/>
          </a:xfrm>
          <a:prstGeom prst="ellipse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6" name="Oval 1365"/>
          <p:cNvSpPr>
            <a:spLocks noChangeAspect="1"/>
          </p:cNvSpPr>
          <p:nvPr/>
        </p:nvSpPr>
        <p:spPr>
          <a:xfrm>
            <a:off x="3672310" y="3086472"/>
            <a:ext cx="432000" cy="432000"/>
          </a:xfrm>
          <a:prstGeom prst="ellipse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7" name="Oval 1366"/>
          <p:cNvSpPr>
            <a:spLocks noChangeAspect="1"/>
          </p:cNvSpPr>
          <p:nvPr/>
        </p:nvSpPr>
        <p:spPr>
          <a:xfrm>
            <a:off x="3954132" y="2879967"/>
            <a:ext cx="432000" cy="432000"/>
          </a:xfrm>
          <a:prstGeom prst="ellipse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8" name="Oval 1367"/>
          <p:cNvSpPr>
            <a:spLocks noChangeAspect="1"/>
          </p:cNvSpPr>
          <p:nvPr/>
        </p:nvSpPr>
        <p:spPr>
          <a:xfrm>
            <a:off x="4061653" y="3240017"/>
            <a:ext cx="432000" cy="432000"/>
          </a:xfrm>
          <a:prstGeom prst="ellipse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9" name="Oval 1368"/>
          <p:cNvSpPr>
            <a:spLocks noChangeAspect="1"/>
          </p:cNvSpPr>
          <p:nvPr/>
        </p:nvSpPr>
        <p:spPr>
          <a:xfrm>
            <a:off x="4451852" y="3095937"/>
            <a:ext cx="432000" cy="432000"/>
          </a:xfrm>
          <a:prstGeom prst="ellipse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/>
          <p:cNvGrpSpPr/>
          <p:nvPr/>
        </p:nvGrpSpPr>
        <p:grpSpPr>
          <a:xfrm>
            <a:off x="4350290" y="2087797"/>
            <a:ext cx="514512" cy="1070898"/>
            <a:chOff x="3974284" y="1817020"/>
            <a:chExt cx="514512" cy="1070898"/>
          </a:xfrm>
        </p:grpSpPr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3974284" y="1817020"/>
              <a:ext cx="432120" cy="432120"/>
            </a:xfrm>
            <a:prstGeom prst="ellipse">
              <a:avLst/>
            </a:prstGeom>
            <a:blipFill dpi="0"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4016079" y="2135954"/>
              <a:ext cx="432060" cy="432060"/>
            </a:xfrm>
            <a:prstGeom prst="ellipse">
              <a:avLst/>
            </a:prstGeom>
            <a:blipFill dpi="0"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4056736" y="2455858"/>
              <a:ext cx="432060" cy="432060"/>
            </a:xfrm>
            <a:prstGeom prst="ellipse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6092" y="2231817"/>
            <a:ext cx="8141076" cy="2097815"/>
            <a:chOff x="936092" y="2231817"/>
            <a:chExt cx="8141076" cy="2097815"/>
          </a:xfrm>
        </p:grpSpPr>
        <p:pic>
          <p:nvPicPr>
            <p:cNvPr id="398" name="Picture 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262" y="2303827"/>
              <a:ext cx="1383906" cy="1409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9" name="TextBox 398"/>
                <p:cNvSpPr txBox="1"/>
                <p:nvPr/>
              </p:nvSpPr>
              <p:spPr>
                <a:xfrm>
                  <a:off x="3535721" y="3600067"/>
                  <a:ext cx="1080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𝑫</m:t>
                            </m:r>
                          </m:sub>
                        </m:sSub>
                      </m:oMath>
                    </m:oMathPara>
                  </a14:m>
                  <a:endParaRPr lang="en-US" sz="2400" b="1">
                    <a:solidFill>
                      <a:schemeClr val="accent3">
                        <a:lumMod val="5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399" name="TextBox 3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5721" y="3600067"/>
                  <a:ext cx="1080000" cy="432000"/>
                </a:xfrm>
                <a:prstGeom prst="rect">
                  <a:avLst/>
                </a:prstGeom>
                <a:blipFill rotWithShape="1">
                  <a:blip r:embed="rId37"/>
                  <a:stretch>
                    <a:fillRect b="-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0" name="TextBox 399"/>
                <p:cNvSpPr txBox="1"/>
                <p:nvPr/>
              </p:nvSpPr>
              <p:spPr>
                <a:xfrm>
                  <a:off x="936092" y="3321492"/>
                  <a:ext cx="1081366" cy="10081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1" i="1" smtClean="0">
                                <a:solidFill>
                                  <a:srgbClr val="953737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b="1" i="1" smtClean="0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sub>
                              <m:sup>
                                <m:r>
                                  <a:rPr lang="en-US" sz="2400" b="1" i="1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400" b="1" i="1" smtClean="0">
                                <a:solidFill>
                                  <a:srgbClr val="953737"/>
                                </a:solidFill>
                                <a:latin typeface="Cambria Math"/>
                              </a:rPr>
                              <m:t>𝑴</m:t>
                            </m:r>
                          </m:den>
                        </m:f>
                        <m:r>
                          <a:rPr lang="en-US" sz="2400" b="1" i="1" smtClean="0">
                            <a:solidFill>
                              <a:srgbClr val="953737"/>
                            </a:solidFill>
                            <a:effectLst/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lang="en-US" sz="2400" b="1">
                    <a:solidFill>
                      <a:srgbClr val="953737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400" name="TextBox 3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3321492"/>
                  <a:ext cx="1081366" cy="1008140"/>
                </a:xfrm>
                <a:prstGeom prst="rect">
                  <a:avLst/>
                </a:prstGeom>
                <a:blipFill rotWithShape="1">
                  <a:blip r:embed="rId3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1" name="TextBox 400"/>
                <p:cNvSpPr txBox="1"/>
                <p:nvPr/>
              </p:nvSpPr>
              <p:spPr>
                <a:xfrm>
                  <a:off x="5976702" y="3600007"/>
                  <a:ext cx="1080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953737"/>
                            </a:solidFill>
                            <a:effectLst/>
                            <a:latin typeface="Cambria Math"/>
                          </a:rPr>
                          <m:t>𝑴</m:t>
                        </m:r>
                      </m:oMath>
                    </m:oMathPara>
                  </a14:m>
                  <a:endParaRPr lang="en-US" sz="2400" b="1">
                    <a:solidFill>
                      <a:srgbClr val="953737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401" name="TextBox 4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6702" y="3600007"/>
                  <a:ext cx="1080000" cy="432000"/>
                </a:xfrm>
                <a:prstGeom prst="rect">
                  <a:avLst/>
                </a:prstGeom>
                <a:blipFill rotWithShape="1">
                  <a:blip r:embed="rId3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02" name="Group 401"/>
            <p:cNvGrpSpPr/>
            <p:nvPr/>
          </p:nvGrpSpPr>
          <p:grpSpPr>
            <a:xfrm>
              <a:off x="5501704" y="2231817"/>
              <a:ext cx="1987208" cy="432394"/>
              <a:chOff x="5573714" y="2375503"/>
              <a:chExt cx="1987208" cy="432394"/>
            </a:xfrm>
          </p:grpSpPr>
          <p:cxnSp>
            <p:nvCxnSpPr>
              <p:cNvPr id="404" name="Straight Arrow Connector 403"/>
              <p:cNvCxnSpPr/>
              <p:nvPr/>
            </p:nvCxnSpPr>
            <p:spPr>
              <a:xfrm>
                <a:off x="5573714" y="2591867"/>
                <a:ext cx="198720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5" name="Oval 404"/>
              <p:cNvSpPr>
                <a:spLocks noChangeAspect="1"/>
              </p:cNvSpPr>
              <p:nvPr/>
            </p:nvSpPr>
            <p:spPr>
              <a:xfrm>
                <a:off x="5832682" y="2375503"/>
                <a:ext cx="432000" cy="432000"/>
              </a:xfrm>
              <a:prstGeom prst="ellipse">
                <a:avLst/>
              </a:prstGeom>
              <a:blipFill dpi="0" rotWithShape="1"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6" name="Oval 405"/>
              <p:cNvSpPr>
                <a:spLocks noChangeAspect="1"/>
              </p:cNvSpPr>
              <p:nvPr/>
            </p:nvSpPr>
            <p:spPr>
              <a:xfrm>
                <a:off x="6336812" y="2375503"/>
                <a:ext cx="432000" cy="432000"/>
              </a:xfrm>
              <a:prstGeom prst="ellipse">
                <a:avLst/>
              </a:prstGeom>
              <a:blipFill dpi="0" rotWithShape="1"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7" name="Oval 406"/>
              <p:cNvSpPr>
                <a:spLocks noChangeAspect="1"/>
              </p:cNvSpPr>
              <p:nvPr/>
            </p:nvSpPr>
            <p:spPr>
              <a:xfrm>
                <a:off x="6840882" y="2375897"/>
                <a:ext cx="432000" cy="432000"/>
              </a:xfrm>
              <a:prstGeom prst="ellipse">
                <a:avLst/>
              </a:prstGeom>
              <a:blipFill dpi="0" rotWithShape="1"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403" name="TextBox 402"/>
            <p:cNvSpPr txBox="1"/>
            <p:nvPr/>
          </p:nvSpPr>
          <p:spPr>
            <a:xfrm>
              <a:off x="5544196" y="2663877"/>
              <a:ext cx="2160746" cy="93612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mtClean="0">
                  <a:solidFill>
                    <a:srgbClr val="953737"/>
                  </a:solidFill>
                </a:rPr>
                <a:t>Heavy right-handed</a:t>
              </a:r>
            </a:p>
            <a:p>
              <a:r>
                <a:rPr lang="en-US" smtClean="0">
                  <a:solidFill>
                    <a:srgbClr val="953737"/>
                  </a:solidFill>
                </a:rPr>
                <a:t>neutrinos</a:t>
              </a:r>
            </a:p>
            <a:p>
              <a:r>
                <a:rPr lang="en-US" smtClean="0">
                  <a:solidFill>
                    <a:srgbClr val="953737"/>
                  </a:solidFill>
                </a:rPr>
                <a:t>(see-saw mechanism)</a:t>
              </a:r>
              <a:endParaRPr lang="en-US">
                <a:solidFill>
                  <a:srgbClr val="953737"/>
                </a:solidFill>
              </a:endParaRPr>
            </a:p>
          </p:txBody>
        </p:sp>
      </p:grpSp>
      <p:grpSp>
        <p:nvGrpSpPr>
          <p:cNvPr id="408" name="Group 407"/>
          <p:cNvGrpSpPr/>
          <p:nvPr/>
        </p:nvGrpSpPr>
        <p:grpSpPr>
          <a:xfrm>
            <a:off x="4176572" y="4104077"/>
            <a:ext cx="3312340" cy="648090"/>
            <a:chOff x="4176572" y="4572172"/>
            <a:chExt cx="3312340" cy="648090"/>
          </a:xfrm>
        </p:grpSpPr>
        <p:cxnSp>
          <p:nvCxnSpPr>
            <p:cNvPr id="409" name="Straight Arrow Connector 408"/>
            <p:cNvCxnSpPr/>
            <p:nvPr/>
          </p:nvCxnSpPr>
          <p:spPr>
            <a:xfrm>
              <a:off x="4176572" y="4896217"/>
              <a:ext cx="864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" name="Oval 409"/>
            <p:cNvSpPr>
              <a:spLocks noChangeAspect="1"/>
            </p:cNvSpPr>
            <p:nvPr/>
          </p:nvSpPr>
          <p:spPr>
            <a:xfrm>
              <a:off x="4392482" y="4680217"/>
              <a:ext cx="432000" cy="432000"/>
            </a:xfrm>
            <a:prstGeom prst="ellipse">
              <a:avLst/>
            </a:prstGeom>
            <a:blipFill dpi="0" rotWithShape="1"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11" name="TextBox 410"/>
            <p:cNvSpPr txBox="1"/>
            <p:nvPr/>
          </p:nvSpPr>
          <p:spPr>
            <a:xfrm>
              <a:off x="5184592" y="4572172"/>
              <a:ext cx="2304320" cy="64809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WIMP dark matter</a:t>
              </a:r>
            </a:p>
            <a:p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(related to EW scale, perhaps SUSY)</a:t>
              </a: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465" y="4968197"/>
            <a:ext cx="7855507" cy="1507300"/>
            <a:chOff x="65465" y="4968197"/>
            <a:chExt cx="7855507" cy="1507300"/>
          </a:xfrm>
        </p:grpSpPr>
        <p:cxnSp>
          <p:nvCxnSpPr>
            <p:cNvPr id="412" name="Straight Arrow Connector 411"/>
            <p:cNvCxnSpPr/>
            <p:nvPr/>
          </p:nvCxnSpPr>
          <p:spPr>
            <a:xfrm>
              <a:off x="144012" y="5400257"/>
              <a:ext cx="864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Oval 412"/>
            <p:cNvSpPr>
              <a:spLocks noChangeAspect="1"/>
            </p:cNvSpPr>
            <p:nvPr/>
          </p:nvSpPr>
          <p:spPr>
            <a:xfrm>
              <a:off x="359982" y="5184287"/>
              <a:ext cx="432000" cy="432000"/>
            </a:xfrm>
            <a:prstGeom prst="ellipse">
              <a:avLst/>
            </a:prstGeom>
            <a:blipFill dpi="0" rotWithShape="1"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414" name="Straight Arrow Connector 413"/>
            <p:cNvCxnSpPr/>
            <p:nvPr/>
          </p:nvCxnSpPr>
          <p:spPr>
            <a:xfrm>
              <a:off x="6254734" y="5400257"/>
              <a:ext cx="166623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884" y="4968197"/>
              <a:ext cx="1310018" cy="732557"/>
            </a:xfrm>
            <a:prstGeom prst="rect">
              <a:avLst/>
            </a:prstGeom>
          </p:spPr>
        </p:pic>
        <p:sp>
          <p:nvSpPr>
            <p:cNvPr id="417" name="TextBox 416"/>
            <p:cNvSpPr txBox="1"/>
            <p:nvPr/>
          </p:nvSpPr>
          <p:spPr>
            <a:xfrm>
              <a:off x="1080022" y="5112217"/>
              <a:ext cx="5010684" cy="540585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mtClean="0">
                  <a:solidFill>
                    <a:schemeClr val="accent6">
                      <a:lumMod val="50000"/>
                    </a:schemeClr>
                  </a:solidFill>
                </a:rPr>
                <a:t>Axion dark matter</a:t>
              </a:r>
              <a:r>
                <a:rPr lang="en-US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mtClean="0">
                  <a:solidFill>
                    <a:schemeClr val="accent6">
                      <a:lumMod val="50000"/>
                    </a:schemeClr>
                  </a:solidFill>
                </a:rPr>
                <a:t>(related to Peccei-Quinn symmetry)</a:t>
              </a:r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8" name="TextBox 417"/>
                <p:cNvSpPr txBox="1"/>
                <p:nvPr/>
              </p:nvSpPr>
              <p:spPr>
                <a:xfrm>
                  <a:off x="6884317" y="5760307"/>
                  <a:ext cx="578941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oMath>
                    </m:oMathPara>
                  </a14:m>
                  <a:endParaRPr lang="en-US" sz="2400" b="1" smtClean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8" name="TextBox 4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4317" y="5760307"/>
                  <a:ext cx="578941" cy="461665"/>
                </a:xfrm>
                <a:prstGeom prst="rect">
                  <a:avLst/>
                </a:prstGeom>
                <a:blipFill rotWithShape="1">
                  <a:blip r:embed="rId46"/>
                  <a:stretch>
                    <a:fillRect l="-2105" b="-171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9" name="TextBox 418"/>
                <p:cNvSpPr txBox="1"/>
                <p:nvPr/>
              </p:nvSpPr>
              <p:spPr>
                <a:xfrm>
                  <a:off x="65465" y="5616287"/>
                  <a:ext cx="1873462" cy="8592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∼</m:t>
                        </m:r>
                        <m:f>
                          <m:f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𝝅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𝝅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𝒂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b="1" smtClean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9" name="TextBox 4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65" y="5616287"/>
                  <a:ext cx="1873462" cy="859210"/>
                </a:xfrm>
                <a:prstGeom prst="rect">
                  <a:avLst/>
                </a:prstGeom>
                <a:blipFill rotWithShape="1">
                  <a:blip r:embed="rId4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0" name="TextBox 419"/>
                <p:cNvSpPr txBox="1"/>
                <p:nvPr/>
              </p:nvSpPr>
              <p:spPr>
                <a:xfrm>
                  <a:off x="3600372" y="5760307"/>
                  <a:ext cx="115916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𝝅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, </m:t>
                            </m:r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𝝅</m:t>
                            </m:r>
                          </m:sub>
                        </m:sSub>
                      </m:oMath>
                    </m:oMathPara>
                  </a14:m>
                  <a:endParaRPr lang="en-US" sz="2400" b="1" smtClean="0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20" name="TextBox 4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0372" y="5760307"/>
                  <a:ext cx="1159163" cy="461665"/>
                </a:xfrm>
                <a:prstGeom prst="rect">
                  <a:avLst/>
                </a:prstGeom>
                <a:blipFill rotWithShape="1">
                  <a:blip r:embed="rId48"/>
                  <a:stretch>
                    <a:fillRect b="-171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732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" y="792417"/>
            <a:ext cx="7632000" cy="5760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088162" y="2879907"/>
            <a:ext cx="2392590" cy="978408"/>
            <a:chOff x="2088162" y="2879907"/>
            <a:chExt cx="2392590" cy="978408"/>
          </a:xfrm>
        </p:grpSpPr>
        <p:sp>
          <p:nvSpPr>
            <p:cNvPr id="6" name="Down Arrow 5"/>
            <p:cNvSpPr/>
            <p:nvPr/>
          </p:nvSpPr>
          <p:spPr>
            <a:xfrm>
              <a:off x="2088162" y="2879907"/>
              <a:ext cx="484632" cy="978408"/>
            </a:xfrm>
            <a:prstGeom prst="downArrow">
              <a:avLst/>
            </a:prstGeom>
            <a:solidFill>
              <a:srgbClr val="AA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76202" y="3066332"/>
              <a:ext cx="21045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AA0000"/>
                  </a:solidFill>
                </a:rPr>
                <a:t>ALPS-II at DESY</a:t>
              </a:r>
              <a:endParaRPr lang="en-US" sz="2400" b="1">
                <a:solidFill>
                  <a:srgbClr val="AA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6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Any Light Particle Search </a:t>
            </a:r>
            <a:r>
              <a:rPr lang="en-US" smtClean="0"/>
              <a:t>II (ALPS-II) at DESY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5" y="647597"/>
            <a:ext cx="5870273" cy="56612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40822" y="1039597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ALPS-I     (finished)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3535" y="4104077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ALPS-IIb  (2015)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0822" y="2591867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ALPS-IIa  (2014)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0822" y="5328247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ALPS-IIc  (2017)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38" y="6255095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03399"/>
                </a:solidFill>
              </a:rPr>
              <a:t>ALPS-II Technical Design Report, </a:t>
            </a:r>
            <a:r>
              <a:rPr lang="en-US" b="1">
                <a:solidFill>
                  <a:srgbClr val="003399"/>
                </a:solidFill>
              </a:rPr>
              <a:t>arXiv:1302.5647</a:t>
            </a:r>
          </a:p>
        </p:txBody>
      </p:sp>
    </p:spTree>
    <p:extLst>
      <p:ext uri="{BB962C8B-B14F-4D97-AF65-F5344CB8AC3E}">
        <p14:creationId xmlns:p14="http://schemas.microsoft.com/office/powerpoint/2010/main" val="171673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Shining TeV Gamma Rays through the Universe</a:t>
            </a:r>
            <a:endParaRPr lang="en-US"/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" y="1007647"/>
            <a:ext cx="7200000" cy="518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6543135"/>
            <a:ext cx="921702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Figure from a talk by Manuel Meyer (Univ. Hamburg)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" y="1007647"/>
            <a:ext cx="7200000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5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Next Generation Axion Helioscope (</a:t>
            </a:r>
            <a:r>
              <a:rPr lang="en-US" smtClean="0"/>
              <a:t>IAXO) at CERN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274" y="5392734"/>
            <a:ext cx="8962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• Irastorza et al.: Towards a new generation axion helioscope, arXiv:1103.5334</a:t>
            </a:r>
          </a:p>
          <a:p>
            <a:r>
              <a:rPr lang="en-US" sz="2000"/>
              <a:t>• Armengaud </a:t>
            </a:r>
            <a:r>
              <a:rPr lang="en-US" sz="2000" smtClean="0"/>
              <a:t>et al.:</a:t>
            </a:r>
          </a:p>
          <a:p>
            <a:r>
              <a:rPr lang="en-US" sz="2000" smtClean="0"/>
              <a:t>   Conceptual </a:t>
            </a:r>
            <a:r>
              <a:rPr lang="en-US" sz="2000"/>
              <a:t>Design of the International </a:t>
            </a:r>
            <a:r>
              <a:rPr lang="en-US" sz="2000" smtClean="0"/>
              <a:t>Axion Observatory </a:t>
            </a:r>
            <a:r>
              <a:rPr lang="en-US" sz="2000"/>
              <a:t>(IAXO</a:t>
            </a:r>
            <a:r>
              <a:rPr lang="en-US" sz="2000" smtClean="0"/>
              <a:t>), arXiv:</a:t>
            </a:r>
            <a:r>
              <a:rPr lang="en-US" sz="2000"/>
              <a:t>1401.3233</a:t>
            </a:r>
            <a:r>
              <a:rPr lang="en-US" sz="2000" smtClean="0"/>
              <a:t> </a:t>
            </a:r>
            <a:endParaRPr lang="en-US" sz="20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2" y="863627"/>
            <a:ext cx="2618620" cy="2618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210567" y="3527997"/>
                <a:ext cx="2741715" cy="196812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lIns="86402" tIns="43201" rIns="86402" bIns="43201"/>
              <a:lstStyle/>
              <a:p>
                <a:pPr algn="l"/>
                <a:endParaRPr lang="en-US" sz="800" smtClean="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</a:rPr>
                  <a:t>Need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new magnet w/</a:t>
                </a:r>
                <a:endParaRPr lang="en-US" sz="1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Much bigger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aperture:</a:t>
                </a:r>
                <a:endParaRPr lang="en-US" sz="2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~1 </m:t>
                    </m:r>
                    <m:r>
                      <m:rPr>
                        <m:nor/>
                      </m:rPr>
                      <a:rPr lang="en-US" sz="2000" i="0" smtClean="0">
                        <a:solidFill>
                          <a:srgbClr val="003399"/>
                        </a:solidFill>
                        <a:effectLst/>
                      </a:rPr>
                      <m:t>m</m:t>
                    </m:r>
                    <m:r>
                      <a:rPr lang="en-US" sz="2400" i="1" baseline="30000">
                        <a:solidFill>
                          <a:srgbClr val="003399"/>
                        </a:solidFill>
                        <a:latin typeface="Cambria Math"/>
                      </a:rPr>
                      <m:t>2</m:t>
                    </m:r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per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Lighter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(no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iron yoke)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Bores at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T</a:t>
                </a:r>
                <a:r>
                  <a:rPr lang="en-US" sz="2400" baseline="-25000" smtClean="0">
                    <a:solidFill>
                      <a:srgbClr val="003399"/>
                    </a:solidFill>
                  </a:rPr>
                  <a:t>room</a:t>
                </a:r>
                <a:endParaRPr lang="en-US" sz="2400" baseline="-25000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0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567" y="3527997"/>
                <a:ext cx="2741715" cy="1968123"/>
              </a:xfrm>
              <a:prstGeom prst="rect">
                <a:avLst/>
              </a:prstGeom>
              <a:blipFill rotWithShape="1">
                <a:blip r:embed="rId3"/>
                <a:stretch>
                  <a:fillRect l="-2673" r="-445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82" y="864096"/>
            <a:ext cx="6148751" cy="38451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221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2" y="792163"/>
            <a:ext cx="7632000" cy="5759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62" y="1439707"/>
            <a:ext cx="23475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- Improvement by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 a factor of 30</a:t>
            </a:r>
          </a:p>
          <a:p>
            <a:endParaRPr lang="en-US" sz="800" b="1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- Leaping into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 uncharted territory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800122" y="3600007"/>
            <a:ext cx="2880400" cy="792110"/>
          </a:xfrm>
          <a:prstGeom prst="ellipse">
            <a:avLst/>
          </a:prstGeom>
          <a:solidFill>
            <a:schemeClr val="tx2">
              <a:lumMod val="40000"/>
              <a:lumOff val="6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Pushing generic</a:t>
            </a:r>
          </a:p>
          <a:p>
            <a:pPr algn="ctr"/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 frontier</a:t>
            </a:r>
            <a:endPara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 rot="18983267">
            <a:off x="4651351" y="3550432"/>
            <a:ext cx="1504621" cy="708575"/>
          </a:xfrm>
          <a:prstGeom prst="ellipse">
            <a:avLst/>
          </a:prstGeom>
          <a:solidFill>
            <a:schemeClr val="tx2">
              <a:lumMod val="40000"/>
              <a:lumOff val="6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QCD Axion</a:t>
            </a:r>
          </a:p>
          <a:p>
            <a:pPr algn="ctr"/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 frontier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62" y="4464127"/>
            <a:ext cx="1410505" cy="11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" y="1439707"/>
            <a:ext cx="9073978" cy="4567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and Axion-Like Particle Searches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719607"/>
            <a:ext cx="1512654" cy="30344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72" y="5036757"/>
            <a:ext cx="1767840" cy="1514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58" y="5036757"/>
            <a:ext cx="2362794" cy="1514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31" y="719607"/>
            <a:ext cx="2519779" cy="1411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92" y="730693"/>
            <a:ext cx="1778477" cy="709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56" y="5040207"/>
            <a:ext cx="2696795" cy="1512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662" y="719607"/>
            <a:ext cx="807482" cy="1426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07030" y="647597"/>
            <a:ext cx="25197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>
                <a:solidFill>
                  <a:schemeClr val="bg1"/>
                </a:solidFill>
              </a:rPr>
              <a:t>Center for Axion &amp; Precision Physics (Daejon, Korea)</a:t>
            </a:r>
            <a:endParaRPr lang="en-US" sz="1500" b="1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7" y="2992419"/>
            <a:ext cx="16932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Axion Dark Matter</a:t>
            </a:r>
          </a:p>
          <a:p>
            <a:r>
              <a:rPr lang="en-US" sz="1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</a:p>
          <a:p>
            <a:r>
              <a:rPr lang="en-US" sz="1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(UW, Seattle)</a:t>
            </a:r>
            <a:endParaRPr 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80541" y="2583172"/>
            <a:ext cx="101983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</a:rPr>
              <a:t>ADMX-HF</a:t>
            </a:r>
          </a:p>
          <a:p>
            <a:r>
              <a:rPr lang="en-US" sz="1600" b="1" smtClean="0">
                <a:solidFill>
                  <a:schemeClr val="bg1"/>
                </a:solidFill>
              </a:rPr>
              <a:t>(Yale)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88662" y="722539"/>
            <a:ext cx="807482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WISP</a:t>
            </a:r>
          </a:p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DMX</a:t>
            </a:r>
          </a:p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DESY</a:t>
            </a:r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162176" y="2130724"/>
            <a:ext cx="223284" cy="38863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4" idx="3"/>
          </p:cNvCxnSpPr>
          <p:nvPr/>
        </p:nvCxnSpPr>
        <p:spPr>
          <a:xfrm>
            <a:off x="1584092" y="2236831"/>
            <a:ext cx="578083" cy="10631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752532" y="1492833"/>
            <a:ext cx="936130" cy="79715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" idx="0"/>
          </p:cNvCxnSpPr>
          <p:nvPr/>
        </p:nvCxnSpPr>
        <p:spPr>
          <a:xfrm>
            <a:off x="4589821" y="1439707"/>
            <a:ext cx="162711" cy="7971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7" idx="2"/>
          </p:cNvCxnSpPr>
          <p:nvPr/>
        </p:nvCxnSpPr>
        <p:spPr>
          <a:xfrm flipH="1">
            <a:off x="7416902" y="2130724"/>
            <a:ext cx="450019" cy="39782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408762" y="5040207"/>
            <a:ext cx="271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CASPEr, perhaps @ HIM (Mainz)</a:t>
            </a:r>
            <a:endParaRPr lang="en-US" b="1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4752532" y="2343150"/>
            <a:ext cx="3132720" cy="279114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725135" y="6236045"/>
            <a:ext cx="149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CAST @ CERN</a:t>
            </a:r>
            <a:endParaRPr lang="en-US" b="1"/>
          </a:p>
        </p:txBody>
      </p:sp>
      <p:sp>
        <p:nvSpPr>
          <p:cNvPr id="47" name="TextBox 46"/>
          <p:cNvSpPr txBox="1"/>
          <p:nvPr/>
        </p:nvSpPr>
        <p:spPr>
          <a:xfrm>
            <a:off x="4280780" y="5040207"/>
            <a:ext cx="1546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IAXO Proposal</a:t>
            </a:r>
          </a:p>
          <a:p>
            <a:r>
              <a:rPr lang="en-US" b="1" smtClean="0"/>
              <a:t>(CERN)</a:t>
            </a:r>
            <a:endParaRPr lang="en-US" b="1"/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4752532" y="2447847"/>
            <a:ext cx="412260" cy="258891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6" idx="0"/>
          </p:cNvCxnSpPr>
          <p:nvPr/>
        </p:nvCxnSpPr>
        <p:spPr>
          <a:xfrm flipV="1">
            <a:off x="2995055" y="2447847"/>
            <a:ext cx="1757477" cy="258891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73" y="954687"/>
            <a:ext cx="996449" cy="115913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18638" y="607537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ARIADNE</a:t>
            </a:r>
            <a:endParaRPr lang="en-US" sz="200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91" y="3985683"/>
            <a:ext cx="526471" cy="55045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339522" y="4464127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H.E.S.S.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02" y="2655337"/>
            <a:ext cx="523121" cy="34954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697807" y="2375837"/>
            <a:ext cx="766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MAGIC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9538">
            <a:off x="22435" y="4926548"/>
            <a:ext cx="1969407" cy="55175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20010227">
            <a:off x="278422" y="5535060"/>
            <a:ext cx="109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Fermi LAT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Dow Jones Index for Axions: The Rally Continues</a:t>
            </a:r>
            <a:endParaRPr lang="en-US"/>
          </a:p>
        </p:txBody>
      </p:sp>
      <p:graphicFrame>
        <p:nvGraphicFramePr>
          <p:cNvPr id="36" name="Chart 35"/>
          <p:cNvGraphicFramePr/>
          <p:nvPr>
            <p:extLst>
              <p:ext uri="{D42A27DB-BD31-4B8C-83A1-F6EECF244321}">
                <p14:modId xmlns:p14="http://schemas.microsoft.com/office/powerpoint/2010/main" val="3512422905"/>
              </p:ext>
            </p:extLst>
          </p:nvPr>
        </p:nvGraphicFramePr>
        <p:xfrm>
          <a:off x="431799" y="1275552"/>
          <a:ext cx="8353425" cy="5176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3942" y="790285"/>
            <a:ext cx="7922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3399"/>
                </a:solidFill>
              </a:rPr>
              <a:t>inSPIRE: Citation of Peccei-Quinn papers or title axion or axino</a:t>
            </a:r>
            <a:endParaRPr lang="en-US" sz="24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3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Bestiarium of Low-Mass Bosons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789685"/>
            <a:ext cx="3549587" cy="5690722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16632" y="719606"/>
                <a:ext cx="5328510" cy="5834741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Weakly Interacting Sub-eV Particles (WISPs)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Axions</a:t>
                </a:r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(1 parameter family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∼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𝜋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)</a:t>
                </a: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Solves strong CP problem</a:t>
                </a: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Could be dark matter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>
                    <a:solidFill>
                      <a:schemeClr val="accent2">
                        <a:lumMod val="75000"/>
                      </a:schemeClr>
                    </a:solidFill>
                  </a:rPr>
                  <a:t>Axion-like particles (ALPs)</a:t>
                </a:r>
              </a:p>
              <a:p>
                <a:r>
                  <a:rPr lang="en-US" sz="2000" b="1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Generic two-photon vertex, could be dark matter</a:t>
                </a:r>
              </a:p>
              <a:p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 (2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)</a:t>
                </a:r>
                <a:endParaRPr lang="en-US" sz="200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String axions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(almost massless pseudoscalars in string theory)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One of them may solve CP problem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Hidden photons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Low-mass gauge bosons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𝑈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′(1)</m:t>
                    </m:r>
                  </m:oMath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(kinetic mixing parameter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𝜒</m:t>
                    </m:r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and mass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𝛾</m:t>
                        </m:r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′</m:t>
                        </m:r>
                      </m:sub>
                      <m:sup/>
                    </m:sSubSup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Chameleons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Scalars in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certain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models of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scalar-tensor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gravity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Motivated by dark energy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Environment-dependent properties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632" y="719606"/>
                <a:ext cx="5328510" cy="5834741"/>
              </a:xfrm>
              <a:prstGeom prst="rect">
                <a:avLst/>
              </a:prstGeom>
              <a:blipFill rotWithShape="1">
                <a:blip r:embed="rId3"/>
                <a:stretch>
                  <a:fillRect l="-1144" t="-522" r="-3204" b="-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24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CP Problem of Strong Interactions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87912" y="1439707"/>
                <a:ext cx="8139601" cy="10291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QCD</m:t>
                          </m:r>
                        </m:sub>
                      </m:sSub>
                      <m:r>
                        <a:rPr lang="en-US" sz="2400" b="0" i="0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i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AA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AA0000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AA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i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AA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AA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AA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box>
                        </m:e>
                      </m:nary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𝜇𝜈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𝜇𝜈</m:t>
                          </m:r>
                        </m:sup>
                      </m:sSubSup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b="0" i="0" smtClean="0">
                          <a:solidFill>
                            <a:srgbClr val="AA0000"/>
                          </a:solidFill>
                          <a:latin typeface="Cambria Math"/>
                          <a:ea typeface="Cambria Math"/>
                        </a:rPr>
                        <m:t>Θ</m:t>
                      </m:r>
                      <m:f>
                        <m:fPr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AA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  <a:ea typeface="Cambria Math"/>
                            </a:rPr>
                            <m:t>𝜇𝜈</m:t>
                          </m:r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AA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solidFill>
                                    <a:srgbClr val="AA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AA0000"/>
                                  </a:solidFill>
                                  <a:latin typeface="Cambria Math"/>
                                </a:rPr>
                                <m:t>𝐺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  <a:ea typeface="Cambria Math"/>
                            </a:rPr>
                            <m:t>𝜇𝜈</m:t>
                          </m:r>
                        </m:sup>
                      </m:sSubSup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1439707"/>
                <a:ext cx="8139601" cy="102912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87912" y="2951917"/>
                <a:ext cx="2564869" cy="522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→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b/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/2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2951917"/>
                <a:ext cx="2564869" cy="52225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87912" y="3507009"/>
                <a:ext cx="8353121" cy="1050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QCD</m:t>
                          </m:r>
                        </m:sub>
                      </m:sSub>
                      <m:r>
                        <a:rPr lang="en-US" sz="2400" b="0" i="0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i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box>
                        </m:e>
                      </m:nary>
                      <m:r>
                        <a:rPr lang="en-US" sz="2400" b="0" i="1" smtClean="0">
                          <a:latin typeface="Cambria Math"/>
                        </a:rPr>
                        <m:t>𝐺𝐺</m:t>
                      </m:r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limLow>
                        <m:limLow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b="0" i="0" smtClean="0">
                                      <a:latin typeface="Cambria Math"/>
                                      <a:ea typeface="Cambria Math"/>
                                    </a:rPr>
                                    <m:t>Θ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Cambria Math"/>
                                      <a:ea typeface="Cambria Math"/>
                                    </a:rPr>
                                    <m:t>arg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Cambria Math"/>
                                      <a:ea typeface="Cambria Math"/>
                                    </a:rPr>
                                    <m:t>det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𝑞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 ≤</m:t>
                          </m:r>
                          <m:bar>
                            <m:barPr>
                              <m:pos m:val="top"/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ea typeface="Cambria Math"/>
                                </a:rPr>
                                <m:t>Θ</m:t>
                              </m:r>
                            </m:e>
                          </m:ba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≤+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lim>
                      </m:limLow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𝐺</m:t>
                      </m:r>
                      <m:acc>
                        <m:accPr>
                          <m:chr m:val="̃"/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3507009"/>
                <a:ext cx="8353121" cy="105073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2376202" y="875841"/>
            <a:ext cx="128785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Real quark</a:t>
            </a:r>
          </a:p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mass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52719" y="863627"/>
            <a:ext cx="191225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Phase from</a:t>
            </a:r>
          </a:p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Yukawa coupling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70397" y="863627"/>
            <a:ext cx="101444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Angle</a:t>
            </a:r>
          </a:p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variable</a:t>
            </a:r>
            <a:endParaRPr lang="en-US" sz="2000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28862" y="863627"/>
                <a:ext cx="1900841" cy="608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sz="2000" dirty="0" smtClean="0">
                    <a:solidFill>
                      <a:srgbClr val="003399"/>
                    </a:solidFill>
                  </a:rPr>
                  <a:t>CP-odd</a:t>
                </a:r>
              </a:p>
              <a:p>
                <a:pPr>
                  <a:lnSpc>
                    <a:spcPts val="2000"/>
                  </a:lnSpc>
                </a:pPr>
                <a:r>
                  <a:rPr lang="en-US" sz="2000" dirty="0">
                    <a:solidFill>
                      <a:srgbClr val="003399"/>
                    </a:solidFill>
                  </a:rPr>
                  <a:t>q</a:t>
                </a:r>
                <a:r>
                  <a:rPr lang="en-US" sz="2000" dirty="0" smtClean="0">
                    <a:solidFill>
                      <a:srgbClr val="003399"/>
                    </a:solidFill>
                  </a:rPr>
                  <a:t>uantity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∼</m:t>
                    </m:r>
                    <m:r>
                      <a:rPr lang="en-US" sz="2000" b="1" i="0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𝐄</m:t>
                    </m:r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⋅</m:t>
                    </m:r>
                    <m:r>
                      <a:rPr lang="en-US" sz="2000" b="1" i="0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endParaRPr lang="en-US" sz="2000" b="1" dirty="0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862" y="863627"/>
                <a:ext cx="1900841" cy="608115"/>
              </a:xfrm>
              <a:prstGeom prst="rect">
                <a:avLst/>
              </a:prstGeom>
              <a:blipFill rotWithShape="1">
                <a:blip r:embed="rId5"/>
                <a:stretch>
                  <a:fillRect l="-3205" t="-1313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>
            <a:off x="3168312" y="1295687"/>
            <a:ext cx="72010" cy="43206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888412" y="1439707"/>
            <a:ext cx="216031" cy="21603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477620" y="1415454"/>
            <a:ext cx="75162" cy="258826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7632932" y="1409174"/>
            <a:ext cx="144020" cy="235486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88032" y="2591867"/>
            <a:ext cx="8640961" cy="35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Remove phase of mass term by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chiral transformation </a:t>
            </a:r>
            <a:r>
              <a:rPr lang="en-US" sz="2000">
                <a:solidFill>
                  <a:srgbClr val="003399"/>
                </a:solidFill>
                <a:effectLst/>
              </a:rPr>
              <a:t>of quark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3"/>
              <p:cNvSpPr>
                <a:spLocks noChangeArrowheads="1"/>
              </p:cNvSpPr>
              <p:nvPr/>
            </p:nvSpPr>
            <p:spPr bwMode="auto">
              <a:xfrm>
                <a:off x="288032" y="4680157"/>
                <a:ext cx="8640961" cy="864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796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 marL="342900" indent="-342900" algn="l">
                  <a:buFont typeface="Wingdings" pitchFamily="2" charset="2"/>
                  <a:buChar char="v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</m:acc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can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be traded between quark phases and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𝐺</m:t>
                    </m:r>
                    <m:acc>
                      <m:accPr>
                        <m:chr m:val="̃"/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𝐺</m:t>
                        </m:r>
                      </m:e>
                    </m:acc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term</a:t>
                </a:r>
              </a:p>
              <a:p>
                <a:pPr algn="l"/>
                <a:endParaRPr lang="en-US" sz="600" smtClean="0">
                  <a:solidFill>
                    <a:srgbClr val="003399"/>
                  </a:solidFill>
                  <a:effectLst/>
                </a:endParaRPr>
              </a:p>
              <a:p>
                <a:pPr marL="342900" indent="-342900" algn="l">
                  <a:buFont typeface="Wingdings" pitchFamily="2" charset="2"/>
                  <a:buChar char="v"/>
                </a:pPr>
                <a:r>
                  <a:rPr lang="en-US" sz="2000" smtClean="0">
                    <a:solidFill>
                      <a:srgbClr val="003399"/>
                    </a:solidFill>
                  </a:rPr>
                  <a:t>No physical impact if at least 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𝑞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</a:rPr>
                      <m:t>=0</m:t>
                    </m:r>
                  </m:oMath>
                </a14:m>
                <a:endParaRPr lang="en-US" sz="2000" smtClean="0">
                  <a:solidFill>
                    <a:srgbClr val="003399"/>
                  </a:solidFill>
                  <a:effectLst/>
                </a:endParaRP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marL="342900" indent="-342900" algn="l">
                  <a:buFont typeface="Wingdings" pitchFamily="2" charset="2"/>
                  <a:buChar char="v"/>
                </a:pP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Induces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a large neutron electric dipole moment (a T-violating quantity)</a:t>
                </a:r>
              </a:p>
            </p:txBody>
          </p:sp>
        </mc:Choice>
        <mc:Fallback xmlns="">
          <p:sp>
            <p:nvSpPr>
              <p:cNvPr id="18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32" y="4680157"/>
                <a:ext cx="8640961" cy="864120"/>
              </a:xfrm>
              <a:prstGeom prst="rect">
                <a:avLst/>
              </a:prstGeom>
              <a:blipFill rotWithShape="1">
                <a:blip r:embed="rId6"/>
                <a:stretch>
                  <a:fillRect l="-1622" t="-8511" b="-475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/>
              <p:cNvSpPr>
                <a:spLocks noChangeArrowheads="1"/>
              </p:cNvSpPr>
              <p:nvPr/>
            </p:nvSpPr>
            <p:spPr bwMode="auto">
              <a:xfrm>
                <a:off x="288032" y="5832430"/>
                <a:ext cx="8640961" cy="79199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rgbClr val="CC0000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pPr algn="ctr"/>
                <a:r>
                  <a:rPr lang="en-US" sz="2400" b="1" smtClean="0">
                    <a:solidFill>
                      <a:srgbClr val="AA0000"/>
                    </a:solidFill>
                  </a:rPr>
                  <a:t>Experimental </a:t>
                </a:r>
                <a:r>
                  <a:rPr lang="en-US" sz="2400" b="1">
                    <a:solidFill>
                      <a:srgbClr val="AA0000"/>
                    </a:solidFill>
                  </a:rPr>
                  <a:t>limits: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400" b="1" i="1" smtClean="0">
                                <a:solidFill>
                                  <a:srgbClr val="AA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AA0000"/>
                                </a:solidFill>
                                <a:latin typeface="Cambria Math"/>
                                <a:ea typeface="Cambria Math"/>
                              </a:rPr>
                              <m:t>𝚯</m:t>
                            </m:r>
                          </m:e>
                        </m:acc>
                      </m:e>
                    </m:d>
                    <m:r>
                      <a:rPr lang="en-US" sz="2400" b="1" i="1" smtClean="0">
                        <a:solidFill>
                          <a:srgbClr val="AA0000"/>
                        </a:solidFill>
                        <a:latin typeface="Cambria Math"/>
                      </a:rPr>
                      <m:t>&lt;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en-US" sz="2400" b="1" smtClean="0">
                    <a:solidFill>
                      <a:srgbClr val="AA0000"/>
                    </a:solidFill>
                  </a:rPr>
                  <a:t>    Why </a:t>
                </a:r>
                <a:r>
                  <a:rPr lang="en-US" sz="2400" b="1">
                    <a:solidFill>
                      <a:srgbClr val="AA0000"/>
                    </a:solidFill>
                  </a:rPr>
                  <a:t>so small?</a:t>
                </a:r>
                <a:r>
                  <a:rPr lang="en-US" sz="2400" b="1">
                    <a:solidFill>
                      <a:srgbClr val="AA0000"/>
                    </a:solidFill>
                    <a:effectLst/>
                  </a:rPr>
                  <a:t> </a:t>
                </a:r>
              </a:p>
            </p:txBody>
          </p:sp>
        </mc:Choice>
        <mc:Fallback xmlns="">
          <p:sp>
            <p:nvSpPr>
              <p:cNvPr id="19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32" y="5832430"/>
                <a:ext cx="8640961" cy="7919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466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Strong CP Problem</a:t>
            </a:r>
            <a:endParaRPr lang="en-US"/>
          </a:p>
        </p:txBody>
      </p:sp>
      <p:pic>
        <p:nvPicPr>
          <p:cNvPr id="3" name="Picture 2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3" y="1752432"/>
            <a:ext cx="8641200" cy="2160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607923" y="1248062"/>
            <a:ext cx="590" cy="34320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44463" y="3912432"/>
            <a:ext cx="89281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40322" y="39127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38222" y="39127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1800" y="39124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92482" y="1746753"/>
            <a:ext cx="216030" cy="53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82992" y="39124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636005" y="4098857"/>
                <a:ext cx="672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005" y="4098857"/>
                <a:ext cx="672172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9322" y="4098857"/>
                <a:ext cx="672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322" y="4098857"/>
                <a:ext cx="672172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619162" y="3954837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162" y="3954837"/>
                <a:ext cx="45397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611042" y="1488477"/>
                <a:ext cx="931024" cy="51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QCD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042" y="1488477"/>
                <a:ext cx="931024" cy="516552"/>
              </a:xfrm>
              <a:prstGeom prst="rect">
                <a:avLst/>
              </a:prstGeom>
              <a:blipFill rotWithShape="1">
                <a:blip r:embed="rId6"/>
                <a:stretch>
                  <a:fillRect b="-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>
            <a:off x="5976702" y="39124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907999" y="723912"/>
                <a:ext cx="34478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/>
                  <a:t>QCD vacuum energy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𝑉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Θ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999" y="723912"/>
                <a:ext cx="3447803" cy="461665"/>
              </a:xfrm>
              <a:prstGeom prst="rect">
                <a:avLst/>
              </a:prstGeom>
              <a:blipFill rotWithShape="1">
                <a:blip r:embed="rId7"/>
                <a:stretch>
                  <a:fillRect l="-2650" t="-10667" r="-70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97997" y="4670632"/>
                <a:ext cx="775103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rgbClr val="003399"/>
                    </a:solidFill>
                  </a:rPr>
                  <a:t>• CP conserving vacuum has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3399"/>
                        </a:solidFill>
                        <a:latin typeface="Cambria Math"/>
                      </a:rPr>
                      <m:t>Θ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(Vafa and Witten 1984)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QCD could have any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𝜋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≤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3399"/>
                        </a:solidFill>
                        <a:latin typeface="Cambria Math"/>
                      </a:rPr>
                      <m:t>Θ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≤+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𝜋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, is “constant of nature”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Energy can not be minimized: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003399"/>
                        </a:solidFill>
                        <a:latin typeface="Cambria Math"/>
                      </a:rPr>
                      <m:t>Θ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not dynamical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997" y="4670632"/>
                <a:ext cx="7751033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179" t="-4061" r="-236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080022" y="2144947"/>
            <a:ext cx="149367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557D7D"/>
                </a:solidFill>
              </a:rPr>
              <a:t>Equivalent</a:t>
            </a:r>
            <a:endParaRPr lang="en-US" sz="2400">
              <a:solidFill>
                <a:srgbClr val="557D7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4273" y="2139727"/>
            <a:ext cx="1493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557D7D"/>
                </a:solidFill>
              </a:rPr>
              <a:t>Equivalent</a:t>
            </a:r>
            <a:endParaRPr lang="en-US" sz="2400">
              <a:solidFill>
                <a:srgbClr val="557D7D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235408" y="2375837"/>
            <a:ext cx="2736683" cy="0"/>
          </a:xfrm>
          <a:prstGeom prst="straightConnector1">
            <a:avLst/>
          </a:prstGeom>
          <a:ln w="38100">
            <a:solidFill>
              <a:srgbClr val="557D7D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390092" y="4104077"/>
                <a:ext cx="8420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−2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092" y="4104077"/>
                <a:ext cx="842090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979576" y="4104077"/>
                <a:ext cx="8420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+2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576" y="4104077"/>
                <a:ext cx="842090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3753162" y="2783362"/>
            <a:ext cx="457200" cy="4565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235408" y="1488477"/>
            <a:ext cx="4914" cy="2466360"/>
          </a:xfrm>
          <a:prstGeom prst="line">
            <a:avLst/>
          </a:prstGeom>
          <a:ln w="38100">
            <a:solidFill>
              <a:srgbClr val="557D7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971788" y="1511717"/>
            <a:ext cx="4914" cy="2466360"/>
          </a:xfrm>
          <a:prstGeom prst="line">
            <a:avLst/>
          </a:prstGeom>
          <a:ln w="38100">
            <a:solidFill>
              <a:srgbClr val="557D7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298390" y="3064871"/>
            <a:ext cx="6908558" cy="3555786"/>
            <a:chOff x="1298390" y="3064871"/>
            <a:chExt cx="6908558" cy="35557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298390" y="5789660"/>
                  <a:ext cx="6908558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Peccei-Quinn solution: </a:t>
                  </a:r>
                </a:p>
                <a:p>
                  <a:r>
                    <a:rPr lang="en-US" sz="2400" b="1">
                      <a:solidFill>
                        <a:schemeClr val="accent2">
                          <a:lumMod val="75000"/>
                        </a:schemeClr>
                      </a:solidFill>
                    </a:rPr>
                    <a:t>Make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𝚯</m:t>
                      </m:r>
                    </m:oMath>
                  </a14:m>
                  <a:r>
                    <a:rPr lang="en-US" sz="2400" b="1">
                      <a:solidFill>
                        <a:schemeClr val="accent2">
                          <a:lumMod val="75000"/>
                        </a:schemeClr>
                      </a:solidFill>
                    </a:rPr>
                    <a:t> dynamical, let system relax to lowest </a:t>
                  </a:r>
                  <a:r>
                    <a:rPr lang="en-US" sz="2400" b="1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energy</a:t>
                  </a:r>
                  <a:endParaRPr lang="en-US" sz="2400" b="1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8390" y="5789660"/>
                  <a:ext cx="6908558" cy="83099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1412" t="-5882" r="-441" b="-16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/>
            <p:nvPr/>
          </p:nvCxnSpPr>
          <p:spPr>
            <a:xfrm>
              <a:off x="4015013" y="3064871"/>
              <a:ext cx="352271" cy="674616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31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38 Years of Axions</a:t>
            </a:r>
            <a:endParaRPr lang="en-US"/>
          </a:p>
        </p:txBody>
      </p:sp>
      <p:pic>
        <p:nvPicPr>
          <p:cNvPr id="3" name="Picture 2" descr="C:\Users\Georg Raffelt\Desktop\pi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52" y="782623"/>
            <a:ext cx="7777080" cy="34654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pi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72" y="3083057"/>
            <a:ext cx="7785800" cy="34693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6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The Cleansing Axion</a:t>
            </a:r>
            <a:endParaRPr lang="en-US"/>
          </a:p>
        </p:txBody>
      </p:sp>
      <p:pic>
        <p:nvPicPr>
          <p:cNvPr id="4" name="Picture 4" descr="C:\Users\Georg Raffelt\Desktop\Avignon\pics\frank_wilcz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13" y="791997"/>
            <a:ext cx="2448272" cy="3455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Georg Raffelt\Desktop\Avignon\pics\axiondishwash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647998"/>
            <a:ext cx="1729693" cy="583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Georg Raffelt\Desktop\Avignon\pics\925007933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6" y="4966483"/>
            <a:ext cx="1728192" cy="151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408713" y="3887986"/>
            <a:ext cx="2448272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ffectLst/>
              </a:rPr>
              <a:t>Frank Wilczek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40561" y="5183981"/>
            <a:ext cx="3861429" cy="129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algn="r"/>
            <a:r>
              <a:rPr lang="en-US" sz="2200" b="1">
                <a:effectLst/>
              </a:rPr>
              <a:t>“I named them after a laundry</a:t>
            </a:r>
          </a:p>
          <a:p>
            <a:pPr algn="r"/>
            <a:r>
              <a:rPr lang="en-US" sz="2200" b="1">
                <a:effectLst/>
              </a:rPr>
              <a:t> detergent, since they clean up</a:t>
            </a:r>
          </a:p>
          <a:p>
            <a:pPr algn="r"/>
            <a:r>
              <a:rPr lang="en-US" sz="2200" b="1">
                <a:effectLst/>
              </a:rPr>
              <a:t> a problem with an axial current.”</a:t>
            </a:r>
          </a:p>
          <a:p>
            <a:pPr algn="r"/>
            <a:r>
              <a:rPr lang="en-US" sz="2200" b="1">
                <a:effectLst/>
              </a:rPr>
              <a:t> (Nobel lecture 2004)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46" y="1223677"/>
            <a:ext cx="3234706" cy="367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Phenomenological Axion </a:t>
            </a:r>
            <a:r>
              <a:rPr lang="en-US"/>
              <a:t>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44464" y="719607"/>
                <a:ext cx="8928668" cy="33124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Gluon coupling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(generic), defines normalization of axion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        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𝑎𝐺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8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95373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953737"/>
                              </a:solidFill>
                              <a:latin typeface="Cambria Math"/>
                            </a:rPr>
                            <m:t>𝑎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𝐺</m:t>
                      </m:r>
                      <m:acc>
                        <m:accPr>
                          <m:chr m:val="̃"/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(generic) depends on up/down quark masses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       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953737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953737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953737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𝑢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𝜋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6 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𝜇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eV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p>
                              </m:sSup>
                            </m:den>
                          </m:f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GeV</m:t>
                          </m:r>
                        </m:den>
                      </m:f>
                    </m:oMath>
                  </m:oMathPara>
                </a14:m>
                <a:endParaRPr lang="en-US" sz="2000"/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Axion-photon coupling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(model dependent)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        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𝐹</m:t>
                      </m:r>
                      <m:acc>
                        <m:accPr>
                          <m:chr m:val="̃"/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𝐄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⋅</m:t>
                      </m:r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𝐁</m:t>
                      </m:r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𝛼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1.92</m:t>
                          </m:r>
                        </m:e>
                      </m:d>
                      <m:f>
                        <m:fPr>
                          <m:ctrlPr>
                            <a:rPr lang="en-US" sz="2000" i="1" smtClean="0">
                              <a:solidFill>
                                <a:srgbClr val="95373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953737"/>
                              </a:solidFill>
                              <a:latin typeface="Cambria Math"/>
                            </a:rPr>
                            <m:t>𝑎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𝐄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⋅</m:t>
                      </m:r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𝐁</m:t>
                      </m:r>
                    </m:oMath>
                  </m:oMathPara>
                </a14:m>
                <a:endParaRPr lang="en-US" sz="200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en-US" sz="2000" smtClean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4" y="719607"/>
                <a:ext cx="8928668" cy="3312460"/>
              </a:xfrm>
              <a:prstGeom prst="rect">
                <a:avLst/>
              </a:prstGeom>
              <a:blipFill rotWithShape="1">
                <a:blip r:embed="rId2"/>
                <a:stretch>
                  <a:fillRect l="-751" t="-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5260310" y="2902858"/>
                <a:ext cx="30259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</a:rPr>
                  <a:t>Generic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𝜋</m:t>
                    </m:r>
                  </m:oMath>
                </a14:m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𝜂</m:t>
                    </m:r>
                  </m:oMath>
                </a14:m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</a:rPr>
                  <a:t> mixing</a:t>
                </a:r>
                <a:endParaRPr lang="en-US" sz="20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310" y="2902858"/>
                <a:ext cx="3025957" cy="400110"/>
              </a:xfrm>
              <a:prstGeom prst="rect">
                <a:avLst/>
              </a:prstGeom>
              <a:blipFill rotWithShape="1">
                <a:blip r:embed="rId3"/>
                <a:stretch>
                  <a:fillRect l="-2218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/>
          <p:cNvCxnSpPr/>
          <p:nvPr/>
        </p:nvCxnSpPr>
        <p:spPr>
          <a:xfrm>
            <a:off x="5544642" y="3268532"/>
            <a:ext cx="0" cy="21040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680522" y="4235926"/>
            <a:ext cx="4364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3">
                    <a:lumMod val="75000"/>
                  </a:schemeClr>
                </a:solidFill>
              </a:rPr>
              <a:t>Model-dependent,</a:t>
            </a:r>
          </a:p>
          <a:p>
            <a:r>
              <a:rPr lang="en-US" sz="2000" smtClean="0">
                <a:solidFill>
                  <a:schemeClr val="accent3">
                    <a:lumMod val="75000"/>
                  </a:schemeClr>
                </a:solidFill>
              </a:rPr>
              <a:t>E/N = 0 (KSVZ), 8/3 (DFSZ), many others</a:t>
            </a:r>
            <a:endParaRPr lang="en-US" sz="200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915602" y="4032067"/>
            <a:ext cx="0" cy="221654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44464" y="5184227"/>
                <a:ext cx="8928668" cy="129618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Axion-nucleon coupling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(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model-dependent numerical factors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        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𝑎𝑁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Ψ</m:t>
                              </m:r>
                            </m:e>
                          </m:bar>
                        </m:e>
                        <m:sub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A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xion-electron 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coupling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in non-hadronic models is analogous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4" y="5184227"/>
                <a:ext cx="8928668" cy="1296180"/>
              </a:xfrm>
              <a:prstGeom prst="rect">
                <a:avLst/>
              </a:prstGeom>
              <a:blipFill rotWithShape="1">
                <a:blip r:embed="rId4"/>
                <a:stretch>
                  <a:fillRect l="-751" t="-2347" b="-11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52" y="1023152"/>
            <a:ext cx="1584220" cy="820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97902" y="4004579"/>
            <a:ext cx="1584092" cy="849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99" y="5400257"/>
            <a:ext cx="1643638" cy="7774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2782" y="5638712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782" y="5638712"/>
                <a:ext cx="391325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18152" y="5184227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152" y="5184227"/>
                <a:ext cx="391325" cy="400110"/>
              </a:xfrm>
              <a:prstGeom prst="rect">
                <a:avLst/>
              </a:prstGeom>
              <a:blipFill rotWithShape="1">
                <a:blip r:embed="rId9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449427" y="5936277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9427" y="5936277"/>
                <a:ext cx="391325" cy="400110"/>
              </a:xfrm>
              <a:prstGeom prst="rect">
                <a:avLst/>
              </a:prstGeom>
              <a:blipFill rotWithShape="1">
                <a:blip r:embed="rId10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5952" y="4233237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52" y="4233237"/>
                <a:ext cx="391325" cy="40011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416937" y="3816037"/>
                <a:ext cx="3722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US" sz="2000" b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937" y="3816037"/>
                <a:ext cx="372217" cy="400110"/>
              </a:xfrm>
              <a:prstGeom prst="rect">
                <a:avLst/>
              </a:prstGeom>
              <a:blipFill rotWithShape="1">
                <a:blip r:embed="rId12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429162" y="4627197"/>
                <a:ext cx="3722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US" sz="2000" b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162" y="4627197"/>
                <a:ext cx="372217" cy="400110"/>
              </a:xfrm>
              <a:prstGeom prst="rect">
                <a:avLst/>
              </a:prstGeom>
              <a:blipFill rotWithShape="1">
                <a:blip r:embed="rId1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672382" y="5536511"/>
            <a:ext cx="2353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mtClean="0">
                <a:solidFill>
                  <a:schemeClr val="accent3">
                    <a:lumMod val="75000"/>
                  </a:schemeClr>
                </a:solidFill>
              </a:rPr>
              <a:t>Axial-vector current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S</a:t>
            </a:r>
            <a:r>
              <a:rPr lang="en-US" smtClean="0">
                <a:solidFill>
                  <a:schemeClr val="accent3">
                    <a:lumMod val="75000"/>
                  </a:schemeClr>
                </a:solidFill>
              </a:rPr>
              <a:t>pin-dependent  int’n</a:t>
            </a:r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6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a"/>
  <p:tag name="SAVETOFOLDER" val="C:\Users\Georg Raffelt\Desktop\"/>
  <p:tag name="IMAGEWIDTH" val="200"/>
  <p:tag name="IMAGEHEIGHT" val="150"/>
  <p:tag name="EXPORTRANGE" val="SlideRange"/>
  <p:tag name="EXPORTSLIDERANGE" val="1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853</TotalTime>
  <Words>2445</Words>
  <Application>Microsoft Office PowerPoint</Application>
  <PresentationFormat>Custom</PresentationFormat>
  <Paragraphs>460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Axion Landscape</vt:lpstr>
      <vt:lpstr>High- and Low-Energy Frontiers in Particle Physics</vt:lpstr>
      <vt:lpstr>High- and Low-Energy Frontiers in Particle Physics</vt:lpstr>
      <vt:lpstr>Bestiarium of Low-Mass Bosons</vt:lpstr>
      <vt:lpstr>The CP Problem of Strong Interactions</vt:lpstr>
      <vt:lpstr>Strong CP Problem</vt:lpstr>
      <vt:lpstr>38 Years of Axions</vt:lpstr>
      <vt:lpstr>The Cleansing Axion</vt:lpstr>
      <vt:lpstr>Phenomenological Axion Properties</vt:lpstr>
      <vt:lpstr>Axion Bounds</vt:lpstr>
      <vt:lpstr>Galactic Globular Clusters</vt:lpstr>
      <vt:lpstr>Limits on Axion-Electron Coupling from GC M5</vt:lpstr>
      <vt:lpstr>Supernova 1987A Energy-Loss Argument</vt:lpstr>
      <vt:lpstr> Pie Chart of Dark Matter of the Universe</vt:lpstr>
      <vt:lpstr>Creation of Cosmological Axions by Re-alignment </vt:lpstr>
      <vt:lpstr>Axion Cosmology in PLB 120 (1983)</vt:lpstr>
      <vt:lpstr>Galactic WIMP vs Axion Dark Matter</vt:lpstr>
      <vt:lpstr>BEC Formation</vt:lpstr>
      <vt:lpstr>Axion Dark Matter Driving Oscillators</vt:lpstr>
      <vt:lpstr>Landscape of Cavity Experiments</vt:lpstr>
      <vt:lpstr>Nobel Dreams</vt:lpstr>
      <vt:lpstr>Searching for Axions in the Anthropic Range</vt:lpstr>
      <vt:lpstr>NMR Experiment</vt:lpstr>
      <vt:lpstr>Axion Searches</vt:lpstr>
      <vt:lpstr>Looking for axion-like particles (ALPs) </vt:lpstr>
      <vt:lpstr>Search for Solar Axions</vt:lpstr>
      <vt:lpstr>CERN Axion Solar Telescope (CAST)</vt:lpstr>
      <vt:lpstr>Parameter Space for Axion-Like Particles (ALPs)</vt:lpstr>
      <vt:lpstr>Parameter Space for Axion-Like Particles (ALPs)</vt:lpstr>
      <vt:lpstr>Parameter Space for Axion-Like Particles (ALPs)</vt:lpstr>
      <vt:lpstr>Any Light Particle Search II (ALPS-II) at DESY</vt:lpstr>
      <vt:lpstr>Shining TeV Gamma Rays through the Universe</vt:lpstr>
      <vt:lpstr>Next Generation Axion Helioscope (IAXO) at CERN</vt:lpstr>
      <vt:lpstr>Parameter Space for Axion-Like Particles (ALPs)</vt:lpstr>
      <vt:lpstr>Axion and Axion-Like Particle Searches</vt:lpstr>
      <vt:lpstr>Dow Jones Index for Axions: The Rally Continues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White Dwarfs Need Axion Cooling?</dc:title>
  <dc:creator>Georg</dc:creator>
  <cp:lastModifiedBy>Georg Raffelt</cp:lastModifiedBy>
  <cp:revision>397</cp:revision>
  <cp:lastPrinted>2011-04-10T14:40:34Z</cp:lastPrinted>
  <dcterms:created xsi:type="dcterms:W3CDTF">2006-08-16T00:00:00Z</dcterms:created>
  <dcterms:modified xsi:type="dcterms:W3CDTF">2016-06-03T08:43:02Z</dcterms:modified>
</cp:coreProperties>
</file>