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93" r:id="rId4"/>
    <p:sldId id="340" r:id="rId5"/>
    <p:sldId id="361" r:id="rId6"/>
    <p:sldId id="345" r:id="rId7"/>
    <p:sldId id="355" r:id="rId8"/>
    <p:sldId id="346" r:id="rId9"/>
    <p:sldId id="341" r:id="rId10"/>
    <p:sldId id="348" r:id="rId11"/>
    <p:sldId id="356" r:id="rId12"/>
    <p:sldId id="357" r:id="rId13"/>
    <p:sldId id="358" r:id="rId14"/>
    <p:sldId id="363" r:id="rId15"/>
    <p:sldId id="347" r:id="rId16"/>
    <p:sldId id="349" r:id="rId17"/>
    <p:sldId id="350" r:id="rId18"/>
    <p:sldId id="351" r:id="rId19"/>
    <p:sldId id="352" r:id="rId20"/>
    <p:sldId id="353" r:id="rId21"/>
    <p:sldId id="359" r:id="rId22"/>
    <p:sldId id="360" r:id="rId23"/>
    <p:sldId id="362" r:id="rId2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FF0000"/>
    <a:srgbClr val="000099"/>
    <a:srgbClr val="003300"/>
    <a:srgbClr val="33CC33"/>
    <a:srgbClr val="FF3300"/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8" autoAdjust="0"/>
    <p:restoredTop sz="94660"/>
  </p:normalViewPr>
  <p:slideViewPr>
    <p:cSldViewPr>
      <p:cViewPr>
        <p:scale>
          <a:sx n="50" d="100"/>
          <a:sy n="50" d="100"/>
        </p:scale>
        <p:origin x="-110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9538DAB-3768-48EF-9C78-ECD37ADA0BC6}" type="datetimeFigureOut">
              <a:rPr lang="pt-PT"/>
              <a:pPr>
                <a:defRPr/>
              </a:pPr>
              <a:t>03-12-2017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4EA5C1A-8B38-44DA-A6EF-7F99BCF41FB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62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53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84A5B0-749D-445C-8FDE-DD49B1A0FCC8}" type="slidenum">
              <a:rPr lang="pt-PT" altLang="pt-P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PT" altLang="pt-P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63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5F6514-182E-403B-88CC-0C5A997D4F00}" type="slidenum">
              <a:rPr lang="pt-PT" altLang="pt-P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PT" altLang="pt-P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BBD26-4B7D-4008-8616-39E09DD9A651}" type="slidenum">
              <a:rPr lang="pt-PT" altLang="pt-P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PT" altLang="pt-P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BFB7-5F3D-45EB-B07B-E6BFC1E2C44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94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CCE6-4631-4745-94CC-EBAA1339649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72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21DD-2E2F-49FE-B5B8-D65B6556798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366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4CFB-9E46-4AC5-9DB7-8C26D678FE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435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00A7-15A0-4556-82D7-E9CAD656AF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0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5D30-34BF-4DE7-B2DC-E75DB0CA598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86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F135-FC11-4DD6-966B-2A334E4811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79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0A1D-750C-484D-B6E6-A45DF5DD2F1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636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8E2-CA61-421B-BF8A-24F1F1B368B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728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24DC-AC13-4524-B1CD-B04A1EF9CF2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68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5319-EF2D-44F2-BED0-45715512D47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18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F2BD0-EE0B-4E0B-8D1E-BD6FBC3B29D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10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4A59-DD4B-48FF-B6F9-C4E7BA13FC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891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32338B-8C01-4C2C-AA79-E0C0DD0078A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-25946" y="1340768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5400" dirty="0" smtClean="0">
                <a:solidFill>
                  <a:srgbClr val="000099"/>
                </a:solidFill>
                <a:latin typeface="Times New Roman" pitchFamily="18" charset="0"/>
              </a:rPr>
              <a:t>Radiative Alignment in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5400" dirty="0" smtClean="0">
                <a:solidFill>
                  <a:srgbClr val="000099"/>
                </a:solidFill>
                <a:latin typeface="Times New Roman" pitchFamily="18" charset="0"/>
              </a:rPr>
              <a:t>Two Higgs Doublet Model </a:t>
            </a:r>
            <a:endParaRPr lang="pt-PT" altLang="pt-PT" sz="4000" b="0" dirty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3556610"/>
            <a:ext cx="914400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PT" altLang="pt-PT" sz="2400" dirty="0"/>
              <a:t>Pedro Ferreira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</a:rPr>
              <a:t>ISEL </a:t>
            </a:r>
            <a:r>
              <a:rPr lang="pt-PT" altLang="pt-PT" sz="2400" dirty="0">
                <a:solidFill>
                  <a:srgbClr val="FF0000"/>
                </a:solidFill>
              </a:rPr>
              <a:t>and CFTC, UL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>
                <a:solidFill>
                  <a:srgbClr val="FF0000"/>
                </a:solidFill>
              </a:rPr>
              <a:t>Lisbon, </a:t>
            </a:r>
            <a:r>
              <a:rPr lang="pt-PT" altLang="pt-PT" sz="1800" dirty="0" smtClean="0">
                <a:solidFill>
                  <a:srgbClr val="FF0000"/>
                </a:solidFill>
              </a:rPr>
              <a:t>Portugal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sz="1800" dirty="0" smtClean="0">
                <a:solidFill>
                  <a:srgbClr val="006600"/>
                </a:solidFill>
              </a:rPr>
              <a:t>P. Basler, PF, M. Mühlleitner, R Santos, arXiv:1710.10410</a:t>
            </a:r>
            <a:endParaRPr lang="pt-PT" altLang="pt-PT" sz="1800" dirty="0">
              <a:solidFill>
                <a:srgbClr val="006600"/>
              </a:solidFill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6360" y="5118576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 dirty="0" smtClean="0"/>
              <a:t>Scalars 2017, 3/12/2017</a:t>
            </a:r>
            <a:endParaRPr lang="pt-PT" altLang="pt-PT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13" y="836712"/>
            <a:ext cx="6627201" cy="21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 dirty="0" smtClean="0">
                <a:solidFill>
                  <a:srgbClr val="FF0000"/>
                </a:solidFill>
                <a:latin typeface="Times New Roman" pitchFamily="18" charset="0"/>
              </a:rPr>
              <a:t>RGE’s for 2HDMs</a:t>
            </a:r>
            <a:endParaRPr lang="pt-PT" altLang="pt-PT" sz="1400" dirty="0">
              <a:solidFill>
                <a:srgbClr val="0066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1612" y="3389575"/>
            <a:ext cx="6630868" cy="3076575"/>
            <a:chOff x="1329174" y="3389575"/>
            <a:chExt cx="6630868" cy="30765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74" y="3389575"/>
              <a:ext cx="6400800" cy="307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452320" y="3717032"/>
              <a:ext cx="504056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55986" y="5301208"/>
              <a:ext cx="504056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368823" y="1696073"/>
            <a:ext cx="16192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Type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Type II</a:t>
            </a: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988048" y="1052736"/>
            <a:ext cx="357420" cy="1800200"/>
          </a:xfrm>
          <a:prstGeom prst="leftBrac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Left Brace 9"/>
          <p:cNvSpPr/>
          <p:nvPr/>
        </p:nvSpPr>
        <p:spPr>
          <a:xfrm>
            <a:off x="1783028" y="3435010"/>
            <a:ext cx="383730" cy="2946318"/>
          </a:xfrm>
          <a:prstGeom prst="leftBrac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4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51519" y="260647"/>
            <a:ext cx="8372475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Scalar quartic couplings may have large positive contributions – </a:t>
            </a:r>
            <a:r>
              <a:rPr lang="pt-PT" altLang="pt-PT" sz="2000" i="1" dirty="0" smtClean="0">
                <a:solidFill>
                  <a:srgbClr val="FF0000"/>
                </a:solidFill>
                <a:latin typeface="Times New Roman" pitchFamily="18" charset="0"/>
              </a:rPr>
              <a:t>RGE running up the energy scale tends to increase them significantly</a:t>
            </a: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0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268288" lvl="5" indent="0" eaLnBrk="1" hangingPunct="1">
              <a:spcBef>
                <a:spcPct val="0"/>
              </a:spcBef>
              <a:buNone/>
            </a:pPr>
            <a:r>
              <a:rPr lang="pt-PT" altLang="pt-PT" dirty="0" smtClean="0">
                <a:solidFill>
                  <a:srgbClr val="006600"/>
                </a:solidFill>
                <a:latin typeface="Times New Roman" pitchFamily="18" charset="0"/>
              </a:rPr>
              <a:t>	        POSSIBILITY OF LANDAU POLES!</a:t>
            </a:r>
            <a:endParaRPr lang="pt-PT" altLang="pt-PT" dirty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Yukawa couplings have negative contributions – </a:t>
            </a:r>
            <a:r>
              <a:rPr lang="pt-PT" altLang="pt-PT" sz="2000" i="1" dirty="0" smtClean="0">
                <a:solidFill>
                  <a:srgbClr val="FF0000"/>
                </a:solidFill>
                <a:latin typeface="Times New Roman" pitchFamily="18" charset="0"/>
              </a:rPr>
              <a:t>the top quark Yukawa in particular may even drive the scalar couplings negative at high energy scales</a:t>
            </a: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0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lvl="5" indent="0" eaLnBrk="1" hangingPunct="1">
              <a:spcBef>
                <a:spcPct val="0"/>
              </a:spcBef>
              <a:buNone/>
            </a:pPr>
            <a:r>
              <a:rPr lang="pt-PT" altLang="pt-PT" dirty="0" smtClean="0">
                <a:solidFill>
                  <a:srgbClr val="006600"/>
                </a:solidFill>
                <a:latin typeface="Times New Roman" pitchFamily="18" charset="0"/>
              </a:rPr>
              <a:t>	  POSSIBILITY </a:t>
            </a:r>
            <a:r>
              <a:rPr lang="pt-PT" altLang="pt-PT" dirty="0">
                <a:solidFill>
                  <a:srgbClr val="006600"/>
                </a:solidFill>
                <a:latin typeface="Times New Roman" pitchFamily="18" charset="0"/>
              </a:rPr>
              <a:t>OF </a:t>
            </a:r>
            <a:r>
              <a:rPr lang="pt-PT" altLang="pt-PT" dirty="0" smtClean="0">
                <a:solidFill>
                  <a:srgbClr val="006600"/>
                </a:solidFill>
                <a:latin typeface="Times New Roman" pitchFamily="18" charset="0"/>
              </a:rPr>
              <a:t>VACUUM INSTABILITY!</a:t>
            </a:r>
            <a:endParaRPr lang="pt-PT" altLang="pt-PT" dirty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Running vevs as well allows to analyse value of discriminant </a:t>
            </a:r>
            <a:r>
              <a:rPr lang="pt-PT" altLang="pt-PT" sz="2000" i="1" dirty="0" smtClean="0">
                <a:solidFill>
                  <a:srgbClr val="000099"/>
                </a:solidFill>
                <a:latin typeface="Times New Roman" pitchFamily="18" charset="0"/>
              </a:rPr>
              <a:t>D</a:t>
            </a: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– </a:t>
            </a:r>
            <a:r>
              <a:rPr lang="pt-PT" altLang="pt-PT" sz="2000" i="1" dirty="0" smtClean="0">
                <a:solidFill>
                  <a:srgbClr val="FF0000"/>
                </a:solidFill>
                <a:latin typeface="Times New Roman" pitchFamily="18" charset="0"/>
              </a:rPr>
              <a:t>we find that 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D </a:t>
            </a:r>
            <a:r>
              <a:rPr lang="pt-PT" altLang="pt-PT" sz="2000" i="1" dirty="0" smtClean="0">
                <a:solidFill>
                  <a:srgbClr val="FF0000"/>
                </a:solidFill>
                <a:latin typeface="Times New Roman" pitchFamily="18" charset="0"/>
              </a:rPr>
              <a:t>can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2000" i="1" dirty="0" smtClean="0">
                <a:solidFill>
                  <a:srgbClr val="FF0000"/>
                </a:solidFill>
                <a:latin typeface="Times New Roman" pitchFamily="18" charset="0"/>
              </a:rPr>
              <a:t>change sign as the renormalisation sacle increases, although it is a rare ocurrence</a:t>
            </a: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t-PT" altLang="pt-PT" sz="20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lvl="5" indent="0" eaLnBrk="1" hangingPunct="1">
              <a:spcBef>
                <a:spcPct val="0"/>
              </a:spcBef>
              <a:buNone/>
            </a:pPr>
            <a:r>
              <a:rPr lang="pt-PT" altLang="pt-PT" dirty="0">
                <a:solidFill>
                  <a:srgbClr val="006600"/>
                </a:solidFill>
                <a:latin typeface="Times New Roman" pitchFamily="18" charset="0"/>
              </a:rPr>
              <a:t>	</a:t>
            </a:r>
            <a:r>
              <a:rPr lang="pt-PT" altLang="pt-PT" dirty="0" smtClean="0">
                <a:solidFill>
                  <a:srgbClr val="006600"/>
                </a:solidFill>
                <a:latin typeface="Times New Roman" pitchFamily="18" charset="0"/>
              </a:rPr>
              <a:t>       MINIMUM CEASES TO BE GLOBAL!</a:t>
            </a:r>
            <a:endParaRPr lang="pt-PT" altLang="pt-PT" dirty="0">
              <a:solidFill>
                <a:srgbClr val="0066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701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Procedure</a:t>
            </a:r>
            <a:endParaRPr lang="pt-PT" altLang="pt-PT" sz="11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815" y="621476"/>
            <a:ext cx="874367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Large data samples (around ~10</a:t>
            </a:r>
            <a:r>
              <a:rPr lang="pt-PT" altLang="pt-PT" sz="1800" baseline="30000" dirty="0" smtClean="0">
                <a:solidFill>
                  <a:srgbClr val="000099"/>
                </a:solidFill>
                <a:latin typeface="Times New Roman" pitchFamily="18" charset="0"/>
              </a:rPr>
              <a:t>6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) of parameter space points were generated using </a:t>
            </a:r>
            <a:r>
              <a:rPr lang="pt-PT" altLang="pt-PT" sz="1800" dirty="0" smtClean="0">
                <a:solidFill>
                  <a:schemeClr val="tx2"/>
                </a:solidFill>
                <a:latin typeface="Times New Roman" pitchFamily="18" charset="0"/>
              </a:rPr>
              <a:t>ScannerS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, for models type I and II, with all theoretical and flavour constraints considered. </a:t>
            </a: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Decay rates and branching ratios for all scalars computed with </a:t>
            </a:r>
            <a:r>
              <a:rPr lang="pt-PT" altLang="pt-PT" sz="1800" dirty="0" smtClean="0">
                <a:solidFill>
                  <a:schemeClr val="tx2"/>
                </a:solidFill>
                <a:latin typeface="Times New Roman" pitchFamily="18" charset="0"/>
              </a:rPr>
              <a:t>HDECAY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and cross sections obtained via </a:t>
            </a:r>
            <a:r>
              <a:rPr lang="pt-PT" altLang="pt-PT" sz="1800" dirty="0" smtClean="0">
                <a:solidFill>
                  <a:schemeClr val="tx2"/>
                </a:solidFill>
                <a:latin typeface="Times New Roman" pitchFamily="18" charset="0"/>
              </a:rPr>
              <a:t>SusHiv1.6.0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When taking LHC constraints under consideration, 2-</a:t>
            </a:r>
            <a:r>
              <a:rPr lang="el-GR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σ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intervals for observed Higgs rates were taken from </a:t>
            </a:r>
            <a:r>
              <a:rPr lang="pt-PT" altLang="pt-PT" sz="1800" dirty="0" smtClean="0">
                <a:solidFill>
                  <a:schemeClr val="tx2"/>
                </a:solidFill>
                <a:latin typeface="Times New Roman" pitchFamily="18" charset="0"/>
              </a:rPr>
              <a:t>HiggsBounds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pt-PT" altLang="pt-PT" sz="16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572042"/>
            <a:ext cx="4446685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46090"/>
            <a:ext cx="424026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0" y="4174128"/>
            <a:ext cx="4388861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97" y="4540612"/>
            <a:ext cx="4641488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53" y="5733352"/>
            <a:ext cx="437675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46612"/>
            <a:ext cx="9180512" cy="25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6512" y="317847"/>
            <a:ext cx="918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Procedure</a:t>
            </a:r>
            <a:endParaRPr lang="pt-PT" altLang="pt-PT" sz="11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9737" y="810438"/>
            <a:ext cx="8743673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For each point of the data samples,  which satisfy all constraints imposed at the weak scale, we then apply the following: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We do this, </a:t>
            </a:r>
            <a:r>
              <a:rPr lang="pt-PT" altLang="pt-PT" sz="2800" dirty="0" smtClean="0">
                <a:solidFill>
                  <a:srgbClr val="006600"/>
                </a:solidFill>
                <a:latin typeface="Times New Roman" pitchFamily="18" charset="0"/>
              </a:rPr>
              <a:t>to begin with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pt-PT" altLang="pt-PT" sz="2400" i="1" dirty="0" smtClean="0">
                <a:solidFill>
                  <a:srgbClr val="FF0000"/>
                </a:solidFill>
                <a:latin typeface="Times New Roman" pitchFamily="18" charset="0"/>
              </a:rPr>
              <a:t>not considering the LHC constraints, other than the lightest  scalar having a mass equal to 125 GeV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None/>
            </a:pPr>
            <a:r>
              <a:rPr lang="pt-PT" altLang="pt-PT" sz="1800" dirty="0">
                <a:solidFill>
                  <a:schemeClr val="accent2"/>
                </a:solidFill>
                <a:latin typeface="Times New Roman" pitchFamily="18" charset="0"/>
              </a:rPr>
              <a:t>See 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V. Branchina’s talk</a:t>
            </a: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5502"/>
            <a:ext cx="5112568" cy="477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09251"/>
            <a:ext cx="4569505" cy="23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352139" cy="35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-36512" y="317847"/>
            <a:ext cx="918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All theoretical constraints, lightest scalar mass 125 GeV,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u="sng" dirty="0" smtClean="0">
                <a:solidFill>
                  <a:srgbClr val="FF0000"/>
                </a:solidFill>
                <a:latin typeface="Times New Roman" pitchFamily="18" charset="0"/>
              </a:rPr>
              <a:t>no LHC constraints</a:t>
            </a: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pt-PT" altLang="pt-PT" sz="2400" dirty="0" smtClean="0">
                <a:solidFill>
                  <a:schemeClr val="accent2"/>
                </a:solidFill>
                <a:latin typeface="Times New Roman" pitchFamily="18" charset="0"/>
              </a:rPr>
              <a:t>Model Type II</a:t>
            </a:r>
            <a:endParaRPr lang="pt-PT" altLang="pt-PT" sz="11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4992881"/>
            <a:ext cx="90641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LEFT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pt-PT" altLang="pt-PT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grey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points all allowed under non-LHC constraints; </a:t>
            </a:r>
            <a:r>
              <a:rPr lang="pt-PT" altLang="pt-PT" sz="1800" dirty="0" smtClean="0">
                <a:solidFill>
                  <a:srgbClr val="7030A0"/>
                </a:solidFill>
                <a:latin typeface="Times New Roman" pitchFamily="18" charset="0"/>
              </a:rPr>
              <a:t>c</a:t>
            </a:r>
            <a:r>
              <a:rPr lang="pt-PT" altLang="pt-PT" sz="1800" dirty="0" smtClean="0">
                <a:solidFill>
                  <a:schemeClr val="accent6"/>
                </a:solidFill>
                <a:latin typeface="Times New Roman" pitchFamily="18" charset="0"/>
              </a:rPr>
              <a:t>o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l</a:t>
            </a:r>
            <a:r>
              <a:rPr lang="pt-PT" altLang="pt-PT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o</a:t>
            </a:r>
            <a:r>
              <a:rPr lang="pt-PT" altLang="pt-PT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u</a:t>
            </a:r>
            <a:r>
              <a:rPr lang="pt-PT" altLang="pt-PT" sz="1800" dirty="0" smtClean="0">
                <a:solidFill>
                  <a:srgbClr val="00B0F0"/>
                </a:solidFill>
                <a:latin typeface="Times New Roman" pitchFamily="18" charset="0"/>
              </a:rPr>
              <a:t>r</a:t>
            </a:r>
            <a:r>
              <a:rPr lang="pt-PT" altLang="pt-PT" sz="1800" dirty="0" smtClean="0">
                <a:solidFill>
                  <a:srgbClr val="92D050"/>
                </a:solidFill>
                <a:latin typeface="Times New Roman" pitchFamily="18" charset="0"/>
              </a:rPr>
              <a:t>e</a:t>
            </a:r>
            <a:r>
              <a:rPr lang="pt-PT" altLang="pt-PT" sz="1800" dirty="0" smtClean="0">
                <a:solidFill>
                  <a:srgbClr val="FFC000"/>
                </a:solidFill>
                <a:latin typeface="Times New Roman" pitchFamily="18" charset="0"/>
              </a:rPr>
              <a:t>d</a:t>
            </a:r>
            <a:r>
              <a:rPr lang="pt-PT" altLang="pt-PT" sz="18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latin typeface="Times New Roman" pitchFamily="18" charset="0"/>
              </a:rPr>
              <a:t> 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points are those for which the theory is valid up to a scale of </a:t>
            </a:r>
            <a:r>
              <a:rPr lang="pt-PT" altLang="pt-PT" sz="1800" i="1" dirty="0" smtClean="0">
                <a:solidFill>
                  <a:srgbClr val="FF0000"/>
                </a:solidFill>
                <a:latin typeface="Times New Roman" pitchFamily="18" charset="0"/>
              </a:rPr>
              <a:t>1 TeV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RIGHT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– colour code shows scale up until which theory survives the RG running. Validity up to Planck scale only possible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if theory highly aligned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.  </a:t>
            </a: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073945"/>
            <a:ext cx="9144000" cy="4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-36512" y="260648"/>
            <a:ext cx="918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All theoretical constraints, lightest scalar mass 125 GeV,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u="sng" dirty="0" smtClean="0">
                <a:solidFill>
                  <a:srgbClr val="FF0000"/>
                </a:solidFill>
                <a:latin typeface="Times New Roman" pitchFamily="18" charset="0"/>
              </a:rPr>
              <a:t>no LHC constraints</a:t>
            </a: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pt-PT" altLang="pt-PT" sz="2400" dirty="0" smtClean="0">
                <a:solidFill>
                  <a:schemeClr val="accent2"/>
                </a:solidFill>
                <a:latin typeface="Times New Roman" pitchFamily="18" charset="0"/>
              </a:rPr>
              <a:t>Model Type II</a:t>
            </a:r>
            <a:endParaRPr lang="pt-PT" altLang="pt-PT" sz="11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5013712"/>
            <a:ext cx="90641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Validity of the model up to higher scales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forces quartic couplings to be small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, and constrains the minimum value </a:t>
            </a:r>
            <a:r>
              <a:rPr lang="pt-PT" altLang="pt-PT" sz="1800" dirty="0" smtClean="0">
                <a:solidFill>
                  <a:schemeClr val="accent6"/>
                </a:solidFill>
                <a:latin typeface="Times New Roman" pitchFamily="18" charset="0"/>
              </a:rPr>
              <a:t>of </a:t>
            </a:r>
            <a:r>
              <a:rPr lang="pt-PT" altLang="pt-PT" sz="1800" dirty="0" smtClean="0">
                <a:latin typeface="Times New Roman" pitchFamily="18" charset="0"/>
              </a:rPr>
              <a:t> M</a:t>
            </a:r>
            <a:r>
              <a:rPr lang="pt-PT" altLang="pt-PT" sz="1800" baseline="30000" dirty="0" smtClean="0">
                <a:latin typeface="Times New Roman" pitchFamily="18" charset="0"/>
              </a:rPr>
              <a:t>2</a:t>
            </a:r>
            <a:r>
              <a:rPr lang="pt-PT" altLang="pt-PT" sz="1800" dirty="0" smtClean="0">
                <a:latin typeface="Times New Roman" pitchFamily="18" charset="0"/>
              </a:rPr>
              <a:t> = 2 m</a:t>
            </a:r>
            <a:r>
              <a:rPr lang="pt-PT" altLang="pt-PT" sz="1800" baseline="-25000" dirty="0" smtClean="0">
                <a:latin typeface="Times New Roman" pitchFamily="18" charset="0"/>
              </a:rPr>
              <a:t>12</a:t>
            </a:r>
            <a:r>
              <a:rPr lang="pt-PT" altLang="pt-PT" sz="1800" baseline="30000" dirty="0" smtClean="0">
                <a:latin typeface="Times New Roman" pitchFamily="18" charset="0"/>
              </a:rPr>
              <a:t>2</a:t>
            </a:r>
            <a:r>
              <a:rPr lang="pt-PT" altLang="pt-PT" sz="1800" dirty="0" smtClean="0">
                <a:latin typeface="Times New Roman" pitchFamily="18" charset="0"/>
              </a:rPr>
              <a:t>/sin2</a:t>
            </a:r>
            <a:r>
              <a:rPr lang="el-GR" altLang="pt-PT" sz="1800" dirty="0" smtClean="0">
                <a:latin typeface="Times New Roman" pitchFamily="18" charset="0"/>
              </a:rPr>
              <a:t>β</a:t>
            </a:r>
            <a:endParaRPr lang="pt-PT" altLang="pt-P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7540"/>
            <a:ext cx="9144000" cy="348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-36512" y="437763"/>
            <a:ext cx="918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All theoretical constraints, lightest scalar mass 125 GeV,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u="sng" dirty="0" smtClean="0">
                <a:solidFill>
                  <a:srgbClr val="FF0000"/>
                </a:solidFill>
                <a:latin typeface="Times New Roman" pitchFamily="18" charset="0"/>
              </a:rPr>
              <a:t>no LHC constraints</a:t>
            </a: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pt-PT" altLang="pt-PT" sz="2400" dirty="0" smtClean="0">
                <a:solidFill>
                  <a:schemeClr val="accent2"/>
                </a:solidFill>
                <a:latin typeface="Times New Roman" pitchFamily="18" charset="0"/>
              </a:rPr>
              <a:t>Model Type II</a:t>
            </a:r>
            <a:endParaRPr lang="pt-PT" altLang="pt-PT" sz="11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5013712"/>
            <a:ext cx="906410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Validity of the model up to higher scales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forces extra scalars to also have very large masses – scalars almost degenerate, masses fundamentally given by the soft breaking </a:t>
            </a:r>
            <a:r>
              <a:rPr lang="pt-PT" altLang="pt-PT" sz="1800" dirty="0">
                <a:solidFill>
                  <a:srgbClr val="FF0000"/>
                </a:solidFill>
                <a:latin typeface="Times New Roman" pitchFamily="18" charset="0"/>
              </a:rPr>
              <a:t>term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12</a:t>
            </a:r>
            <a:r>
              <a:rPr lang="pt-PT" altLang="pt-PT" sz="1800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pt-PT" altLang="pt-PT" sz="1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latin typeface="Times New Roman" pitchFamily="18" charset="0"/>
              </a:rPr>
              <a:t>THEORY IS ALIGNED VIA DECOUPLING</a:t>
            </a:r>
            <a:endParaRPr lang="pt-PT" altLang="pt-P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34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-36512" y="317847"/>
            <a:ext cx="918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All theoretical constraints, lightest scalar mass 125 GeV,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u="sng" dirty="0" smtClean="0">
                <a:solidFill>
                  <a:srgbClr val="FF0000"/>
                </a:solidFill>
                <a:latin typeface="Times New Roman" pitchFamily="18" charset="0"/>
              </a:rPr>
              <a:t>no LHC constraints</a:t>
            </a: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pt-PT" altLang="pt-PT" sz="2400" i="1" dirty="0" smtClean="0">
                <a:solidFill>
                  <a:srgbClr val="006600"/>
                </a:solidFill>
                <a:latin typeface="Times New Roman" pitchFamily="18" charset="0"/>
              </a:rPr>
              <a:t>Model Type I</a:t>
            </a:r>
            <a:endParaRPr lang="pt-PT" altLang="pt-PT" sz="1100" i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4847308"/>
            <a:ext cx="906410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LEFT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pt-PT" altLang="pt-PT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grey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points all allowed under non-LHC constraints; </a:t>
            </a:r>
            <a:r>
              <a:rPr lang="pt-PT" altLang="pt-PT" sz="1800" dirty="0" smtClean="0">
                <a:solidFill>
                  <a:srgbClr val="7030A0"/>
                </a:solidFill>
                <a:latin typeface="Times New Roman" pitchFamily="18" charset="0"/>
              </a:rPr>
              <a:t>c</a:t>
            </a:r>
            <a:r>
              <a:rPr lang="pt-PT" altLang="pt-PT" sz="1800" dirty="0" smtClean="0">
                <a:solidFill>
                  <a:schemeClr val="accent6"/>
                </a:solidFill>
                <a:latin typeface="Times New Roman" pitchFamily="18" charset="0"/>
              </a:rPr>
              <a:t>o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l</a:t>
            </a:r>
            <a:r>
              <a:rPr lang="pt-PT" altLang="pt-PT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o</a:t>
            </a:r>
            <a:r>
              <a:rPr lang="pt-PT" altLang="pt-PT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u</a:t>
            </a:r>
            <a:r>
              <a:rPr lang="pt-PT" altLang="pt-PT" sz="1800" dirty="0" smtClean="0">
                <a:solidFill>
                  <a:srgbClr val="00B0F0"/>
                </a:solidFill>
                <a:latin typeface="Times New Roman" pitchFamily="18" charset="0"/>
              </a:rPr>
              <a:t>r</a:t>
            </a:r>
            <a:r>
              <a:rPr lang="pt-PT" altLang="pt-PT" sz="1800" dirty="0" smtClean="0">
                <a:solidFill>
                  <a:srgbClr val="92D050"/>
                </a:solidFill>
                <a:latin typeface="Times New Roman" pitchFamily="18" charset="0"/>
              </a:rPr>
              <a:t>e</a:t>
            </a:r>
            <a:r>
              <a:rPr lang="pt-PT" altLang="pt-PT" sz="1800" dirty="0" smtClean="0">
                <a:solidFill>
                  <a:srgbClr val="FFC000"/>
                </a:solidFill>
                <a:latin typeface="Times New Roman" pitchFamily="18" charset="0"/>
              </a:rPr>
              <a:t>d</a:t>
            </a:r>
            <a:r>
              <a:rPr lang="pt-PT" altLang="pt-PT" sz="18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latin typeface="Times New Roman" pitchFamily="18" charset="0"/>
              </a:rPr>
              <a:t> 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points are those for which the theory is valid up to a scale of </a:t>
            </a:r>
            <a:r>
              <a:rPr lang="pt-PT" altLang="pt-PT" sz="1800" i="1" dirty="0" smtClean="0">
                <a:solidFill>
                  <a:srgbClr val="FF0000"/>
                </a:solidFill>
                <a:latin typeface="Times New Roman" pitchFamily="18" charset="0"/>
              </a:rPr>
              <a:t>1 TeV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Unlike type II, alignment is not 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mandatory – unless the mass of the charged is above ~ 500 GeV!</a:t>
            </a:r>
            <a:endParaRPr lang="pt-PT" altLang="pt-PT" sz="1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RIGHT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– colour code shows scale up until which theory survives the RG running. Validity up to Planck scale possible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even if theory away from alignement limit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.  </a:t>
            </a: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1196752"/>
            <a:ext cx="9212138" cy="34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-36512" y="317847"/>
            <a:ext cx="918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All theoretical constraints, </a:t>
            </a:r>
            <a:r>
              <a:rPr lang="pt-PT" altLang="pt-PT" sz="2400" u="sng" dirty="0" smtClean="0">
                <a:solidFill>
                  <a:srgbClr val="FF0000"/>
                </a:solidFill>
                <a:latin typeface="Times New Roman" pitchFamily="18" charset="0"/>
              </a:rPr>
              <a:t>all LHC constraints</a:t>
            </a: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i="1" dirty="0" smtClean="0">
                <a:solidFill>
                  <a:srgbClr val="006600"/>
                </a:solidFill>
                <a:latin typeface="Times New Roman" pitchFamily="18" charset="0"/>
              </a:rPr>
              <a:t>Model Type I</a:t>
            </a:r>
            <a:endParaRPr lang="pt-PT" altLang="pt-PT" sz="1100" i="1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179512" y="5013712"/>
                <a:ext cx="9064107" cy="178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pt-PT" altLang="pt-PT" sz="18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Parameter space for type I not as constrained as for type I – even for the model valid up to Planck scale, large deviations of aligment still possible, </a:t>
                </a:r>
                <a:r>
                  <a:rPr lang="pt-PT" altLang="pt-PT" sz="18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if some masses are small</a:t>
                </a:r>
                <a:r>
                  <a:rPr lang="pt-PT" altLang="pt-PT" sz="18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.</a:t>
                </a:r>
                <a:endParaRPr lang="pt-PT" altLang="pt-PT" sz="1800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endParaRPr lang="pt-PT" altLang="pt-PT" sz="180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marL="0" indent="0" algn="ctr" eaLnBrk="1" hangingPunct="1">
                  <a:spcBef>
                    <a:spcPct val="0"/>
                  </a:spcBef>
                  <a:buNone/>
                </a:pPr>
                <a:r>
                  <a:rPr lang="pt-PT" altLang="pt-PT" sz="1800" dirty="0" smtClean="0">
                    <a:latin typeface="Times New Roman" pitchFamily="18" charset="0"/>
                  </a:rPr>
                  <a:t>ALIGNEMENT DICTATED BY THEORY VALIDITY UP TO HIGH SCALES </a:t>
                </a:r>
              </a:p>
              <a:p>
                <a:pPr marL="0" indent="0" algn="ctr" eaLnBrk="1" hangingPunct="1">
                  <a:spcBef>
                    <a:spcPct val="0"/>
                  </a:spcBef>
                  <a:buNone/>
                </a:pPr>
                <a:r>
                  <a:rPr lang="pt-PT" altLang="pt-PT" sz="1800" dirty="0" smtClean="0">
                    <a:latin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pt-PT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altLang="pt-PT" sz="18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pt-PT" altLang="pt-PT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altLang="pt-PT" sz="18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p>
                            <m:r>
                              <a:rPr lang="pt-PT" altLang="pt-PT" sz="1800" i="1" smtClean="0">
                                <a:latin typeface="Cambria Math"/>
                                <a:ea typeface="Cambria Math"/>
                              </a:rPr>
                              <m:t>±</m:t>
                            </m:r>
                          </m:sup>
                        </m:sSup>
                      </m:sub>
                    </m:sSub>
                    <m:r>
                      <a:rPr lang="pt-PT" altLang="pt-PT" sz="1800" b="1" i="1" smtClean="0">
                        <a:latin typeface="Cambria Math"/>
                      </a:rPr>
                      <m:t>&gt;</m:t>
                    </m:r>
                    <m:r>
                      <a:rPr lang="pt-PT" altLang="pt-PT" sz="1800" b="1" i="1" smtClean="0">
                        <a:latin typeface="Cambria Math"/>
                      </a:rPr>
                      <m:t>𝟓𝟎𝟎</m:t>
                    </m:r>
                    <m:r>
                      <a:rPr lang="pt-PT" altLang="pt-PT" sz="1800" b="1" i="1" smtClean="0">
                        <a:latin typeface="Cambria Math"/>
                      </a:rPr>
                      <m:t> </m:t>
                    </m:r>
                    <m:r>
                      <a:rPr lang="pt-PT" altLang="pt-PT" sz="1800" b="1" i="1" smtClean="0">
                        <a:latin typeface="Cambria Math"/>
                      </a:rPr>
                      <m:t>𝑮𝒆𝑽</m:t>
                    </m:r>
                  </m:oMath>
                </a14:m>
                <a:endParaRPr lang="pt-PT" altLang="pt-PT" sz="18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013712"/>
                <a:ext cx="9064107" cy="1788695"/>
              </a:xfrm>
              <a:prstGeom prst="rect">
                <a:avLst/>
              </a:prstGeom>
              <a:blipFill rotWithShape="1">
                <a:blip r:embed="rId3"/>
                <a:stretch>
                  <a:fillRect l="-538" t="-1701" r="-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7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50825" y="333375"/>
            <a:ext cx="8497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pt-PT" sz="2400">
                <a:solidFill>
                  <a:srgbClr val="000099"/>
                </a:solidFill>
                <a:latin typeface="Times New Roman" pitchFamily="18" charset="0"/>
              </a:rPr>
              <a:t> LHC discovered a new particle with mass ~125 GeV.</a:t>
            </a:r>
          </a:p>
          <a:p>
            <a:pPr eaLnBrk="1" hangingPunct="1">
              <a:spcBef>
                <a:spcPct val="0"/>
              </a:spcBef>
            </a:pPr>
            <a:endParaRPr lang="pt-PT" altLang="pt-PT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400">
                <a:solidFill>
                  <a:srgbClr val="0066FF"/>
                </a:solidFill>
                <a:latin typeface="Times New Roman" pitchFamily="18" charset="0"/>
              </a:rPr>
              <a:t> Up to now, all is compatible with the Standard Model (SM) Higgs particle.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619250" y="2781300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rgbClr val="FF0000"/>
                </a:solidFill>
                <a:latin typeface="Times New Roman" pitchFamily="18" charset="0"/>
              </a:rPr>
              <a:t>BORING!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9388" y="3716338"/>
            <a:ext cx="8748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rgbClr val="006600"/>
                </a:solidFill>
                <a:latin typeface="Times New Roman" pitchFamily="18" charset="0"/>
              </a:rPr>
              <a:t>Two-Higgs </a:t>
            </a:r>
            <a:r>
              <a:rPr lang="pt-PT" altLang="pt-PT" sz="2400" dirty="0" smtClean="0">
                <a:solidFill>
                  <a:srgbClr val="006600"/>
                </a:solidFill>
                <a:latin typeface="Times New Roman" pitchFamily="18" charset="0"/>
              </a:rPr>
              <a:t>Doublet </a:t>
            </a:r>
            <a:r>
              <a:rPr lang="pt-PT" altLang="pt-PT" sz="2400" dirty="0">
                <a:solidFill>
                  <a:srgbClr val="006600"/>
                </a:solidFill>
                <a:latin typeface="Times New Roman" pitchFamily="18" charset="0"/>
              </a:rPr>
              <a:t>model, 2HDM (Lee, 1973) </a:t>
            </a: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pt-PT" altLang="pt-PT" sz="2400" dirty="0">
                <a:latin typeface="Times New Roman" pitchFamily="18" charset="0"/>
              </a:rPr>
              <a:t>one of the easiest extensions of the SM, with a richer scalar sector. </a:t>
            </a: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Can help explain the matter-antimatter  asymmetry of the universe, provide dark matter candidates, …</a:t>
            </a:r>
          </a:p>
        </p:txBody>
      </p:sp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179388" y="5949950"/>
            <a:ext cx="8748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latin typeface="Times New Roman" pitchFamily="18" charset="0"/>
              </a:rPr>
              <a:t>G.C. Branco, P.M. Ferreira, L. Lavoura, M. Rebelo, M. Sher, J.P Silva,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latin typeface="Times New Roman" pitchFamily="18" charset="0"/>
              </a:rPr>
              <a:t>Physics Reports 716, 1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80728"/>
            <a:ext cx="8820472" cy="37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-36512" y="116632"/>
            <a:ext cx="918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All theoretical constraints, </a:t>
            </a:r>
            <a:r>
              <a:rPr lang="pt-PT" altLang="pt-PT" sz="2400" u="sng" dirty="0" smtClean="0">
                <a:solidFill>
                  <a:srgbClr val="FF0000"/>
                </a:solidFill>
                <a:latin typeface="Times New Roman" pitchFamily="18" charset="0"/>
              </a:rPr>
              <a:t>all LHC constraints</a:t>
            </a: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i="1" dirty="0" smtClean="0">
                <a:solidFill>
                  <a:srgbClr val="006600"/>
                </a:solidFill>
                <a:latin typeface="Times New Roman" pitchFamily="18" charset="0"/>
              </a:rPr>
              <a:t>Model Type II – </a:t>
            </a:r>
            <a:r>
              <a:rPr lang="pt-PT" altLang="pt-PT" sz="2400" i="1" dirty="0" smtClean="0">
                <a:solidFill>
                  <a:schemeClr val="accent2"/>
                </a:solidFill>
                <a:latin typeface="Times New Roman" pitchFamily="18" charset="0"/>
              </a:rPr>
              <a:t>checking the Wrong Sign Limit</a:t>
            </a:r>
            <a:endParaRPr lang="pt-PT" altLang="pt-PT" sz="1100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4482986"/>
            <a:ext cx="90641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Wrong sign limit is non-decoupling regime of the model – does not survive RG running up to high scales! At a scale of about 1 TeV already excluded!</a:t>
            </a:r>
            <a:endParaRPr lang="pt-PT" altLang="pt-PT" sz="1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The reason is that the Wrong Sign Limit prefers values of the quartic couplings on the large side, and those will very quickly yield Landau Poles in the RG running.</a:t>
            </a:r>
          </a:p>
          <a:p>
            <a:pPr eaLnBrk="1" hangingPunct="1">
              <a:spcBef>
                <a:spcPct val="0"/>
              </a:spcBef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40" y="6106852"/>
            <a:ext cx="4575671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40" y="6490050"/>
            <a:ext cx="49896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" y="947629"/>
            <a:ext cx="8712968" cy="34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6512" y="116632"/>
            <a:ext cx="918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All theoretical constraints, </a:t>
            </a:r>
            <a:r>
              <a:rPr lang="pt-PT" altLang="pt-PT" sz="2400" u="sng" dirty="0" smtClean="0">
                <a:solidFill>
                  <a:srgbClr val="FF0000"/>
                </a:solidFill>
                <a:latin typeface="Times New Roman" pitchFamily="18" charset="0"/>
              </a:rPr>
              <a:t>all LHC constraints</a:t>
            </a: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i="1" dirty="0" smtClean="0">
                <a:solidFill>
                  <a:srgbClr val="006600"/>
                </a:solidFill>
                <a:latin typeface="Times New Roman" pitchFamily="18" charset="0"/>
              </a:rPr>
              <a:t>Model Type I (left) and II (right) – </a:t>
            </a:r>
            <a:r>
              <a:rPr lang="pt-PT" altLang="pt-PT" sz="2400" i="1" dirty="0" smtClean="0">
                <a:solidFill>
                  <a:schemeClr val="accent2"/>
                </a:solidFill>
                <a:latin typeface="Times New Roman" pitchFamily="18" charset="0"/>
              </a:rPr>
              <a:t>checking the Heavy Higgs Scenario</a:t>
            </a:r>
            <a:endParaRPr lang="pt-PT" altLang="pt-PT" sz="1100" i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988" y="4381315"/>
            <a:ext cx="90641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latin typeface="Times New Roman" pitchFamily="18" charset="0"/>
              </a:rPr>
              <a:t>Heavy Higgs scenario 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– the 125 GeV scalar is the heaviest of the two CP-even; another, lighter, with masses above 30 GeV considered.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Scenario can be valid all the way up to the Planck scale if all masses are small, in type I.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u="sng" dirty="0" smtClean="0">
                <a:latin typeface="Times New Roman" pitchFamily="18" charset="0"/>
              </a:rPr>
              <a:t>Not valid at all for type II </a:t>
            </a: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(due to th high mass splitting necssary considering the charged higgs mass bound in type II).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pt-PT" altLang="pt-PT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9" y="6265228"/>
            <a:ext cx="46749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1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701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Times New Roman" pitchFamily="18" charset="0"/>
              </a:rPr>
              <a:t>CONCLUSIONS</a:t>
            </a:r>
            <a:endParaRPr lang="pt-PT" altLang="pt-PT" sz="1100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220815" y="980728"/>
                <a:ext cx="8743673" cy="838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The Two Higgs Doublet Model can be valid all the way up to the Planck scale.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In </a:t>
                </a:r>
                <a:r>
                  <a:rPr lang="pt-PT" altLang="pt-PT" sz="2000" u="sng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model Type I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I, validity even up to energy scales as low as ~1 TeV implies that the model needs must be in the alignment regime – </a:t>
                </a:r>
                <a:r>
                  <a:rPr lang="pt-PT" altLang="pt-PT" sz="20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alignment is caused by the high energy behaviour of the theory </a:t>
                </a:r>
                <a14:m>
                  <m:oMath xmlns:m="http://schemas.openxmlformats.org/officeDocument/2006/math">
                    <m:r>
                      <a:rPr lang="pt-PT" altLang="pt-PT" sz="200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pt-PT" altLang="pt-PT" sz="2000" i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2000" i="1" dirty="0" smtClean="0">
                    <a:latin typeface="Times New Roman" pitchFamily="18" charset="0"/>
                  </a:rPr>
                  <a:t>RADIATIVE ALIGNMENT</a:t>
                </a:r>
                <a:r>
                  <a:rPr lang="pt-PT" altLang="pt-PT" sz="2000" i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.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pt-PT" altLang="pt-PT" sz="2000" u="sng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Wrong sign limit 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or </a:t>
                </a:r>
                <a:r>
                  <a:rPr lang="pt-PT" altLang="pt-PT" sz="2000" u="sng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Heavy Higgs Scenario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in </a:t>
                </a:r>
                <a:r>
                  <a:rPr lang="pt-PT" altLang="pt-PT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type II 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not even valid up to ~1 TeV </a:t>
                </a:r>
                <a14:m>
                  <m:oMath xmlns:m="http://schemas.openxmlformats.org/officeDocument/2006/math">
                    <m:r>
                      <a:rPr lang="pt-PT" altLang="pt-PT" sz="2000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if discovered, B2HDM physics around the corner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??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In type I, if </a:t>
                </a:r>
                <a:r>
                  <a:rPr lang="pt-PT" altLang="pt-PT" sz="20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altLang="pt-PT" sz="2000" i="1">
                            <a:latin typeface="Cambria Math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pt-PT" altLang="pt-PT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altLang="pt-PT" sz="2000" i="1">
                                <a:latin typeface="Cambria Math"/>
                              </a:rPr>
                              <m:t>𝑯</m:t>
                            </m:r>
                          </m:e>
                          <m:sup>
                            <m:r>
                              <a:rPr lang="pt-PT" altLang="pt-PT" sz="2000" i="1">
                                <a:latin typeface="Cambria Math"/>
                                <a:ea typeface="Cambria Math"/>
                              </a:rPr>
                              <m:t>±</m:t>
                            </m:r>
                          </m:sup>
                        </m:sSup>
                      </m:sub>
                    </m:sSub>
                    <m:r>
                      <a:rPr lang="pt-PT" altLang="pt-PT" sz="2000" b="1" i="1" smtClean="0">
                        <a:latin typeface="Cambria Math"/>
                      </a:rPr>
                      <m:t>&lt;</m:t>
                    </m:r>
                    <m:r>
                      <a:rPr lang="pt-PT" altLang="pt-PT" sz="2000" i="1">
                        <a:latin typeface="Cambria Math"/>
                      </a:rPr>
                      <m:t>𝟓𝟎𝟎</m:t>
                    </m:r>
                  </m:oMath>
                </a14:m>
                <a:r>
                  <a:rPr lang="pt-PT" altLang="pt-PT" sz="2000" dirty="0" smtClean="0">
                    <a:latin typeface="Times New Roman" pitchFamily="18" charset="0"/>
                  </a:rPr>
                  <a:t> GeV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, validity up to Planck scale possible even considerably away from alignment.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But if just one mass is above 500 GeV, then again alignment becomes mandatory if the theory is to be valid up to high scales.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pt-PT" altLang="pt-PT" sz="2000" u="sng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Heavy Higgs </a:t>
                </a:r>
                <a:r>
                  <a:rPr lang="pt-PT" altLang="pt-PT" sz="2000" u="sng" dirty="0">
                    <a:solidFill>
                      <a:srgbClr val="006600"/>
                    </a:solidFill>
                    <a:latin typeface="Times New Roman" pitchFamily="18" charset="0"/>
                  </a:rPr>
                  <a:t>Scenario</a:t>
                </a:r>
                <a:r>
                  <a:rPr lang="pt-PT" altLang="pt-PT" sz="2000" dirty="0">
                    <a:solidFill>
                      <a:srgbClr val="000099"/>
                    </a:solidFill>
                    <a:latin typeface="Times New Roman" pitchFamily="18" charset="0"/>
                  </a:rPr>
                  <a:t> in </a:t>
                </a:r>
                <a:r>
                  <a:rPr lang="pt-PT" altLang="pt-PT" sz="2000" dirty="0">
                    <a:solidFill>
                      <a:srgbClr val="FF0000"/>
                    </a:solidFill>
                    <a:latin typeface="Times New Roman" pitchFamily="18" charset="0"/>
                  </a:rPr>
                  <a:t>type </a:t>
                </a:r>
                <a:r>
                  <a:rPr lang="pt-PT" altLang="pt-PT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I 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valid all the way up to the Planck scale!</a:t>
                </a:r>
                <a:endParaRPr lang="pt-PT" altLang="pt-PT" sz="18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When taking LHC constraints under consideration, 2-</a:t>
                </a:r>
                <a:r>
                  <a:rPr lang="el-GR" altLang="pt-PT" sz="18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σ</a:t>
                </a:r>
                <a:r>
                  <a:rPr lang="pt-PT" altLang="pt-PT" sz="18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intervals for observed Higgs rates were taken from </a:t>
                </a:r>
                <a:r>
                  <a:rPr lang="pt-PT" altLang="pt-PT" sz="18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HiggsBounds</a:t>
                </a:r>
                <a:r>
                  <a:rPr lang="pt-PT" altLang="pt-PT" sz="18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.</a:t>
                </a:r>
                <a:endParaRPr lang="pt-PT" altLang="pt-PT" sz="1600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815" y="980728"/>
                <a:ext cx="8743673" cy="8382038"/>
              </a:xfrm>
              <a:prstGeom prst="rect">
                <a:avLst/>
              </a:prstGeom>
              <a:blipFill rotWithShape="1">
                <a:blip r:embed="rId2"/>
                <a:stretch>
                  <a:fillRect l="-557" t="-364" r="-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0" y="0"/>
            <a:ext cx="931720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06" y="4202508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6" y="5553270"/>
            <a:ext cx="2466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86510"/>
            <a:ext cx="1866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18335"/>
            <a:ext cx="2895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31750" y="-4763"/>
            <a:ext cx="9144000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>
                <a:solidFill>
                  <a:srgbClr val="FF0000"/>
                </a:solidFill>
              </a:rPr>
              <a:t>1 ‒ The Two-Higgs Doublet potential</a:t>
            </a:r>
            <a:endParaRPr lang="pt-PT" altLang="pt-PT" sz="140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85938"/>
            <a:ext cx="56880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DeTexto 6"/>
          <p:cNvSpPr txBox="1">
            <a:spLocks noChangeArrowheads="1"/>
          </p:cNvSpPr>
          <p:nvPr/>
        </p:nvSpPr>
        <p:spPr bwMode="auto">
          <a:xfrm>
            <a:off x="1357313" y="2928938"/>
            <a:ext cx="714375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b="0"/>
          </a:p>
        </p:txBody>
      </p:sp>
      <p:sp>
        <p:nvSpPr>
          <p:cNvPr id="5125" name="CaixaDeTexto 8"/>
          <p:cNvSpPr txBox="1">
            <a:spLocks noChangeArrowheads="1"/>
          </p:cNvSpPr>
          <p:nvPr/>
        </p:nvSpPr>
        <p:spPr bwMode="auto">
          <a:xfrm>
            <a:off x="-22225" y="3644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altLang="pt-PT" sz="24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PT" altLang="pt-PT" sz="24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PT" altLang="pt-PT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pt-PT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pt-PT" altLang="pt-PT" sz="24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PT" altLang="pt-PT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pt-PT" sz="2400">
                <a:solidFill>
                  <a:srgbClr val="0000FF"/>
                </a:solidFill>
                <a:latin typeface="Times New Roman" pitchFamily="18" charset="0"/>
              </a:rPr>
              <a:t>λ</a:t>
            </a:r>
            <a:r>
              <a:rPr lang="pt-PT" altLang="pt-PT" sz="2400" baseline="-2500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pt-PT" altLang="pt-PT" sz="2400" b="0">
                <a:latin typeface="Times New Roman" pitchFamily="18" charset="0"/>
              </a:rPr>
              <a:t> </a:t>
            </a:r>
            <a:r>
              <a:rPr lang="pt-PT" altLang="pt-PT" sz="1800" b="0"/>
              <a:t>and</a:t>
            </a:r>
            <a:r>
              <a:rPr lang="pt-PT" altLang="pt-PT" sz="2400" b="0">
                <a:latin typeface="Times New Roman" pitchFamily="18" charset="0"/>
              </a:rPr>
              <a:t> </a:t>
            </a:r>
            <a:r>
              <a:rPr lang="el-GR" altLang="pt-PT" sz="2400">
                <a:solidFill>
                  <a:srgbClr val="0000FF"/>
                </a:solidFill>
                <a:latin typeface="Times New Roman" pitchFamily="18" charset="0"/>
              </a:rPr>
              <a:t>λ</a:t>
            </a:r>
            <a:r>
              <a:rPr lang="pt-PT" altLang="pt-PT" sz="2400" baseline="-25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pt-PT" altLang="pt-PT" sz="2400">
                <a:latin typeface="Times New Roman" pitchFamily="18" charset="0"/>
              </a:rPr>
              <a:t> </a:t>
            </a:r>
            <a:r>
              <a:rPr lang="pt-PT" altLang="pt-PT" sz="1800">
                <a:latin typeface="Times New Roman" pitchFamily="18" charset="0"/>
              </a:rPr>
              <a:t>complex</a:t>
            </a:r>
            <a:r>
              <a:rPr lang="pt-PT" altLang="pt-PT" sz="2400">
                <a:latin typeface="Times New Roman" pitchFamily="18" charset="0"/>
              </a:rPr>
              <a:t> -</a:t>
            </a:r>
            <a:r>
              <a:rPr lang="pt-PT" altLang="pt-PT" sz="1800"/>
              <a:t> seemingly </a:t>
            </a:r>
            <a:r>
              <a:rPr lang="pt-PT" altLang="pt-PT" sz="1800">
                <a:solidFill>
                  <a:srgbClr val="FF0000"/>
                </a:solidFill>
              </a:rPr>
              <a:t>14</a:t>
            </a:r>
            <a:r>
              <a:rPr lang="pt-PT" altLang="pt-PT" sz="1800"/>
              <a:t> independent real parameters</a:t>
            </a:r>
          </a:p>
        </p:txBody>
      </p:sp>
      <p:sp>
        <p:nvSpPr>
          <p:cNvPr id="5126" name="CaixaDeTexto 8"/>
          <p:cNvSpPr txBox="1">
            <a:spLocks noChangeArrowheads="1"/>
          </p:cNvSpPr>
          <p:nvPr/>
        </p:nvSpPr>
        <p:spPr bwMode="auto">
          <a:xfrm>
            <a:off x="457200" y="815975"/>
            <a:ext cx="748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rgbClr val="000099"/>
                </a:solidFill>
                <a:latin typeface="Times New Roman" pitchFamily="18" charset="0"/>
              </a:rPr>
              <a:t>Most general SU(2) × U(1) scalar potential:</a:t>
            </a:r>
          </a:p>
        </p:txBody>
      </p:sp>
      <p:grpSp>
        <p:nvGrpSpPr>
          <p:cNvPr id="5127" name="Grupo 8"/>
          <p:cNvGrpSpPr>
            <a:grpSpLocks/>
          </p:cNvGrpSpPr>
          <p:nvPr/>
        </p:nvGrpSpPr>
        <p:grpSpPr bwMode="auto">
          <a:xfrm>
            <a:off x="1109663" y="1208088"/>
            <a:ext cx="7092950" cy="2327275"/>
            <a:chOff x="1116013" y="1844824"/>
            <a:chExt cx="7092950" cy="2327275"/>
          </a:xfrm>
        </p:grpSpPr>
        <p:pic>
          <p:nvPicPr>
            <p:cNvPr id="51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844824"/>
              <a:ext cx="7092950" cy="232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CaixaDeTexto 7"/>
            <p:cNvSpPr txBox="1">
              <a:spLocks noChangeArrowheads="1"/>
            </p:cNvSpPr>
            <p:nvPr/>
          </p:nvSpPr>
          <p:spPr bwMode="auto">
            <a:xfrm>
              <a:off x="1403648" y="2204864"/>
              <a:ext cx="21602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2000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31750" y="4268788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Times New Roman" pitchFamily="18" charset="0"/>
              </a:rPr>
              <a:t>Most frequently studied model: </a:t>
            </a:r>
            <a:r>
              <a:rPr lang="pt-PT" altLang="pt-PT" sz="2000" dirty="0">
                <a:solidFill>
                  <a:srgbClr val="0066FF"/>
                </a:solidFill>
                <a:latin typeface="Times New Roman" pitchFamily="18" charset="0"/>
              </a:rPr>
              <a:t>softly broken theory with a Z</a:t>
            </a:r>
            <a:r>
              <a:rPr lang="pt-PT" altLang="pt-PT" sz="2000" baseline="-25000" dirty="0">
                <a:solidFill>
                  <a:srgbClr val="0066FF"/>
                </a:solidFill>
                <a:latin typeface="Times New Roman" pitchFamily="18" charset="0"/>
              </a:rPr>
              <a:t>2</a:t>
            </a:r>
            <a:r>
              <a:rPr lang="pt-PT" altLang="pt-PT" sz="2000" dirty="0">
                <a:solidFill>
                  <a:srgbClr val="0066FF"/>
                </a:solidFill>
                <a:latin typeface="Times New Roman" pitchFamily="18" charset="0"/>
              </a:rPr>
              <a:t> symmetry,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0066FF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pt-PT" sz="2000" dirty="0">
                <a:solidFill>
                  <a:srgbClr val="000099"/>
                </a:solidFill>
                <a:latin typeface="Times New Roman" pitchFamily="18" charset="0"/>
              </a:rPr>
              <a:t>Φ</a:t>
            </a:r>
            <a:r>
              <a:rPr lang="pt-PT" altLang="pt-PT" sz="2000" baseline="-25000" dirty="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 → -</a:t>
            </a:r>
            <a:r>
              <a:rPr lang="el-GR" altLang="pt-PT" sz="2000" dirty="0">
                <a:solidFill>
                  <a:srgbClr val="000099"/>
                </a:solidFill>
                <a:latin typeface="Times New Roman" pitchFamily="18" charset="0"/>
              </a:rPr>
              <a:t>Φ</a:t>
            </a:r>
            <a:r>
              <a:rPr lang="pt-PT" altLang="pt-PT" sz="2000" baseline="-25000" dirty="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, meaning </a:t>
            </a:r>
            <a:r>
              <a:rPr lang="el-GR" altLang="pt-PT" sz="2000" dirty="0">
                <a:solidFill>
                  <a:srgbClr val="000099"/>
                </a:solidFill>
                <a:latin typeface="Times New Roman" pitchFamily="18" charset="0"/>
              </a:rPr>
              <a:t>λ</a:t>
            </a:r>
            <a:r>
              <a:rPr lang="pt-PT" altLang="pt-PT" sz="2000" baseline="-25000" dirty="0">
                <a:solidFill>
                  <a:srgbClr val="000099"/>
                </a:solidFill>
                <a:latin typeface="Times New Roman" pitchFamily="18" charset="0"/>
              </a:rPr>
              <a:t>6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l-GR" altLang="pt-PT" sz="2000" dirty="0">
                <a:solidFill>
                  <a:srgbClr val="000099"/>
                </a:solidFill>
                <a:latin typeface="Times New Roman" pitchFamily="18" charset="0"/>
              </a:rPr>
              <a:t>λ</a:t>
            </a:r>
            <a:r>
              <a:rPr lang="pt-PT" altLang="pt-PT" sz="2000" baseline="-25000" dirty="0">
                <a:solidFill>
                  <a:srgbClr val="000099"/>
                </a:solidFill>
                <a:latin typeface="Times New Roman" pitchFamily="18" charset="0"/>
              </a:rPr>
              <a:t>7 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= 0.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It avoids potentially large flavour-changing neutral currents.</a:t>
            </a:r>
          </a:p>
        </p:txBody>
      </p:sp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1284288" y="4868863"/>
            <a:ext cx="6697662" cy="2246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Times New Roman" pitchFamily="18" charset="0"/>
              </a:rPr>
              <a:t>MODEL I: </a:t>
            </a:r>
            <a:r>
              <a:rPr lang="pt-PT" altLang="pt-PT" sz="2000" dirty="0">
                <a:solidFill>
                  <a:srgbClr val="006600"/>
                </a:solidFill>
                <a:latin typeface="Times New Roman" pitchFamily="18" charset="0"/>
              </a:rPr>
              <a:t>Only </a:t>
            </a:r>
            <a:r>
              <a:rPr lang="el-GR" altLang="pt-PT" sz="2000" dirty="0">
                <a:solidFill>
                  <a:srgbClr val="006600"/>
                </a:solidFill>
                <a:latin typeface="Times New Roman" pitchFamily="18" charset="0"/>
              </a:rPr>
              <a:t>Φ</a:t>
            </a:r>
            <a:r>
              <a:rPr lang="pt-PT" altLang="pt-PT" sz="2000" baseline="-25000" dirty="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pt-PT" altLang="pt-PT" sz="2000" dirty="0">
                <a:solidFill>
                  <a:srgbClr val="006600"/>
                </a:solidFill>
                <a:latin typeface="Times New Roman" pitchFamily="18" charset="0"/>
              </a:rPr>
              <a:t> couples to fermions.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pt-PT" altLang="pt-PT" sz="2000" dirty="0">
                <a:latin typeface="Times New Roman" pitchFamily="18" charset="0"/>
              </a:rPr>
              <a:t>MODEL II: </a:t>
            </a:r>
            <a:r>
              <a:rPr lang="el-GR" altLang="pt-PT" sz="2000" dirty="0">
                <a:solidFill>
                  <a:srgbClr val="FF0000"/>
                </a:solidFill>
                <a:latin typeface="Times New Roman" pitchFamily="18" charset="0"/>
              </a:rPr>
              <a:t>Φ</a:t>
            </a:r>
            <a:r>
              <a:rPr lang="pt-PT" altLang="pt-PT" sz="20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 couples to up-quarks, </a:t>
            </a:r>
            <a:r>
              <a:rPr lang="el-GR" altLang="pt-PT" sz="2000" dirty="0">
                <a:solidFill>
                  <a:srgbClr val="000099"/>
                </a:solidFill>
                <a:latin typeface="Times New Roman" pitchFamily="18" charset="0"/>
              </a:rPr>
              <a:t>Φ</a:t>
            </a:r>
            <a:r>
              <a:rPr lang="pt-PT" altLang="pt-PT" sz="2000" baseline="-25000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 to down quarks and leptons.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216024"/>
            <a:ext cx="8928992" cy="288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1" y="1614149"/>
            <a:ext cx="9125035" cy="116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50825" y="260350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 dirty="0" smtClean="0">
                <a:solidFill>
                  <a:srgbClr val="FF0000"/>
                </a:solidFill>
              </a:rPr>
              <a:t>LHC </a:t>
            </a:r>
            <a:r>
              <a:rPr lang="pt-PT" altLang="pt-PT" sz="2800" dirty="0">
                <a:solidFill>
                  <a:srgbClr val="FF0000"/>
                </a:solidFill>
              </a:rPr>
              <a:t>constraints on 2HDM parameters</a:t>
            </a:r>
            <a:endParaRPr lang="pt-PT" altLang="pt-PT" sz="1400" dirty="0">
              <a:solidFill>
                <a:srgbClr val="0066FF"/>
              </a:solidFill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0" y="1196975"/>
            <a:ext cx="903649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LHC has found a CP-even scalar with mass ~ 125 GeV.</a:t>
            </a:r>
          </a:p>
          <a:p>
            <a:pPr eaLnBrk="1" hangingPunct="1">
              <a:spcBef>
                <a:spcPct val="0"/>
              </a:spcBef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This particle behaves a lot like the SM Higgs boson.</a:t>
            </a:r>
          </a:p>
          <a:p>
            <a:pPr eaLnBrk="1" hangingPunct="1">
              <a:spcBef>
                <a:spcPct val="0"/>
              </a:spcBef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Its interactions are – so far – so similar to the SM Higgs that the 2HDM parameter space is already severely constrained</a:t>
            </a:r>
            <a:r>
              <a:rPr lang="pt-PT" altLang="pt-PT" sz="2400" dirty="0" smtClean="0">
                <a:solidFill>
                  <a:srgbClr val="000099"/>
                </a:solidFill>
                <a:latin typeface="Times New Roman" pitchFamily="18" charset="0"/>
              </a:rPr>
              <a:t>. This means that the 125 GeV state is almost “</a:t>
            </a:r>
            <a:r>
              <a:rPr lang="pt-PT" altLang="pt-PT" sz="2400" dirty="0" smtClean="0">
                <a:latin typeface="Times New Roman" pitchFamily="18" charset="0"/>
              </a:rPr>
              <a:t>aligned</a:t>
            </a:r>
            <a:r>
              <a:rPr lang="pt-PT" altLang="pt-PT" sz="2400" dirty="0" smtClean="0">
                <a:solidFill>
                  <a:srgbClr val="000099"/>
                </a:solidFill>
                <a:latin typeface="Times New Roman" pitchFamily="18" charset="0"/>
              </a:rPr>
              <a:t>” with the vevs of the doublet.</a:t>
            </a: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2HDM being pushed to the </a:t>
            </a:r>
            <a:r>
              <a:rPr lang="pt-PT" altLang="pt-PT" sz="2400" i="1" dirty="0">
                <a:solidFill>
                  <a:srgbClr val="FF0000"/>
                </a:solidFill>
                <a:latin typeface="Times New Roman" pitchFamily="18" charset="0"/>
              </a:rPr>
              <a:t>decoupling limit</a:t>
            </a:r>
            <a:r>
              <a:rPr lang="pt-PT" altLang="pt-PT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(all extra masses heavy) or the </a:t>
            </a:r>
            <a:r>
              <a:rPr lang="pt-PT" altLang="pt-PT" sz="2400" i="1" dirty="0">
                <a:solidFill>
                  <a:srgbClr val="FF0000"/>
                </a:solidFill>
                <a:latin typeface="Times New Roman" pitchFamily="18" charset="0"/>
              </a:rPr>
              <a:t>alignment limit</a:t>
            </a:r>
            <a:r>
              <a:rPr lang="pt-PT" altLang="pt-PT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2400" dirty="0">
                <a:solidFill>
                  <a:srgbClr val="000099"/>
                </a:solidFill>
                <a:latin typeface="Times New Roman" pitchFamily="18" charset="0"/>
              </a:rPr>
              <a:t>(some couplings such that not all masses need to be heavy</a:t>
            </a:r>
            <a:r>
              <a:rPr lang="pt-PT" altLang="pt-PT" sz="2400" dirty="0" smtClean="0">
                <a:solidFill>
                  <a:srgbClr val="000099"/>
                </a:solidFill>
                <a:latin typeface="Times New Roman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1196975"/>
            <a:ext cx="903649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pt-PT" sz="2400" dirty="0" smtClean="0">
                <a:solidFill>
                  <a:srgbClr val="000099"/>
                </a:solidFill>
                <a:latin typeface="Times New Roman" pitchFamily="18" charset="0"/>
              </a:rPr>
              <a:t>In the 2HDm, there is ample parameter space to account for the alignment propertires of the 125 GeV scalar. </a:t>
            </a: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400" dirty="0" smtClean="0">
                <a:solidFill>
                  <a:srgbClr val="006600"/>
                </a:solidFill>
                <a:latin typeface="Times New Roman" pitchFamily="18" charset="0"/>
              </a:rPr>
              <a:t>But are there situations where this 2HDM alignment arises “naturally”?  </a:t>
            </a:r>
            <a:endParaRPr lang="pt-PT" altLang="pt-PT" sz="2400" dirty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400" dirty="0" smtClean="0">
                <a:solidFill>
                  <a:srgbClr val="000099"/>
                </a:solidFill>
                <a:latin typeface="Times New Roman" pitchFamily="18" charset="0"/>
              </a:rPr>
              <a:t>The answer is YES – alignment arises naturally, and is enforced by symmetries, in the case of the Inert Model. See also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2400" dirty="0" smtClean="0">
                <a:solidFill>
                  <a:srgbClr val="000099"/>
                </a:solidFill>
                <a:latin typeface="Times New Roman" pitchFamily="18" charset="0"/>
              </a:rPr>
              <a:t>     for another 2HDM wherein alignment arises from a symmetry.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pt-PT" sz="2400" dirty="0" smtClean="0">
                <a:latin typeface="Times New Roman" pitchFamily="18" charset="0"/>
              </a:rPr>
              <a:t>Here we wish to show that alignment may emerge quite “naturally” from the 2HDM, by requiring that the theory be “well behaved” for high energy scales...</a:t>
            </a:r>
            <a:endParaRPr lang="pt-PT" altLang="pt-PT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pt-PT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260350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 dirty="0" smtClean="0">
                <a:solidFill>
                  <a:srgbClr val="FF0000"/>
                </a:solidFill>
              </a:rPr>
              <a:t>Alignment – “natural” or fine-tuning?</a:t>
            </a:r>
            <a:endParaRPr lang="pt-PT" altLang="pt-PT" sz="1400" dirty="0">
              <a:solidFill>
                <a:srgbClr val="0066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221088"/>
            <a:ext cx="58483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4"/>
          <p:cNvSpPr txBox="1">
            <a:spLocks noChangeArrowheads="1"/>
          </p:cNvSpPr>
          <p:nvPr/>
        </p:nvSpPr>
        <p:spPr bwMode="auto">
          <a:xfrm>
            <a:off x="144463" y="1196975"/>
            <a:ext cx="262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rgbClr val="0066FF"/>
                </a:solidFill>
                <a:latin typeface="Times New Roman" pitchFamily="18" charset="0"/>
              </a:rPr>
              <a:t>Potential has to be bounded from below: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052513"/>
            <a:ext cx="5356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916238" y="981075"/>
            <a:ext cx="5688012" cy="10795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50609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CaixaDeTexto 8"/>
              <p:cNvSpPr txBox="1">
                <a:spLocks noChangeArrowheads="1"/>
              </p:cNvSpPr>
              <p:nvPr/>
            </p:nvSpPr>
            <p:spPr bwMode="auto">
              <a:xfrm>
                <a:off x="144463" y="2945604"/>
                <a:ext cx="2628900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2000" dirty="0">
                    <a:solidFill>
                      <a:schemeClr val="accent2"/>
                    </a:solidFill>
                    <a:latin typeface="Times New Roman" pitchFamily="18" charset="0"/>
                  </a:rPr>
                  <a:t>Theory must respect unitarity</a:t>
                </a:r>
                <a:r>
                  <a:rPr lang="pt-PT" altLang="pt-PT" sz="20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:</a:t>
                </a:r>
                <a:endParaRPr lang="pt-PT" altLang="pt-PT" sz="20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PT" altLang="pt-PT" sz="2000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Related: all couplings – quartic scalar; fermion yukawa; gauge – should be “small” (</a:t>
                </a:r>
                <a14:m>
                  <m:oMath xmlns:m="http://schemas.openxmlformats.org/officeDocument/2006/math">
                    <m:r>
                      <a:rPr lang="pt-PT" altLang="pt-PT" sz="2000" i="1" dirty="0">
                        <a:solidFill>
                          <a:srgbClr val="0066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pt-PT" altLang="pt-PT" sz="2000" dirty="0">
                    <a:solidFill>
                      <a:srgbClr val="006600"/>
                    </a:solidFill>
                    <a:latin typeface="Times New Roman" pitchFamily="18" charset="0"/>
                  </a:rPr>
                  <a:t> 4 </a:t>
                </a:r>
                <a:r>
                  <a:rPr lang="el-GR" altLang="pt-PT" sz="2000" dirty="0">
                    <a:solidFill>
                      <a:srgbClr val="006600"/>
                    </a:solidFill>
                    <a:latin typeface="Times New Roman" pitchFamily="18" charset="0"/>
                  </a:rPr>
                  <a:t>π</a:t>
                </a:r>
                <a:r>
                  <a:rPr lang="pt-PT" altLang="pt-PT" sz="2000" dirty="0">
                    <a:solidFill>
                      <a:srgbClr val="006600"/>
                    </a:solidFill>
                    <a:latin typeface="Times New Roman" pitchFamily="18" charset="0"/>
                  </a:rPr>
                  <a:t>...), to ensure perturbativity.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7894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3" y="2945604"/>
                <a:ext cx="2628900" cy="3477875"/>
              </a:xfrm>
              <a:prstGeom prst="rect">
                <a:avLst/>
              </a:prstGeom>
              <a:blipFill rotWithShape="1">
                <a:blip r:embed="rId5"/>
                <a:stretch>
                  <a:fillRect l="-2552" t="-876" r="-6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876925"/>
            <a:ext cx="5118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2987675" y="2276475"/>
            <a:ext cx="5400675" cy="41052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 dirty="0">
                <a:solidFill>
                  <a:srgbClr val="FF0000"/>
                </a:solidFill>
                <a:latin typeface="Times New Roman" pitchFamily="18" charset="0"/>
              </a:rPr>
              <a:t>Theory constraints</a:t>
            </a:r>
            <a:endParaRPr lang="pt-PT" altLang="pt-PT" sz="1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36613"/>
            <a:ext cx="49688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32362" y="2320303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400" dirty="0">
                <a:solidFill>
                  <a:srgbClr val="0066FF"/>
                </a:solidFill>
                <a:latin typeface="Times New Roman" pitchFamily="18" charset="0"/>
              </a:rPr>
              <a:t>Local minimum </a:t>
            </a:r>
            <a:r>
              <a:rPr lang="pt-PT" altLang="pt-PT" sz="1400" dirty="0" smtClean="0">
                <a:solidFill>
                  <a:srgbClr val="0066FF"/>
                </a:solidFill>
                <a:latin typeface="Times New Roman" pitchFamily="18" charset="0"/>
              </a:rPr>
              <a:t>-</a:t>
            </a:r>
            <a:r>
              <a:rPr lang="pt-PT" altLang="pt-PT" sz="14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pt-PT" altLang="pt-PT" sz="1400" dirty="0" smtClean="0">
                <a:solidFill>
                  <a:srgbClr val="009900"/>
                </a:solidFill>
                <a:latin typeface="Times New Roman" pitchFamily="18" charset="0"/>
              </a:rPr>
              <a:t>“OUR” MINIMUM</a:t>
            </a:r>
            <a:endParaRPr lang="pt-PT" altLang="pt-PT" sz="1400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08175" y="3500438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400" dirty="0">
                <a:solidFill>
                  <a:srgbClr val="0066FF"/>
                </a:solidFill>
                <a:latin typeface="Times New Roman" pitchFamily="18" charset="0"/>
              </a:rPr>
              <a:t>Global minimum </a:t>
            </a:r>
            <a:r>
              <a:rPr lang="pt-PT" altLang="pt-PT" sz="1400" dirty="0" smtClean="0">
                <a:solidFill>
                  <a:srgbClr val="0066FF"/>
                </a:solidFill>
                <a:latin typeface="Times New Roman" pitchFamily="18" charset="0"/>
              </a:rPr>
              <a:t>– </a:t>
            </a:r>
            <a:r>
              <a:rPr lang="pt-PT" altLang="pt-PT" sz="1400" dirty="0" smtClean="0">
                <a:solidFill>
                  <a:srgbClr val="FF3300"/>
                </a:solidFill>
                <a:latin typeface="Times New Roman" pitchFamily="18" charset="0"/>
              </a:rPr>
              <a:t>“PANIC” VACUUM</a:t>
            </a:r>
            <a:endParaRPr lang="pt-PT" altLang="pt-PT" sz="1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084888" y="242093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867400" y="1844675"/>
            <a:ext cx="179388" cy="179388"/>
          </a:xfrm>
          <a:prstGeom prst="ellipse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>
              <a:solidFill>
                <a:srgbClr val="0066FF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019925" y="1123950"/>
          <a:ext cx="148907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4" imgW="876300" imgH="889000" progId="Equation.3">
                  <p:embed/>
                </p:oleObj>
              </mc:Choice>
              <mc:Fallback>
                <p:oleObj name="Equation" r:id="rId4" imgW="8763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123950"/>
                        <a:ext cx="1489075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43467"/>
              </p:ext>
            </p:extLst>
          </p:nvPr>
        </p:nvGraphicFramePr>
        <p:xfrm>
          <a:off x="351289" y="2708275"/>
          <a:ext cx="15843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6" imgW="889000" imgH="889000" progId="Equation.3">
                  <p:embed/>
                </p:oleObj>
              </mc:Choice>
              <mc:Fallback>
                <p:oleObj name="Equation" r:id="rId6" imgW="8890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89" y="2708275"/>
                        <a:ext cx="15843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4"/>
          <p:cNvSpPr txBox="1">
            <a:spLocks noChangeArrowheads="1"/>
          </p:cNvSpPr>
          <p:nvPr/>
        </p:nvSpPr>
        <p:spPr bwMode="auto">
          <a:xfrm>
            <a:off x="539750" y="4581524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pt-PT" sz="14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pt-PT" altLang="pt-PT" sz="1400" dirty="0">
                <a:solidFill>
                  <a:srgbClr val="000099"/>
                </a:solidFill>
                <a:latin typeface="Times New Roman" pitchFamily="18" charset="0"/>
              </a:rPr>
              <a:t>Extremely simple “panic” conditions may be obtained: valid even without checking whether there </a:t>
            </a:r>
            <a:r>
              <a:rPr lang="pt-PT" altLang="pt-PT" sz="1400" dirty="0">
                <a:solidFill>
                  <a:srgbClr val="FF0000"/>
                </a:solidFill>
                <a:latin typeface="Times New Roman" pitchFamily="18" charset="0"/>
              </a:rPr>
              <a:t>ARE</a:t>
            </a:r>
            <a:r>
              <a:rPr lang="pt-PT" altLang="pt-PT" sz="1400" dirty="0">
                <a:solidFill>
                  <a:srgbClr val="000099"/>
                </a:solidFill>
                <a:latin typeface="Times New Roman" pitchFamily="18" charset="0"/>
              </a:rPr>
              <a:t> two </a:t>
            </a:r>
            <a:r>
              <a:rPr lang="pt-PT" altLang="pt-PT" sz="1400" dirty="0" smtClean="0">
                <a:solidFill>
                  <a:srgbClr val="000099"/>
                </a:solidFill>
                <a:latin typeface="Times New Roman" pitchFamily="18" charset="0"/>
              </a:rPr>
              <a:t>minima:</a:t>
            </a:r>
            <a:endParaRPr lang="pt-PT" altLang="pt-PT" sz="14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6514480" y="5124004"/>
            <a:ext cx="242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i="1" dirty="0">
                <a:latin typeface="Times New Roman" pitchFamily="18" charset="0"/>
              </a:rPr>
              <a:t>Our vacuum is the global minimum of the 2HDM potential  </a:t>
            </a:r>
            <a:r>
              <a:rPr lang="pt-PT" altLang="pt-PT" sz="1800" i="1" dirty="0">
                <a:solidFill>
                  <a:srgbClr val="FF0000"/>
                </a:solidFill>
                <a:latin typeface="Times New Roman" pitchFamily="18" charset="0"/>
              </a:rPr>
              <a:t>if, and only if,  </a:t>
            </a:r>
            <a:r>
              <a:rPr lang="pt-PT" altLang="pt-PT" sz="1800" i="1" dirty="0" smtClean="0">
                <a:latin typeface="Times New Roman" pitchFamily="18" charset="0"/>
              </a:rPr>
              <a:t>D </a:t>
            </a:r>
            <a:r>
              <a:rPr lang="pt-PT" altLang="pt-PT" sz="1800" i="1" dirty="0">
                <a:latin typeface="Times New Roman" pitchFamily="18" charset="0"/>
              </a:rPr>
              <a:t>&gt; 0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330083"/>
            <a:ext cx="6429375" cy="7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0542" y="46365"/>
            <a:ext cx="8229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PT" sz="1800" dirty="0">
                <a:solidFill>
                  <a:srgbClr val="FF0000"/>
                </a:solidFill>
              </a:rPr>
              <a:t>In the 2HDM, another possibility arises: that there are TWO electroweak-breaking minima, with different depths and vevs.   </a:t>
            </a:r>
            <a:endParaRPr lang="pt-PT" altLang="pt-P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85 C -0.00469 -0.0132 -0.01094 -0.03056 -0.0224 -0.04051 C -0.02691 -0.04954 -0.02917 -0.04792 -0.03577 -0.05371 C -0.03958 -0.06158 -0.04358 -0.06574 -0.04896 -0.07153 C -0.05139 -0.07408 -0.05295 -0.07824 -0.05573 -0.08056 C -0.06146 -0.08519 -0.07101 -0.08704 -0.07743 -0.08935 C -0.09965 -0.08866 -0.12188 -0.08889 -0.1441 -0.08704 C -0.16406 -0.08519 -0.17379 -0.05857 -0.18577 -0.04259 C -0.18629 -0.04051 -0.18611 -0.03773 -0.18733 -0.03611 C -0.19011 -0.03241 -0.1974 -0.02709 -0.1974 -0.02685 C -0.19965 -0.02269 -0.20278 -0.01898 -0.20399 -0.01389 C -0.2059 -0.00648 -0.20643 -0.00162 -0.21077 0.00393 C -0.21268 0.01203 -0.21458 0.01805 -0.2191 0.02407 C -0.22118 0.03287 -0.22205 0.0419 -0.22396 0.05069 C -0.22604 0.06041 -0.22882 0.06967 -0.23073 0.07963 C -0.23125 0.08634 -0.23143 0.09305 -0.23229 0.09953 C -0.23333 0.10787 -0.23854 0.11736 -0.24063 0.12616 C -0.24271 0.14398 -0.24462 0.16435 -0.25243 0.17963 C -0.25295 0.19074 -0.25556 0.18055 -0.25643 0.19166 C -0.25816 0.19398 -0.25816 0.19606 -0.25643 0.19166 " pathEditMode="relative" rAng="0" ptsTypes="ffffffffffffffffffff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 dirty="0">
                <a:solidFill>
                  <a:srgbClr val="FF0000"/>
                </a:solidFill>
                <a:latin typeface="Times New Roman" pitchFamily="18" charset="0"/>
              </a:rPr>
              <a:t>Constraints from </a:t>
            </a:r>
            <a:r>
              <a:rPr lang="pt-PT" altLang="pt-PT" sz="2800" dirty="0" smtClean="0">
                <a:solidFill>
                  <a:srgbClr val="FF0000"/>
                </a:solidFill>
                <a:latin typeface="Times New Roman" pitchFamily="18" charset="0"/>
              </a:rPr>
              <a:t>flavour physics and EWPC</a:t>
            </a:r>
            <a:endParaRPr lang="pt-PT" altLang="pt-PT" sz="1400" dirty="0">
              <a:solidFill>
                <a:srgbClr val="0066FF"/>
              </a:solidFill>
            </a:endParaRP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251520" y="4293096"/>
            <a:ext cx="84249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Times New Roman" pitchFamily="18" charset="0"/>
              </a:rPr>
              <a:t>Most </a:t>
            </a:r>
            <a:r>
              <a:rPr lang="pt-PT" altLang="pt-PT" sz="2000" dirty="0" smtClean="0">
                <a:latin typeface="Times New Roman" pitchFamily="18" charset="0"/>
              </a:rPr>
              <a:t>important/reliable constraints </a:t>
            </a:r>
            <a:r>
              <a:rPr lang="pt-PT" altLang="pt-PT" sz="2000" dirty="0">
                <a:latin typeface="Times New Roman" pitchFamily="18" charset="0"/>
              </a:rPr>
              <a:t>from </a:t>
            </a: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b → s</a:t>
            </a:r>
            <a:r>
              <a:rPr lang="el-GR" altLang="pt-PT" sz="2000" dirty="0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2000" dirty="0" smtClean="0">
                <a:latin typeface="Times New Roman" pitchFamily="18" charset="0"/>
              </a:rPr>
              <a:t>observables, imposed at the weak scale.</a:t>
            </a:r>
            <a:endParaRPr lang="pt-PT" altLang="pt-PT" sz="2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latin typeface="Times New Roman" pitchFamily="18" charset="0"/>
              </a:rPr>
              <a:t>Electroweak precision constraints (EWPC) via the </a:t>
            </a:r>
            <a:r>
              <a:rPr lang="pt-PT" altLang="pt-PT" sz="2000" i="1" dirty="0" smtClean="0">
                <a:latin typeface="Times New Roman" pitchFamily="18" charset="0"/>
              </a:rPr>
              <a:t>S</a:t>
            </a:r>
            <a:r>
              <a:rPr lang="pt-PT" altLang="pt-PT" sz="2000" dirty="0" smtClean="0">
                <a:latin typeface="Times New Roman" pitchFamily="18" charset="0"/>
              </a:rPr>
              <a:t>, </a:t>
            </a:r>
            <a:r>
              <a:rPr lang="pt-PT" altLang="pt-PT" sz="2000" i="1" dirty="0" smtClean="0">
                <a:latin typeface="Times New Roman" pitchFamily="18" charset="0"/>
              </a:rPr>
              <a:t>T</a:t>
            </a:r>
            <a:r>
              <a:rPr lang="pt-PT" altLang="pt-PT" sz="2000" dirty="0">
                <a:latin typeface="Times New Roman" pitchFamily="18" charset="0"/>
              </a:rPr>
              <a:t> </a:t>
            </a:r>
            <a:r>
              <a:rPr lang="pt-PT" altLang="pt-PT" sz="2000" dirty="0" smtClean="0">
                <a:latin typeface="Times New Roman" pitchFamily="18" charset="0"/>
              </a:rPr>
              <a:t>and </a:t>
            </a:r>
            <a:r>
              <a:rPr lang="pt-PT" altLang="pt-PT" sz="2000" i="1" dirty="0" smtClean="0">
                <a:latin typeface="Times New Roman" pitchFamily="18" charset="0"/>
              </a:rPr>
              <a:t>U</a:t>
            </a:r>
            <a:r>
              <a:rPr lang="pt-PT" altLang="pt-PT" sz="2000" dirty="0" smtClean="0">
                <a:latin typeface="Times New Roman" pitchFamily="18" charset="0"/>
              </a:rPr>
              <a:t> were also taken into account at the weak scale.</a:t>
            </a:r>
            <a:endParaRPr lang="pt-PT" altLang="pt-PT" sz="2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latin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See N. Mahmoudi’s talk</a:t>
            </a: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70" y="853607"/>
            <a:ext cx="91440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457575"/>
            <a:ext cx="44973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28750"/>
            <a:ext cx="48958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CaixaDeTexto 3"/>
          <p:cNvSpPr txBox="1">
            <a:spLocks noChangeArrowheads="1"/>
          </p:cNvSpPr>
          <p:nvPr/>
        </p:nvSpPr>
        <p:spPr bwMode="auto">
          <a:xfrm>
            <a:off x="-7938" y="44450"/>
            <a:ext cx="914400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800">
                <a:solidFill>
                  <a:srgbClr val="FF0000"/>
                </a:solidFill>
              </a:rPr>
              <a:t>LHC results for </a:t>
            </a:r>
            <a:r>
              <a:rPr lang="pt-PT" altLang="pt-PT" sz="2800" i="1">
                <a:solidFill>
                  <a:srgbClr val="FF0000"/>
                </a:solidFill>
              </a:rPr>
              <a:t>h</a:t>
            </a:r>
            <a:endParaRPr lang="pt-PT" altLang="pt-P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5807</TotalTime>
  <Words>1461</Words>
  <Application>Microsoft Office PowerPoint</Application>
  <PresentationFormat>On-screen Show (4:3)</PresentationFormat>
  <Paragraphs>202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ferreira</dc:creator>
  <cp:lastModifiedBy>Ferreira</cp:lastModifiedBy>
  <cp:revision>409</cp:revision>
  <dcterms:created xsi:type="dcterms:W3CDTF">2009-09-13T16:18:37Z</dcterms:created>
  <dcterms:modified xsi:type="dcterms:W3CDTF">2017-12-03T08:20:01Z</dcterms:modified>
</cp:coreProperties>
</file>