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82" r:id="rId5"/>
    <p:sldId id="290" r:id="rId6"/>
    <p:sldId id="284" r:id="rId7"/>
    <p:sldId id="283" r:id="rId8"/>
    <p:sldId id="285" r:id="rId9"/>
    <p:sldId id="286" r:id="rId10"/>
    <p:sldId id="287" r:id="rId11"/>
    <p:sldId id="288" r:id="rId12"/>
    <p:sldId id="289" r:id="rId13"/>
    <p:sldId id="294" r:id="rId14"/>
    <p:sldId id="291" r:id="rId15"/>
    <p:sldId id="292" r:id="rId16"/>
    <p:sldId id="293" r:id="rId17"/>
    <p:sldId id="295" r:id="rId18"/>
    <p:sldId id="274" r:id="rId19"/>
    <p:sldId id="296" r:id="rId20"/>
    <p:sldId id="297" r:id="rId21"/>
    <p:sldId id="281" r:id="rId22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0066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0066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0066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0066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0066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0066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0066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0066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0066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003300"/>
    <a:srgbClr val="000099"/>
    <a:srgbClr val="33CC33"/>
    <a:srgbClr val="FF3300"/>
    <a:srgbClr val="FF66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>
        <p:scale>
          <a:sx n="60" d="100"/>
          <a:sy n="60" d="100"/>
        </p:scale>
        <p:origin x="-15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9538DAB-3768-48EF-9C78-ECD37ADA0BC6}" type="datetimeFigureOut">
              <a:rPr lang="pt-PT"/>
              <a:pPr>
                <a:defRPr/>
              </a:pPr>
              <a:t>10-09-2019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4EA5C1A-8B38-44DA-A6EF-7F99BCF41FB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1621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  <p:sp>
        <p:nvSpPr>
          <p:cNvPr id="5530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84A5B0-749D-445C-8FDE-DD49B1A0FCC8}" type="slidenum">
              <a:rPr lang="pt-PT" altLang="pt-PT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pt-PT" altLang="pt-PT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FBFB7-5F3D-45EB-B07B-E6BFC1E2C44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946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ACCE6-4631-4745-94CC-EBAA1339649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723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C21DD-2E2F-49FE-B5B8-D65B6556798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366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94CFB-9E46-4AC5-9DB7-8C26D678FED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7435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e 4 obj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E00A7-15A0-4556-82D7-E9CAD656AFD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402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B5D30-34BF-4DE7-B2DC-E75DB0CA598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986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EF135-FC11-4DD6-966B-2A334E48113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792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20A1D-750C-484D-B6E6-A45DF5DD2F1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636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AE8E2-CA61-421B-BF8A-24F1F1B368B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728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624DC-AC13-4524-B1CD-B04A1EF9CF2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268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15319-EF2D-44F2-BED0-45715512D47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180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F2BD0-EE0B-4E0B-8D1E-BD6FBC3B29D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510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74A59-DD4B-48FF-B6F9-C4E7BA13FCF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891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Click to edit Master text styles</a:t>
            </a:r>
          </a:p>
          <a:p>
            <a:pPr lvl="1"/>
            <a:r>
              <a:rPr lang="pt-PT" altLang="pt-PT" smtClean="0"/>
              <a:t>Second level</a:t>
            </a:r>
          </a:p>
          <a:p>
            <a:pPr lvl="2"/>
            <a:r>
              <a:rPr lang="pt-PT" altLang="pt-PT" smtClean="0"/>
              <a:t>Third level</a:t>
            </a:r>
          </a:p>
          <a:p>
            <a:pPr lvl="3"/>
            <a:r>
              <a:rPr lang="pt-PT" altLang="pt-PT" smtClean="0"/>
              <a:t>Fourth level</a:t>
            </a:r>
          </a:p>
          <a:p>
            <a:pPr lvl="4"/>
            <a:r>
              <a:rPr lang="pt-PT" altLang="pt-P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532338B-8C01-4C2C-AA79-E0C0DD0078A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56143" y="565497"/>
            <a:ext cx="914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6000" dirty="0" smtClean="0">
                <a:solidFill>
                  <a:srgbClr val="000099"/>
                </a:solidFill>
                <a:latin typeface="Times New Roman" pitchFamily="18" charset="0"/>
              </a:rPr>
              <a:t>A solution to the Strong CP problem with a softly broken CP symmetry</a:t>
            </a:r>
            <a:endParaRPr lang="pt-PT" altLang="pt-PT" sz="4400" b="0" dirty="0"/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71895" y="3645024"/>
            <a:ext cx="914400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PT" altLang="pt-PT" sz="2400" dirty="0"/>
              <a:t>Pedro Ferreira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 smtClean="0">
                <a:solidFill>
                  <a:srgbClr val="FF0000"/>
                </a:solidFill>
              </a:rPr>
              <a:t>ISEL </a:t>
            </a:r>
            <a:r>
              <a:rPr lang="pt-PT" altLang="pt-PT" sz="2400" dirty="0">
                <a:solidFill>
                  <a:srgbClr val="FF0000"/>
                </a:solidFill>
              </a:rPr>
              <a:t>and CFTC, UL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 dirty="0">
                <a:solidFill>
                  <a:srgbClr val="FF0000"/>
                </a:solidFill>
              </a:rPr>
              <a:t>Lisbon, Portugal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4277" y="5139189"/>
            <a:ext cx="91440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 smtClean="0"/>
              <a:t>Harmonia Meeting, 09/09/2019</a:t>
            </a:r>
            <a:endParaRPr lang="pt-PT" altLang="pt-PT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sz="1800" dirty="0" smtClean="0">
                <a:solidFill>
                  <a:schemeClr val="accent2"/>
                </a:solidFill>
              </a:rPr>
              <a:t>P.M. Ferreira</a:t>
            </a:r>
            <a:r>
              <a:rPr lang="pt-PT" sz="1800" dirty="0">
                <a:solidFill>
                  <a:schemeClr val="accent2"/>
                </a:solidFill>
              </a:rPr>
              <a:t> </a:t>
            </a:r>
            <a:r>
              <a:rPr lang="pt-PT" sz="1800" dirty="0" smtClean="0">
                <a:solidFill>
                  <a:schemeClr val="accent2"/>
                </a:solidFill>
              </a:rPr>
              <a:t>and L. Lavoura,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sz="1800" dirty="0" err="1">
                <a:solidFill>
                  <a:schemeClr val="accent2"/>
                </a:solidFill>
              </a:rPr>
              <a:t>Eur</a:t>
            </a:r>
            <a:r>
              <a:rPr lang="fr-FR" sz="1800" dirty="0">
                <a:solidFill>
                  <a:schemeClr val="accent2"/>
                </a:solidFill>
              </a:rPr>
              <a:t>. Phys. J. C (2019) 79:552</a:t>
            </a:r>
            <a:endParaRPr lang="pt-PT" altLang="pt-PT" sz="1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36" y="462155"/>
            <a:ext cx="9180000" cy="339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-24036" y="0"/>
            <a:ext cx="9094459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THE STRONG CP PROBLEM</a:t>
            </a:r>
            <a:endParaRPr lang="pt-PT" altLang="pt-PT" sz="1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Get rid of </a:t>
            </a:r>
            <a:r>
              <a:rPr lang="el-GR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θ</a:t>
            </a:r>
            <a:r>
              <a:rPr lang="pt-PT" altLang="pt-PT" sz="1800" baseline="-25000" dirty="0" smtClean="0">
                <a:solidFill>
                  <a:srgbClr val="FF0000"/>
                </a:solidFill>
                <a:latin typeface="Times New Roman" pitchFamily="18" charset="0"/>
              </a:rPr>
              <a:t>QCD</a:t>
            </a: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via the original CP symmetry.</a:t>
            </a: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CP symmetry is </a:t>
            </a: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SOFTLY</a:t>
            </a: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 broken, and complex CKM is obtained!</a:t>
            </a: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But mass matrices </a:t>
            </a:r>
            <a:r>
              <a:rPr lang="pt-PT" altLang="pt-PT" sz="1800" dirty="0" smtClean="0">
                <a:solidFill>
                  <a:srgbClr val="00B050"/>
                </a:solidFill>
                <a:latin typeface="Times New Roman" pitchFamily="18" charset="0"/>
              </a:rPr>
              <a:t>M</a:t>
            </a:r>
            <a:r>
              <a:rPr lang="pt-PT" altLang="pt-PT" sz="1800" baseline="-25000" dirty="0" smtClean="0">
                <a:solidFill>
                  <a:srgbClr val="00B050"/>
                </a:solidFill>
                <a:latin typeface="Times New Roman" pitchFamily="18" charset="0"/>
              </a:rPr>
              <a:t>n</a:t>
            </a: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 and </a:t>
            </a:r>
            <a:r>
              <a:rPr lang="pt-PT" altLang="pt-PT" sz="1800" dirty="0" smtClean="0">
                <a:solidFill>
                  <a:srgbClr val="00B050"/>
                </a:solidFill>
                <a:latin typeface="Times New Roman" pitchFamily="18" charset="0"/>
              </a:rPr>
              <a:t>M</a:t>
            </a:r>
            <a:r>
              <a:rPr lang="pt-PT" altLang="pt-PT" sz="1800" baseline="-25000" dirty="0" smtClean="0">
                <a:solidFill>
                  <a:srgbClr val="00B050"/>
                </a:solidFill>
                <a:latin typeface="Times New Roman" pitchFamily="18" charset="0"/>
              </a:rPr>
              <a:t>p</a:t>
            </a: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 are </a:t>
            </a: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REAL</a:t>
            </a: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, therefore,  the </a:t>
            </a:r>
            <a:r>
              <a:rPr lang="el-GR" altLang="pt-PT" sz="1800" dirty="0">
                <a:solidFill>
                  <a:srgbClr val="FF0000"/>
                </a:solidFill>
                <a:latin typeface="Times New Roman" pitchFamily="18" charset="0"/>
              </a:rPr>
              <a:t>θ</a:t>
            </a:r>
            <a:r>
              <a:rPr lang="pt-PT" altLang="pt-PT" sz="1800" baseline="-25000" dirty="0" smtClean="0">
                <a:solidFill>
                  <a:srgbClr val="FF0000"/>
                </a:solidFill>
                <a:latin typeface="Times New Roman" pitchFamily="18" charset="0"/>
              </a:rPr>
              <a:t>QFD</a:t>
            </a: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phase usually originating from quark field rephasings is ZERO at tree-level!</a:t>
            </a: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Calculation of one-loop quark self-energies show explicitly that </a:t>
            </a:r>
            <a:r>
              <a:rPr lang="pt-PT" altLang="pt-PT" sz="1800" i="1" dirty="0" smtClean="0">
                <a:latin typeface="Times New Roman" pitchFamily="18" charset="0"/>
              </a:rPr>
              <a:t>this holds at the one-loop level</a:t>
            </a: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! Presumably also at two-loops...</a:t>
            </a: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2160" y="3508653"/>
            <a:ext cx="2520280" cy="3523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14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49540" y="0"/>
            <a:ext cx="9094459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PHENOMENOLOGY</a:t>
            </a:r>
            <a:endParaRPr lang="pt-PT" altLang="pt-PT" sz="18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pt-PT" altLang="pt-PT" sz="1800" dirty="0" smtClean="0">
                <a:solidFill>
                  <a:srgbClr val="333399"/>
                </a:solidFill>
                <a:latin typeface="Times New Roman" pitchFamily="18" charset="0"/>
              </a:rPr>
              <a:t>The model has </a:t>
            </a: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7 parameters in the scalar sector</a:t>
            </a:r>
            <a:r>
              <a:rPr lang="pt-PT" altLang="pt-PT" sz="1800" dirty="0" smtClean="0">
                <a:solidFill>
                  <a:srgbClr val="333399"/>
                </a:solidFill>
                <a:latin typeface="Times New Roman" pitchFamily="18" charset="0"/>
              </a:rPr>
              <a:t>, and </a:t>
            </a: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10 non-zero entries of the Yukawa matrices</a:t>
            </a:r>
            <a:r>
              <a:rPr lang="pt-PT" altLang="pt-PT" sz="1800" dirty="0" smtClean="0">
                <a:solidFill>
                  <a:srgbClr val="333399"/>
                </a:solidFill>
                <a:latin typeface="Times New Roman" pitchFamily="18" charset="0"/>
              </a:rPr>
              <a:t>. It needs to fit the W and Z mass, the observed Higgs boson mass (and SM-like behaviour) and correctly reproduce the quark masses and CKM matrix entries. We took for the quark sector the following values:</a:t>
            </a: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>
              <a:solidFill>
                <a:srgbClr val="333399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>
              <a:solidFill>
                <a:srgbClr val="333399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>
              <a:solidFill>
                <a:srgbClr val="333399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>
              <a:solidFill>
                <a:srgbClr val="333399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>
              <a:solidFill>
                <a:srgbClr val="333399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pt-PT" altLang="pt-PT" sz="1800" dirty="0" smtClean="0">
                <a:solidFill>
                  <a:srgbClr val="333399"/>
                </a:solidFill>
                <a:latin typeface="Times New Roman" pitchFamily="18" charset="0"/>
              </a:rPr>
              <a:t>The </a:t>
            </a: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Higgs boson mass </a:t>
            </a:r>
            <a:r>
              <a:rPr lang="pt-PT" altLang="pt-PT" sz="1800" dirty="0" smtClean="0">
                <a:solidFill>
                  <a:srgbClr val="333399"/>
                </a:solidFill>
                <a:latin typeface="Times New Roman" pitchFamily="18" charset="0"/>
              </a:rPr>
              <a:t>was demanded to be equal to </a:t>
            </a:r>
            <a:r>
              <a:rPr lang="pt-PT" altLang="pt-PT" sz="1800" dirty="0" smtClean="0">
                <a:latin typeface="Times New Roman" pitchFamily="18" charset="0"/>
              </a:rPr>
              <a:t>125 GeV</a:t>
            </a:r>
            <a:r>
              <a:rPr lang="pt-PT" altLang="pt-PT" sz="1800" dirty="0" smtClean="0">
                <a:solidFill>
                  <a:srgbClr val="333399"/>
                </a:solidFill>
                <a:latin typeface="Times New Roman" pitchFamily="18" charset="0"/>
              </a:rPr>
              <a:t>, and chosen to be the lighter of the neutral scalars. </a:t>
            </a: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>
              <a:solidFill>
                <a:srgbClr val="333399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pt-PT" altLang="pt-PT" sz="1800" dirty="0" smtClean="0">
                <a:solidFill>
                  <a:srgbClr val="333399"/>
                </a:solidFill>
                <a:latin typeface="Times New Roman" pitchFamily="18" charset="0"/>
              </a:rPr>
              <a:t>The occurrence of FCNC means that </a:t>
            </a:r>
            <a:r>
              <a:rPr lang="pt-PT" altLang="pt-PT" sz="1800" dirty="0" smtClean="0">
                <a:solidFill>
                  <a:srgbClr val="006600"/>
                </a:solidFill>
                <a:latin typeface="Times New Roman" pitchFamily="18" charset="0"/>
              </a:rPr>
              <a:t>a series of mesonic observables  wil have to be looked into</a:t>
            </a:r>
            <a:r>
              <a:rPr lang="pt-PT" altLang="pt-PT" sz="1800" dirty="0" smtClean="0">
                <a:solidFill>
                  <a:srgbClr val="333399"/>
                </a:solidFill>
                <a:latin typeface="Times New Roman" pitchFamily="18" charset="0"/>
              </a:rPr>
              <a:t>. Other B-physics constraints, such as  </a:t>
            </a: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b </a:t>
            </a:r>
            <a:r>
              <a:rPr lang="el-GR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→</a:t>
            </a: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 s </a:t>
            </a:r>
            <a:r>
              <a:rPr lang="el-GR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γ</a:t>
            </a:r>
            <a:r>
              <a:rPr lang="pt-PT" altLang="pt-PT" sz="1800" dirty="0" smtClean="0">
                <a:solidFill>
                  <a:srgbClr val="333399"/>
                </a:solidFill>
                <a:latin typeface="Times New Roman" pitchFamily="18" charset="0"/>
              </a:rPr>
              <a:t>, will also need to be modified to take into account the neutral scalars’ contributions.</a:t>
            </a:r>
            <a:endParaRPr lang="pt-PT" altLang="pt-PT" sz="1800" dirty="0">
              <a:solidFill>
                <a:srgbClr val="333399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67880"/>
            <a:ext cx="30575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77430"/>
            <a:ext cx="47148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9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7"/>
              <p:cNvSpPr txBox="1">
                <a:spLocks noChangeArrowheads="1"/>
              </p:cNvSpPr>
              <p:nvPr/>
            </p:nvSpPr>
            <p:spPr bwMode="auto">
              <a:xfrm>
                <a:off x="49541" y="0"/>
                <a:ext cx="8986956" cy="6469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PT" altLang="pt-PT" sz="18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PHENOMENOLOGY</a:t>
                </a:r>
                <a:endParaRPr lang="pt-PT" altLang="pt-PT" sz="1800" dirty="0" smtClean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 dirty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 dirty="0" smtClean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</a:pPr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The FCNC interactions of the neutral scalars give tree-level contributions to observables – like  neutral meson mass differences (</a:t>
                </a:r>
                <a:r>
                  <a:rPr lang="el-GR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Δ</a:t>
                </a:r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M</a:t>
                </a:r>
                <a:r>
                  <a:rPr lang="pt-PT" altLang="pt-PT" sz="1800" baseline="-250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K</a:t>
                </a:r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, </a:t>
                </a:r>
                <a:r>
                  <a:rPr lang="el-GR" altLang="pt-PT" sz="1800" dirty="0">
                    <a:solidFill>
                      <a:srgbClr val="333399"/>
                    </a:solidFill>
                    <a:latin typeface="Times New Roman" pitchFamily="18" charset="0"/>
                  </a:rPr>
                  <a:t>Δ</a:t>
                </a:r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M</a:t>
                </a:r>
                <a:r>
                  <a:rPr lang="pt-PT" altLang="pt-PT" sz="1800" baseline="-250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Bs</a:t>
                </a:r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, </a:t>
                </a:r>
                <a:r>
                  <a:rPr lang="el-GR" altLang="pt-PT" sz="1800" dirty="0">
                    <a:solidFill>
                      <a:srgbClr val="333399"/>
                    </a:solidFill>
                    <a:latin typeface="Times New Roman" pitchFamily="18" charset="0"/>
                  </a:rPr>
                  <a:t>Δ</a:t>
                </a:r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M</a:t>
                </a:r>
                <a:r>
                  <a:rPr lang="pt-PT" altLang="pt-PT" sz="1800" baseline="-250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Bd</a:t>
                </a:r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, </a:t>
                </a:r>
                <a:r>
                  <a:rPr lang="el-GR" altLang="pt-PT" sz="1800" dirty="0">
                    <a:solidFill>
                      <a:srgbClr val="333399"/>
                    </a:solidFill>
                    <a:latin typeface="Times New Roman" pitchFamily="18" charset="0"/>
                  </a:rPr>
                  <a:t>Δ</a:t>
                </a:r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M</a:t>
                </a:r>
                <a:r>
                  <a:rPr lang="pt-PT" altLang="pt-PT" sz="1800" baseline="-250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D</a:t>
                </a:r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) and </a:t>
                </a:r>
                <a:r>
                  <a:rPr lang="el-GR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ε</a:t>
                </a:r>
                <a:r>
                  <a:rPr lang="pt-PT" altLang="pt-PT" sz="1800" baseline="-250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K</a:t>
                </a:r>
                <a:r>
                  <a:rPr lang="pt-PT" altLang="pt-PT" sz="1800" dirty="0">
                    <a:solidFill>
                      <a:srgbClr val="333399"/>
                    </a:solidFill>
                    <a:latin typeface="Times New Roman" pitchFamily="18" charset="0"/>
                  </a:rPr>
                  <a:t> </a:t>
                </a:r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– whose leading SM contribution comes at one loop. This  will limit the off-diagonal entries of the matrices N</a:t>
                </a:r>
                <a:r>
                  <a:rPr lang="pt-PT" altLang="pt-PT" sz="1800" baseline="-250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d </a:t>
                </a:r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and N</a:t>
                </a:r>
                <a:r>
                  <a:rPr lang="pt-PT" altLang="pt-PT" sz="1800" baseline="-250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u</a:t>
                </a:r>
                <a:r>
                  <a:rPr lang="pt-PT" altLang="pt-PT" sz="1800" dirty="0">
                    <a:solidFill>
                      <a:srgbClr val="333399"/>
                    </a:solidFill>
                    <a:latin typeface="Times New Roman" pitchFamily="18" charset="0"/>
                  </a:rPr>
                  <a:t> </a:t>
                </a:r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(this  last one solely from </a:t>
                </a:r>
                <a:r>
                  <a:rPr lang="el-GR" altLang="pt-PT" sz="1800" dirty="0">
                    <a:solidFill>
                      <a:srgbClr val="333399"/>
                    </a:solidFill>
                    <a:latin typeface="Times New Roman" pitchFamily="18" charset="0"/>
                  </a:rPr>
                  <a:t>Δ</a:t>
                </a:r>
                <a:r>
                  <a:rPr lang="pt-PT" altLang="pt-PT" sz="1800" dirty="0">
                    <a:solidFill>
                      <a:srgbClr val="333399"/>
                    </a:solidFill>
                    <a:latin typeface="Times New Roman" pitchFamily="18" charset="0"/>
                  </a:rPr>
                  <a:t>M</a:t>
                </a:r>
                <a:r>
                  <a:rPr lang="pt-PT" altLang="pt-PT" sz="1800" baseline="-25000" dirty="0">
                    <a:solidFill>
                      <a:srgbClr val="333399"/>
                    </a:solidFill>
                    <a:latin typeface="Times New Roman" pitchFamily="18" charset="0"/>
                  </a:rPr>
                  <a:t>D</a:t>
                </a:r>
                <a:r>
                  <a:rPr lang="pt-PT" altLang="pt-PT" sz="1800" dirty="0">
                    <a:solidFill>
                      <a:srgbClr val="333399"/>
                    </a:solidFill>
                    <a:latin typeface="Times New Roman" pitchFamily="18" charset="0"/>
                  </a:rPr>
                  <a:t>)  </a:t>
                </a:r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as well as the masses of the neutral scalars.</a:t>
                </a:r>
              </a:p>
              <a:p>
                <a:pPr marL="285750" indent="-285750" eaLnBrk="1" hangingPunct="1">
                  <a:spcBef>
                    <a:spcPct val="0"/>
                  </a:spcBef>
                </a:pPr>
                <a:endParaRPr lang="pt-PT" altLang="pt-PT" sz="1800" dirty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</a:pPr>
                <a:endParaRPr lang="pt-PT" altLang="pt-PT" sz="1800" dirty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</a:pPr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Like in the flavour-preserving 2HDM, there are charged Higgs contributions to as        </a:t>
                </a:r>
                <a:r>
                  <a:rPr lang="pt-PT" altLang="pt-PT" sz="1800" dirty="0">
                    <a:solidFill>
                      <a:srgbClr val="FF0000"/>
                    </a:solidFill>
                    <a:latin typeface="Times New Roman" pitchFamily="18" charset="0"/>
                  </a:rPr>
                  <a:t>b </a:t>
                </a:r>
                <a:r>
                  <a:rPr lang="el-GR" altLang="pt-PT" sz="1800" dirty="0">
                    <a:solidFill>
                      <a:srgbClr val="FF0000"/>
                    </a:solidFill>
                    <a:latin typeface="Times New Roman" pitchFamily="18" charset="0"/>
                  </a:rPr>
                  <a:t>→</a:t>
                </a:r>
                <a:r>
                  <a:rPr lang="pt-PT" altLang="pt-PT" sz="1800" dirty="0">
                    <a:solidFill>
                      <a:srgbClr val="FF0000"/>
                    </a:solidFill>
                    <a:latin typeface="Times New Roman" pitchFamily="18" charset="0"/>
                  </a:rPr>
                  <a:t> s </a:t>
                </a:r>
                <a:r>
                  <a:rPr lang="el-GR" altLang="pt-PT" sz="1800" dirty="0">
                    <a:solidFill>
                      <a:srgbClr val="FF0000"/>
                    </a:solidFill>
                    <a:latin typeface="Times New Roman" pitchFamily="18" charset="0"/>
                  </a:rPr>
                  <a:t>γ</a:t>
                </a:r>
                <a:r>
                  <a:rPr lang="pt-PT" altLang="pt-PT" sz="1800" dirty="0">
                    <a:solidFill>
                      <a:srgbClr val="333399"/>
                    </a:solidFill>
                    <a:latin typeface="Times New Roman" pitchFamily="18" charset="0"/>
                  </a:rPr>
                  <a:t>, </a:t>
                </a:r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but with FCNC the neutral scalars also contribute to this observable. Nonetheless, the charged Higgs contribution is found to be the dominant one.</a:t>
                </a:r>
                <a:endParaRPr lang="pt-PT" altLang="pt-PT" sz="1800" dirty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</a:pPr>
                <a:endParaRPr lang="pt-PT" altLang="pt-PT" sz="1800" dirty="0" smtClean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</a:pPr>
                <a:endParaRPr lang="pt-PT" altLang="pt-PT" sz="1800" dirty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</a:pPr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The charged Higgs is also the main contributor to </a:t>
                </a:r>
                <a14:m>
                  <m:oMath xmlns:m="http://schemas.openxmlformats.org/officeDocument/2006/math">
                    <m:r>
                      <a:rPr lang="pt-PT" altLang="pt-PT" sz="1800" b="1" i="1" smtClean="0">
                        <a:solidFill>
                          <a:srgbClr val="333399"/>
                        </a:solidFill>
                        <a:latin typeface="Cambria Math"/>
                      </a:rPr>
                      <m:t>𝒁</m:t>
                    </m:r>
                    <m:r>
                      <a:rPr lang="pt-PT" altLang="pt-PT" sz="1800" b="1" i="1" smtClean="0">
                        <a:solidFill>
                          <a:srgbClr val="333399"/>
                        </a:solidFill>
                        <a:latin typeface="Cambria Math"/>
                      </a:rPr>
                      <m:t> →</m:t>
                    </m:r>
                    <m:r>
                      <a:rPr lang="pt-PT" altLang="pt-PT" sz="1800" b="1" i="1" smtClean="0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𝒃</m:t>
                    </m:r>
                    <m:r>
                      <a:rPr lang="pt-PT" altLang="pt-PT" sz="1800" b="1" i="1" smtClean="0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pt-PT" altLang="pt-PT" sz="1800" b="1" i="1" smtClean="0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pt-PT" altLang="pt-PT" sz="1800" b="1" i="1" smtClean="0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</m:e>
                    </m:acc>
                  </m:oMath>
                </a14:m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, although the neutral FCNC contributions were also taken into account. </a:t>
                </a:r>
                <a:endParaRPr lang="pt-PT" altLang="pt-PT" sz="1800" dirty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</a:pPr>
                <a:endParaRPr lang="pt-PT" altLang="pt-PT" sz="1800" dirty="0" smtClean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</a:pPr>
                <a:endParaRPr lang="pt-PT" altLang="pt-PT" sz="1800" dirty="0" smtClean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</a:pPr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The parameter space probed could include reasonable low charged and neutral masses, so the possibility of exotic top quark decays (</a:t>
                </a:r>
                <a14:m>
                  <m:oMath xmlns:m="http://schemas.openxmlformats.org/officeDocument/2006/math">
                    <m:r>
                      <a:rPr lang="pt-PT" altLang="pt-PT" sz="1800" b="1" i="1" smtClean="0">
                        <a:solidFill>
                          <a:srgbClr val="333399"/>
                        </a:solidFill>
                        <a:latin typeface="Cambria Math"/>
                      </a:rPr>
                      <m:t>𝒕</m:t>
                    </m:r>
                    <m:r>
                      <a:rPr lang="pt-PT" altLang="pt-PT" sz="1800" i="1">
                        <a:solidFill>
                          <a:srgbClr val="333399"/>
                        </a:solidFill>
                        <a:latin typeface="Cambria Math"/>
                      </a:rPr>
                      <m:t> →</m:t>
                    </m:r>
                    <m:r>
                      <a:rPr lang="pt-PT" altLang="pt-PT" sz="1800" b="1" i="1" smtClean="0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𝒒</m:t>
                    </m:r>
                    <m:r>
                      <a:rPr lang="pt-PT" altLang="pt-PT" sz="1800" i="1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pt-PT" altLang="pt-PT" sz="1800" i="1" smtClean="0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PT" altLang="pt-PT" sz="1800" b="1" i="1" smtClean="0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</a:rPr>
                          <m:t>𝑯</m:t>
                        </m:r>
                      </m:e>
                      <m:sup>
                        <m:r>
                          <a:rPr lang="pt-PT" altLang="pt-PT" sz="1800" b="1" i="1" smtClean="0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pt-PT" altLang="pt-PT" sz="1800" i="1">
                        <a:solidFill>
                          <a:srgbClr val="333399"/>
                        </a:solidFill>
                        <a:latin typeface="Cambria Math"/>
                      </a:rPr>
                      <m:t>𝒕</m:t>
                    </m:r>
                    <m:r>
                      <a:rPr lang="pt-PT" altLang="pt-PT" sz="1800" i="1">
                        <a:solidFill>
                          <a:srgbClr val="333399"/>
                        </a:solidFill>
                        <a:latin typeface="Cambria Math"/>
                      </a:rPr>
                      <m:t> →</m:t>
                    </m:r>
                    <m:r>
                      <a:rPr lang="pt-PT" altLang="pt-PT" sz="1800" b="1" i="1" smtClean="0">
                        <a:solidFill>
                          <a:srgbClr val="333399"/>
                        </a:solidFill>
                        <a:latin typeface="Cambria Math"/>
                      </a:rPr>
                      <m:t>𝒖</m:t>
                    </m:r>
                    <m:r>
                      <a:rPr lang="pt-PT" altLang="pt-PT" sz="1800" i="1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PT" altLang="pt-PT" sz="1800" b="1" i="1" smtClean="0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𝒉</m:t>
                    </m:r>
                    <m:r>
                      <a:rPr lang="pt-PT" altLang="pt-PT" sz="1800" b="1" i="1" smtClean="0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, …)</m:t>
                    </m:r>
                  </m:oMath>
                </a14:m>
                <a:r>
                  <a:rPr lang="pt-PT" altLang="pt-PT" sz="1800" dirty="0">
                    <a:solidFill>
                      <a:srgbClr val="333399"/>
                    </a:solidFill>
                    <a:latin typeface="Times New Roman" pitchFamily="18" charset="0"/>
                  </a:rPr>
                  <a:t> </a:t>
                </a:r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was also considered, the latest LHC constraints used to limit its possibility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 dirty="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41" y="0"/>
                <a:ext cx="8986956" cy="6469592"/>
              </a:xfrm>
              <a:prstGeom prst="rect">
                <a:avLst/>
              </a:prstGeom>
              <a:blipFill rotWithShape="1">
                <a:blip r:embed="rId2"/>
                <a:stretch>
                  <a:fillRect l="-407" t="-471" r="-10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0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49541" y="0"/>
            <a:ext cx="8986956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HIGGS ALIGNMENT CUTS</a:t>
            </a:r>
            <a:endParaRPr lang="pt-PT" altLang="pt-PT" sz="18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pt-PT" altLang="pt-PT" sz="1800" dirty="0" smtClean="0">
                <a:solidFill>
                  <a:srgbClr val="333399"/>
                </a:solidFill>
                <a:latin typeface="Times New Roman" pitchFamily="18" charset="0"/>
              </a:rPr>
              <a:t>The observed Higgs boson has been found, at the LHC, to behave ina manner quite consistent with SM expectations – so the 2HDM “h” state should be almost </a:t>
            </a:r>
            <a:r>
              <a:rPr lang="pt-PT" altLang="pt-PT" sz="1800" i="1" dirty="0" smtClean="0">
                <a:solidFill>
                  <a:srgbClr val="FF0000"/>
                </a:solidFill>
                <a:latin typeface="Times New Roman" pitchFamily="18" charset="0"/>
              </a:rPr>
              <a:t>aligned</a:t>
            </a:r>
            <a:r>
              <a:rPr lang="pt-PT" altLang="pt-PT" sz="1800" dirty="0" smtClean="0">
                <a:solidFill>
                  <a:srgbClr val="333399"/>
                </a:solidFill>
                <a:latin typeface="Times New Roman" pitchFamily="18" charset="0"/>
              </a:rPr>
              <a:t> with the SM Higgs.</a:t>
            </a: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>
              <a:solidFill>
                <a:srgbClr val="333399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>
              <a:solidFill>
                <a:srgbClr val="333399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pt-PT" altLang="pt-PT" sz="1800" dirty="0" smtClean="0">
                <a:solidFill>
                  <a:srgbClr val="333399"/>
                </a:solidFill>
                <a:latin typeface="Times New Roman" pitchFamily="18" charset="0"/>
              </a:rPr>
              <a:t>The main experimental observables concerning the 125 GeV scalar are the ratios of observed and expected (in the SM) cross section times branching ratios, for the channels </a:t>
            </a:r>
            <a:r>
              <a:rPr lang="pt-PT" altLang="pt-PT" sz="1800" i="1" dirty="0" smtClean="0">
                <a:solidFill>
                  <a:srgbClr val="FF0000"/>
                </a:solidFill>
                <a:latin typeface="Times New Roman" pitchFamily="18" charset="0"/>
              </a:rPr>
              <a:t>pp → h → XX</a:t>
            </a:r>
            <a:r>
              <a:rPr lang="pt-PT" altLang="pt-PT" sz="1800" dirty="0" smtClean="0">
                <a:solidFill>
                  <a:srgbClr val="333399"/>
                </a:solidFill>
                <a:latin typeface="Times New Roman" pitchFamily="18" charset="0"/>
              </a:rPr>
              <a:t> (with </a:t>
            </a:r>
            <a:r>
              <a:rPr lang="pt-PT" altLang="pt-PT" sz="1800" b="0" i="1" dirty="0" smtClean="0">
                <a:latin typeface="Times New Roman" pitchFamily="18" charset="0"/>
              </a:rPr>
              <a:t>X =</a:t>
            </a:r>
            <a:r>
              <a:rPr lang="pt-PT" altLang="pt-PT" sz="1800" dirty="0" smtClean="0">
                <a:solidFill>
                  <a:srgbClr val="333399"/>
                </a:solidFill>
                <a:latin typeface="Times New Roman" pitchFamily="18" charset="0"/>
              </a:rPr>
              <a:t>                                                      ...),  </a:t>
            </a: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>
              <a:solidFill>
                <a:srgbClr val="333399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>
              <a:solidFill>
                <a:srgbClr val="333399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>
              <a:solidFill>
                <a:srgbClr val="333399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pt-PT" altLang="pt-PT" sz="1800" dirty="0" smtClean="0">
                <a:solidFill>
                  <a:srgbClr val="333399"/>
                </a:solidFill>
                <a:latin typeface="Times New Roman" pitchFamily="18" charset="0"/>
              </a:rPr>
              <a:t>Current uncertainties still allow for non-SM scalars to conform to experimental values. Requiring that </a:t>
            </a:r>
            <a:r>
              <a:rPr lang="el-GR" altLang="pt-PT" sz="1800" dirty="0" smtClean="0">
                <a:latin typeface="Times New Roman" pitchFamily="18" charset="0"/>
              </a:rPr>
              <a:t>μ</a:t>
            </a:r>
            <a:r>
              <a:rPr lang="pt-PT" altLang="pt-PT" sz="1800" baseline="-25000" dirty="0" smtClean="0">
                <a:latin typeface="Times New Roman" pitchFamily="18" charset="0"/>
              </a:rPr>
              <a:t>X</a:t>
            </a:r>
            <a:r>
              <a:rPr lang="pt-PT" altLang="pt-PT" sz="1800" dirty="0" smtClean="0">
                <a:solidFill>
                  <a:srgbClr val="333399"/>
                </a:solidFill>
                <a:latin typeface="Times New Roman" pitchFamily="18" charset="0"/>
              </a:rPr>
              <a:t> does not deviate by more than </a:t>
            </a:r>
            <a:r>
              <a:rPr lang="pt-PT" altLang="pt-PT" sz="1800" dirty="0" smtClean="0">
                <a:latin typeface="Times New Roman" pitchFamily="18" charset="0"/>
              </a:rPr>
              <a:t>20%</a:t>
            </a:r>
            <a:r>
              <a:rPr lang="pt-PT" altLang="pt-PT" sz="1800" dirty="0" smtClean="0">
                <a:solidFill>
                  <a:srgbClr val="333399"/>
                </a:solidFill>
                <a:latin typeface="Times New Roman" pitchFamily="18" charset="0"/>
              </a:rPr>
              <a:t> from </a:t>
            </a:r>
            <a:r>
              <a:rPr lang="pt-PT" altLang="pt-PT" sz="1800" dirty="0" smtClean="0">
                <a:latin typeface="Times New Roman" pitchFamily="18" charset="0"/>
              </a:rPr>
              <a:t>1</a:t>
            </a:r>
            <a:r>
              <a:rPr lang="pt-PT" altLang="pt-PT" sz="1800" dirty="0" smtClean="0">
                <a:solidFill>
                  <a:srgbClr val="333399"/>
                </a:solidFill>
                <a:latin typeface="Times New Roman" pitchFamily="18" charset="0"/>
              </a:rPr>
              <a:t> (exact SM behaviour) on all channels does an effective description of current experimental constraints.</a:t>
            </a: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>
              <a:solidFill>
                <a:srgbClr val="333399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pt-PT" altLang="pt-PT" sz="1800" dirty="0" smtClean="0">
                <a:solidFill>
                  <a:srgbClr val="333399"/>
                </a:solidFill>
                <a:latin typeface="Times New Roman" pitchFamily="18" charset="0"/>
              </a:rPr>
              <a:t>For a first exploration, only the gluon-gluon fusion cross section was considered. But VBF and other processes would be well described.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73295"/>
            <a:ext cx="41719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80928"/>
            <a:ext cx="3001263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15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49541" y="0"/>
            <a:ext cx="898695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 dirty="0">
                <a:solidFill>
                  <a:srgbClr val="FF0000"/>
                </a:solidFill>
                <a:latin typeface="Times New Roman" pitchFamily="18" charset="0"/>
              </a:rPr>
              <a:t>b </a:t>
            </a:r>
            <a:r>
              <a:rPr lang="el-GR" altLang="pt-PT" sz="1800" dirty="0">
                <a:solidFill>
                  <a:srgbClr val="FF0000"/>
                </a:solidFill>
                <a:latin typeface="Times New Roman" pitchFamily="18" charset="0"/>
              </a:rPr>
              <a:t>→</a:t>
            </a:r>
            <a:r>
              <a:rPr lang="pt-PT" altLang="pt-PT" sz="1800" dirty="0">
                <a:solidFill>
                  <a:srgbClr val="FF0000"/>
                </a:solidFill>
                <a:latin typeface="Times New Roman" pitchFamily="18" charset="0"/>
              </a:rPr>
              <a:t> s </a:t>
            </a:r>
            <a:r>
              <a:rPr lang="el-GR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γ</a:t>
            </a:r>
            <a:r>
              <a:rPr lang="pt-PT" altLang="pt-PT" sz="18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EXPRESSIONS</a:t>
            </a:r>
            <a:endParaRPr lang="pt-PT" altLang="pt-PT" sz="18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rgbClr val="333399"/>
              </a:solidFill>
              <a:latin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47" y="1052736"/>
            <a:ext cx="46863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272" y="13898"/>
            <a:ext cx="2774065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670" y="2276872"/>
            <a:ext cx="18097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04" y="3645024"/>
            <a:ext cx="54959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89" y="4412142"/>
            <a:ext cx="56673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8"/>
          <p:cNvSpPr txBox="1">
            <a:spLocks noChangeArrowheads="1"/>
          </p:cNvSpPr>
          <p:nvPr/>
        </p:nvSpPr>
        <p:spPr bwMode="auto">
          <a:xfrm>
            <a:off x="224504" y="2492896"/>
            <a:ext cx="2628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Wilson coefficients:</a:t>
            </a: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271" y="4131422"/>
            <a:ext cx="30003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8"/>
          <p:cNvSpPr txBox="1">
            <a:spLocks noChangeArrowheads="1"/>
          </p:cNvSpPr>
          <p:nvPr/>
        </p:nvSpPr>
        <p:spPr bwMode="auto">
          <a:xfrm>
            <a:off x="49541" y="5661248"/>
            <a:ext cx="90441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Conservative cuts in this simplified procedure: require that the calculation yields a </a:t>
            </a: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branching ratio within twice the error bar of the current experimental result </a:t>
            </a: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. </a:t>
            </a:r>
            <a:r>
              <a:rPr lang="pt-PT" altLang="pt-PT" sz="1800" dirty="0" smtClean="0">
                <a:solidFill>
                  <a:srgbClr val="00B050"/>
                </a:solidFill>
                <a:latin typeface="Times New Roman" pitchFamily="18" charset="0"/>
              </a:rPr>
              <a:t>This has been tested for the “regular 2HDM”, and correctly reproduces the known results for type I and type II models.</a:t>
            </a:r>
            <a:endParaRPr lang="pt-PT" altLang="pt-PT" sz="18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08520" y="3645024"/>
            <a:ext cx="9649072" cy="2074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54" y="4097461"/>
            <a:ext cx="17526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404" y="3889528"/>
            <a:ext cx="50577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69" y="4854562"/>
            <a:ext cx="6286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468560" y="0"/>
            <a:ext cx="10441160" cy="3667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42" y="737091"/>
            <a:ext cx="68199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11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7"/>
              <p:cNvSpPr txBox="1">
                <a:spLocks noChangeArrowheads="1"/>
              </p:cNvSpPr>
              <p:nvPr/>
            </p:nvSpPr>
            <p:spPr bwMode="auto">
              <a:xfrm>
                <a:off x="49541" y="0"/>
                <a:ext cx="8986956" cy="6192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pt-PT" sz="18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Δ</a:t>
                </a:r>
                <a:r>
                  <a:rPr lang="pt-PT" altLang="pt-PT" sz="1800" dirty="0">
                    <a:solidFill>
                      <a:srgbClr val="FF0000"/>
                    </a:solidFill>
                    <a:latin typeface="Times New Roman" pitchFamily="18" charset="0"/>
                  </a:rPr>
                  <a:t>M</a:t>
                </a:r>
                <a:r>
                  <a:rPr lang="pt-PT" altLang="pt-PT" sz="1800" baseline="-25000" dirty="0">
                    <a:solidFill>
                      <a:srgbClr val="FF0000"/>
                    </a:solidFill>
                    <a:latin typeface="Times New Roman" pitchFamily="18" charset="0"/>
                  </a:rPr>
                  <a:t>K </a:t>
                </a:r>
                <a:r>
                  <a:rPr lang="pt-PT" altLang="pt-PT" sz="18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EXPRESSIONS (SIMILAR FOR OTHER MESONS)</a:t>
                </a:r>
                <a:endParaRPr lang="pt-PT" altLang="pt-PT" sz="1800" dirty="0">
                  <a:solidFill>
                    <a:srgbClr val="FF0000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 dirty="0" smtClean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pt-PT" sz="1800" i="1" smtClean="0">
                            <a:solidFill>
                              <a:srgbClr val="3333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pt-PT" altLang="pt-PT" sz="1800" b="1" i="1" smtClean="0">
                            <a:solidFill>
                              <a:srgbClr val="333399"/>
                            </a:solid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pt-PT" altLang="pt-PT" sz="1800" b="1" i="1" smtClean="0">
                            <a:solidFill>
                              <a:srgbClr val="333399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altLang="pt-PT" sz="1800" i="1">
                            <a:solidFill>
                              <a:srgbClr val="333399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pt-PT" altLang="pt-PT" sz="1800" i="1" smtClean="0">
                                <a:solidFill>
                                  <a:srgbClr val="333399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t-PT" altLang="pt-PT" sz="1800" b="1" i="1" smtClean="0">
                                <a:solidFill>
                                  <a:srgbClr val="333399"/>
                                </a:solidFill>
                                <a:latin typeface="Cambria Math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pt-PT" altLang="pt-PT" sz="1800" i="1">
                            <a:solidFill>
                              <a:srgbClr val="333399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 mesons (s and d bound states) undergo an oscillation procedure and have slightly different masses. The amplitude corresonding to that oscillation has a SM contribution and a New Physics (NP) one, stemming from neutral scalars’ FCNC interactions: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 dirty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                                       ,   where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 dirty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with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 dirty="0" smtClean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 dirty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PT" altLang="pt-PT" sz="1800" dirty="0">
                    <a:solidFill>
                      <a:srgbClr val="333399"/>
                    </a:solidFill>
                    <a:latin typeface="Times New Roman" pitchFamily="18" charset="0"/>
                  </a:rPr>
                  <a:t>a</a:t>
                </a:r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nd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 dirty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 dirty="0" smtClean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 dirty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 dirty="0" smtClean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 dirty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 dirty="0" smtClean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Large theory uncertainties in this calculation mean we only demand that the New Physics contribution be smaller (in magnitude) than te experimental value</a:t>
                </a:r>
                <a:endParaRPr lang="pt-PT" altLang="pt-PT" sz="1800" dirty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 dirty="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41" y="0"/>
                <a:ext cx="8986956" cy="6192529"/>
              </a:xfrm>
              <a:prstGeom prst="rect">
                <a:avLst/>
              </a:prstGeom>
              <a:blipFill rotWithShape="1">
                <a:blip r:embed="rId2"/>
                <a:stretch>
                  <a:fillRect l="-543" t="-492" r="-2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96035"/>
            <a:ext cx="2469629" cy="35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09" y="2852936"/>
            <a:ext cx="7767529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09" y="3645024"/>
            <a:ext cx="7740000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15525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4" y="6040554"/>
            <a:ext cx="8226384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5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7"/>
              <p:cNvSpPr txBox="1">
                <a:spLocks noChangeArrowheads="1"/>
              </p:cNvSpPr>
              <p:nvPr/>
            </p:nvSpPr>
            <p:spPr bwMode="auto">
              <a:xfrm>
                <a:off x="49541" y="0"/>
                <a:ext cx="8986956" cy="6746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PT" altLang="pt-PT" sz="18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CONSTRAINTS ON CHARGED HIGGS MASS (and tan</a:t>
                </a:r>
                <a:r>
                  <a:rPr lang="el-GR" altLang="pt-PT" sz="18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β</a:t>
                </a:r>
                <a:r>
                  <a:rPr lang="pt-PT" altLang="pt-PT" sz="18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...)</a:t>
                </a:r>
                <a:endParaRPr lang="pt-PT" altLang="pt-PT" sz="1800" dirty="0">
                  <a:solidFill>
                    <a:srgbClr val="FF0000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 dirty="0" smtClean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With all theoretical and experimental constraints put into place, a fit on the ~ 17 variables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found was performed and the model allows a valid description of all phenomenology. In the </a:t>
                </a:r>
                <a:r>
                  <a:rPr lang="pt-PT" altLang="pt-PT" sz="1800" i="1" dirty="0" smtClean="0">
                    <a:solidFill>
                      <a:srgbClr val="006600"/>
                    </a:solidFill>
                    <a:latin typeface="Times New Roman" pitchFamily="18" charset="0"/>
                  </a:rPr>
                  <a:t>m</a:t>
                </a:r>
                <a:r>
                  <a:rPr lang="pt-PT" altLang="pt-PT" sz="1800" i="1" baseline="-25000" dirty="0" smtClean="0">
                    <a:solidFill>
                      <a:srgbClr val="006600"/>
                    </a:solidFill>
                    <a:latin typeface="Times New Roman" pitchFamily="18" charset="0"/>
                  </a:rPr>
                  <a:t>H+</a:t>
                </a:r>
                <a:r>
                  <a:rPr lang="pt-PT" altLang="pt-PT" sz="1800" i="1" dirty="0" smtClean="0">
                    <a:solidFill>
                      <a:srgbClr val="006600"/>
                    </a:solidFill>
                    <a:latin typeface="Times New Roman" pitchFamily="18" charset="0"/>
                  </a:rPr>
                  <a:t> – tan</a:t>
                </a:r>
                <a:r>
                  <a:rPr lang="el-GR" altLang="pt-PT" sz="1800" i="1" dirty="0" smtClean="0">
                    <a:solidFill>
                      <a:srgbClr val="006600"/>
                    </a:solidFill>
                    <a:latin typeface="Times New Roman" pitchFamily="18" charset="0"/>
                  </a:rPr>
                  <a:t>β</a:t>
                </a:r>
                <a:r>
                  <a:rPr lang="pt-PT" altLang="pt-PT" sz="1800" i="1" dirty="0" smtClean="0">
                    <a:solidFill>
                      <a:srgbClr val="006600"/>
                    </a:solidFill>
                    <a:latin typeface="Times New Roman" pitchFamily="18" charset="0"/>
                  </a:rPr>
                  <a:t> </a:t>
                </a:r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plane, those valid parameter space points distribute themselves as: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 dirty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 dirty="0" smtClean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 dirty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 dirty="0" smtClean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 dirty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 dirty="0" smtClean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 dirty="0" smtClean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 dirty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 dirty="0" smtClean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 dirty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 dirty="0" smtClean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 dirty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 dirty="0" smtClean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 dirty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</a:pPr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Main constraints from </a:t>
                </a:r>
                <a:r>
                  <a:rPr lang="pt-PT" altLang="pt-PT" sz="1800" i="1" dirty="0">
                    <a:solidFill>
                      <a:srgbClr val="FF0000"/>
                    </a:solidFill>
                    <a:latin typeface="Times New Roman" pitchFamily="18" charset="0"/>
                  </a:rPr>
                  <a:t>b </a:t>
                </a:r>
                <a:r>
                  <a:rPr lang="el-GR" altLang="pt-PT" sz="1800" i="1" dirty="0">
                    <a:solidFill>
                      <a:srgbClr val="FF0000"/>
                    </a:solidFill>
                    <a:latin typeface="Times New Roman" pitchFamily="18" charset="0"/>
                  </a:rPr>
                  <a:t>→</a:t>
                </a:r>
                <a:r>
                  <a:rPr lang="pt-PT" altLang="pt-PT" sz="1800" i="1" dirty="0">
                    <a:solidFill>
                      <a:srgbClr val="FF0000"/>
                    </a:solidFill>
                    <a:latin typeface="Times New Roman" pitchFamily="18" charset="0"/>
                  </a:rPr>
                  <a:t> s </a:t>
                </a:r>
                <a:r>
                  <a:rPr lang="el-GR" altLang="pt-PT" sz="1800" i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γ</a:t>
                </a:r>
                <a:r>
                  <a:rPr lang="pt-PT" altLang="pt-PT" sz="1800" dirty="0">
                    <a:solidFill>
                      <a:srgbClr val="333399"/>
                    </a:solidFill>
                    <a:latin typeface="Times New Roman" pitchFamily="18" charset="0"/>
                  </a:rPr>
                  <a:t> </a:t>
                </a:r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pt-PT" altLang="pt-PT" sz="1800" b="1" i="0" smtClean="0">
                        <a:solidFill>
                          <a:srgbClr val="333399"/>
                        </a:solidFill>
                        <a:latin typeface="Cambria Math"/>
                      </a:rPr>
                      <m:t>𝐧𝐝</m:t>
                    </m:r>
                    <m:r>
                      <a:rPr lang="pt-PT" altLang="pt-PT" sz="1800" b="1" i="0" smtClean="0">
                        <a:solidFill>
                          <a:srgbClr val="333399"/>
                        </a:solidFill>
                        <a:latin typeface="Cambria Math"/>
                      </a:rPr>
                      <m:t> </m:t>
                    </m:r>
                    <m:r>
                      <a:rPr lang="pt-PT" altLang="pt-PT" sz="1800" i="1" smtClean="0">
                        <a:solidFill>
                          <a:srgbClr val="FF0000"/>
                        </a:solidFill>
                        <a:latin typeface="Cambria Math"/>
                      </a:rPr>
                      <m:t>𝒁</m:t>
                    </m:r>
                    <m:r>
                      <a:rPr lang="pt-PT" altLang="pt-PT" sz="1800" i="1" smtClean="0">
                        <a:solidFill>
                          <a:srgbClr val="FF0000"/>
                        </a:solidFill>
                        <a:latin typeface="Cambria Math"/>
                      </a:rPr>
                      <m:t> →</m:t>
                    </m:r>
                    <m:r>
                      <a:rPr lang="pt-PT" altLang="pt-PT" sz="1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𝒃</m:t>
                    </m:r>
                    <m:r>
                      <a:rPr lang="pt-PT" altLang="pt-PT" sz="1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pt-PT" altLang="pt-PT" sz="1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pt-PT" altLang="pt-PT" sz="1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</m:e>
                    </m:acc>
                  </m:oMath>
                </a14:m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.</a:t>
                </a:r>
              </a:p>
              <a:p>
                <a:pPr marL="285750" indent="-285750" eaLnBrk="1" hangingPunct="1">
                  <a:spcBef>
                    <a:spcPct val="0"/>
                  </a:spcBef>
                </a:pPr>
                <a:endParaRPr lang="pt-PT" altLang="pt-PT" sz="1800" dirty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</a:pPr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Density and distributio of points a consequence of imperfect/incomplete fit.</a:t>
                </a:r>
              </a:p>
              <a:p>
                <a:pPr marL="285750" indent="-285750" eaLnBrk="1" hangingPunct="1">
                  <a:spcBef>
                    <a:spcPct val="0"/>
                  </a:spcBef>
                </a:pPr>
                <a:endParaRPr lang="pt-PT" altLang="pt-PT" sz="1800" dirty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</a:pPr>
                <a:r>
                  <a:rPr lang="pt-PT" altLang="pt-PT" sz="18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Different cuts from type I or type II: roughly,                                   .</a:t>
                </a:r>
                <a:endParaRPr lang="pt-PT" altLang="pt-PT" sz="1800" dirty="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41" y="0"/>
                <a:ext cx="8986956" cy="6746590"/>
              </a:xfrm>
              <a:prstGeom prst="rect">
                <a:avLst/>
              </a:prstGeom>
              <a:blipFill rotWithShape="1">
                <a:blip r:embed="rId2"/>
                <a:stretch>
                  <a:fillRect l="-543" t="-452" r="-136" b="-4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654" y="1625610"/>
            <a:ext cx="5046729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374085"/>
            <a:ext cx="18383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2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49541" y="0"/>
            <a:ext cx="8986956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HOW TYPE I/TYPEII-ISH IS THE MODEL?</a:t>
            </a:r>
            <a:endParaRPr lang="pt-PT" altLang="pt-PT" sz="18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800" dirty="0" smtClean="0">
                <a:solidFill>
                  <a:srgbClr val="333399"/>
                </a:solidFill>
                <a:latin typeface="Times New Roman" pitchFamily="18" charset="0"/>
              </a:rPr>
              <a:t>Unlike flavour-preserving 2HDMs, in this model the up quarks’ masses (particularly the top mass9 can arise both from the </a:t>
            </a:r>
            <a:r>
              <a:rPr lang="el-GR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Δ</a:t>
            </a:r>
            <a:r>
              <a:rPr lang="pt-PT" altLang="pt-PT" sz="1800" baseline="-250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pt-PT" altLang="pt-PT" sz="1800" dirty="0" smtClean="0">
                <a:solidFill>
                  <a:srgbClr val="333399"/>
                </a:solidFill>
                <a:latin typeface="Times New Roman" pitchFamily="18" charset="0"/>
              </a:rPr>
              <a:t> and  the </a:t>
            </a:r>
            <a:r>
              <a:rPr lang="el-GR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Δ</a:t>
            </a:r>
            <a:r>
              <a:rPr lang="pt-PT" altLang="pt-PT" sz="1800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pt-PT" altLang="pt-PT" sz="1800" dirty="0" smtClean="0">
                <a:solidFill>
                  <a:srgbClr val="333399"/>
                </a:solidFill>
                <a:latin typeface="Times New Roman" pitchFamily="18" charset="0"/>
              </a:rPr>
              <a:t>Yukawa matrices – this yields a “symmetric” restriction on </a:t>
            </a:r>
            <a:r>
              <a:rPr lang="pt-PT" altLang="pt-PT" sz="1800" i="1" dirty="0" smtClean="0">
                <a:solidFill>
                  <a:srgbClr val="FF0000"/>
                </a:solidFill>
                <a:latin typeface="Times New Roman" pitchFamily="18" charset="0"/>
              </a:rPr>
              <a:t>tan</a:t>
            </a:r>
            <a:r>
              <a:rPr lang="el-GR" altLang="pt-PT" sz="1800" i="1" dirty="0" smtClean="0">
                <a:solidFill>
                  <a:srgbClr val="FF0000"/>
                </a:solidFill>
                <a:latin typeface="Times New Roman" pitchFamily="18" charset="0"/>
              </a:rPr>
              <a:t>β</a:t>
            </a:r>
            <a:r>
              <a:rPr lang="pt-PT" altLang="pt-PT" sz="1800" dirty="0" smtClean="0">
                <a:solidFill>
                  <a:srgbClr val="333399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800" dirty="0" smtClean="0">
                <a:solidFill>
                  <a:srgbClr val="333399"/>
                </a:solidFill>
                <a:latin typeface="Times New Roman" pitchFamily="18" charset="0"/>
              </a:rPr>
              <a:t>Type I:					Type II:  </a:t>
            </a:r>
            <a:endParaRPr lang="pt-PT" altLang="pt-PT" sz="18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800" dirty="0" smtClean="0">
                <a:solidFill>
                  <a:srgbClr val="333399"/>
                </a:solidFill>
                <a:latin typeface="Times New Roman" pitchFamily="18" charset="0"/>
              </a:rPr>
              <a:t>It also yields a “symmetric” behaviour in the Yukawa interaction matrices N</a:t>
            </a:r>
            <a:r>
              <a:rPr lang="pt-PT" altLang="pt-PT" sz="1800" baseline="-25000" dirty="0" smtClean="0">
                <a:solidFill>
                  <a:srgbClr val="333399"/>
                </a:solidFill>
                <a:latin typeface="Times New Roman" pitchFamily="18" charset="0"/>
              </a:rPr>
              <a:t>d</a:t>
            </a:r>
            <a:r>
              <a:rPr lang="pt-PT" altLang="pt-PT" sz="1800" dirty="0" smtClean="0">
                <a:solidFill>
                  <a:srgbClr val="333399"/>
                </a:solidFill>
                <a:latin typeface="Times New Roman" pitchFamily="18" charset="0"/>
              </a:rPr>
              <a:t> and N</a:t>
            </a:r>
            <a:r>
              <a:rPr lang="pt-PT" altLang="pt-PT" sz="1800" baseline="-25000" dirty="0" smtClean="0">
                <a:solidFill>
                  <a:srgbClr val="333399"/>
                </a:solidFill>
                <a:latin typeface="Times New Roman" pitchFamily="18" charset="0"/>
              </a:rPr>
              <a:t>u</a:t>
            </a:r>
            <a:r>
              <a:rPr lang="pt-PT" altLang="pt-PT" sz="1800" dirty="0" smtClean="0">
                <a:solidFill>
                  <a:srgbClr val="333399"/>
                </a:solidFill>
                <a:latin typeface="Times New Roman" pitchFamily="18" charset="0"/>
              </a:rPr>
              <a:t> (</a:t>
            </a: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pt-PT" altLang="pt-PT" sz="1800" baseline="-25000" dirty="0" smtClean="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 for half of the parameter space, is neither type I nor II</a:t>
            </a:r>
            <a:r>
              <a:rPr lang="pt-PT" altLang="pt-PT" sz="1800" dirty="0" smtClean="0">
                <a:solidFill>
                  <a:srgbClr val="333399"/>
                </a:solidFill>
                <a:latin typeface="Times New Roman" pitchFamily="18" charset="0"/>
              </a:rPr>
              <a:t>!). Other diagonal entries of these matrices deviate a lot from the central type I or type II behaviour, however. </a:t>
            </a:r>
            <a:endParaRPr lang="pt-PT" altLang="pt-PT" sz="1800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289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6792"/>
            <a:ext cx="3009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81" y="2276872"/>
            <a:ext cx="9180000" cy="328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98350" y="3882534"/>
            <a:ext cx="1253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tx1"/>
                </a:solidFill>
              </a:rPr>
              <a:t>Type I-like</a:t>
            </a:r>
            <a:endParaRPr lang="pt-PT" sz="1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3933056"/>
            <a:ext cx="1253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tx1"/>
                </a:solidFill>
              </a:rPr>
              <a:t>Type II-like</a:t>
            </a:r>
            <a:endParaRPr lang="pt-PT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35004" y="4725144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tx1"/>
                </a:solidFill>
              </a:rPr>
              <a:t>Type I and II-like</a:t>
            </a:r>
            <a:endParaRPr lang="pt-PT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86053" y="180628"/>
            <a:ext cx="9094459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 smtClean="0">
                <a:solidFill>
                  <a:srgbClr val="FF0000"/>
                </a:solidFill>
                <a:latin typeface="Times New Roman" pitchFamily="18" charset="0"/>
              </a:rPr>
              <a:t>PROPERTIES OF THE EXTRA SCALAR</a:t>
            </a:r>
            <a:endParaRPr lang="pt-PT" altLang="pt-PT" sz="20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 smtClean="0">
                <a:solidFill>
                  <a:srgbClr val="333399"/>
                </a:solidFill>
                <a:latin typeface="Times New Roman" pitchFamily="18" charset="0"/>
              </a:rPr>
              <a:t>The heavier CP-even H boson has ZZ decays well below the current experimental limit: </a:t>
            </a:r>
            <a:endParaRPr lang="pt-PT" altLang="pt-PT" sz="20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 smtClean="0">
                <a:solidFill>
                  <a:srgbClr val="333399"/>
                </a:solidFill>
                <a:latin typeface="Times New Roman" pitchFamily="18" charset="0"/>
              </a:rPr>
              <a:t>The yellow line is the upper 2</a:t>
            </a:r>
            <a:r>
              <a:rPr lang="el-GR" altLang="pt-PT" sz="2000" dirty="0" smtClean="0">
                <a:solidFill>
                  <a:srgbClr val="333399"/>
                </a:solidFill>
                <a:latin typeface="Times New Roman" pitchFamily="18" charset="0"/>
              </a:rPr>
              <a:t>σ</a:t>
            </a:r>
            <a:r>
              <a:rPr lang="pt-PT" altLang="pt-PT" sz="2000" dirty="0" smtClean="0">
                <a:solidFill>
                  <a:srgbClr val="333399"/>
                </a:solidFill>
                <a:latin typeface="Times New Roman" pitchFamily="18" charset="0"/>
              </a:rPr>
              <a:t> limit from ATLAS. Blue (</a:t>
            </a:r>
            <a:r>
              <a:rPr lang="pt-PT" altLang="pt-PT" sz="2000" dirty="0" smtClean="0">
                <a:solidFill>
                  <a:srgbClr val="FF0000"/>
                </a:solidFill>
                <a:latin typeface="Times New Roman" pitchFamily="18" charset="0"/>
              </a:rPr>
              <a:t>red</a:t>
            </a:r>
            <a:r>
              <a:rPr lang="pt-PT" altLang="pt-PT" sz="2000" dirty="0" smtClean="0">
                <a:solidFill>
                  <a:srgbClr val="333399"/>
                </a:solidFill>
                <a:latin typeface="Times New Roman" pitchFamily="18" charset="0"/>
              </a:rPr>
              <a:t>) points have a cut on the Higgs rates </a:t>
            </a:r>
            <a:r>
              <a:rPr lang="el-GR" altLang="pt-PT" sz="2000" dirty="0">
                <a:latin typeface="Times New Roman" pitchFamily="18" charset="0"/>
              </a:rPr>
              <a:t>μ</a:t>
            </a:r>
            <a:r>
              <a:rPr lang="pt-PT" altLang="pt-PT" sz="2000" baseline="-25000" dirty="0">
                <a:latin typeface="Times New Roman" pitchFamily="18" charset="0"/>
              </a:rPr>
              <a:t>X</a:t>
            </a:r>
            <a:r>
              <a:rPr lang="pt-PT" altLang="pt-PT" sz="2000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pt-PT" altLang="pt-PT" sz="2000" dirty="0" smtClean="0">
                <a:solidFill>
                  <a:srgbClr val="333399"/>
                </a:solidFill>
                <a:latin typeface="Times New Roman" pitchFamily="18" charset="0"/>
              </a:rPr>
              <a:t>of 20% (</a:t>
            </a:r>
            <a:r>
              <a:rPr lang="pt-PT" altLang="pt-PT" sz="2000" dirty="0" smtClean="0">
                <a:solidFill>
                  <a:srgbClr val="FF0000"/>
                </a:solidFill>
                <a:latin typeface="Times New Roman" pitchFamily="18" charset="0"/>
              </a:rPr>
              <a:t>10%</a:t>
            </a:r>
            <a:r>
              <a:rPr lang="pt-PT" altLang="pt-PT" sz="2000" dirty="0" smtClean="0">
                <a:solidFill>
                  <a:srgbClr val="333399"/>
                </a:solidFill>
                <a:latin typeface="Times New Roman" pitchFamily="18" charset="0"/>
              </a:rPr>
              <a:t>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50415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17" y="5949280"/>
            <a:ext cx="6686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5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052736"/>
            <a:ext cx="9360000" cy="343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86053" y="44624"/>
            <a:ext cx="9094459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 smtClean="0">
                <a:solidFill>
                  <a:srgbClr val="FF0000"/>
                </a:solidFill>
                <a:latin typeface="Times New Roman" pitchFamily="18" charset="0"/>
              </a:rPr>
              <a:t>PROPERTIES OF THE EXTRA SCALAR</a:t>
            </a:r>
            <a:endParaRPr lang="pt-PT" altLang="pt-PT" sz="20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 smtClean="0">
                <a:solidFill>
                  <a:srgbClr val="333399"/>
                </a:solidFill>
                <a:latin typeface="Times New Roman" pitchFamily="18" charset="0"/>
              </a:rPr>
              <a:t>Likewise for current limits from tt or hh searches.</a:t>
            </a:r>
            <a:endParaRPr lang="pt-PT" altLang="pt-PT" sz="20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pt-PT" altLang="pt-PT" sz="2000" dirty="0" smtClean="0">
                <a:solidFill>
                  <a:srgbClr val="333399"/>
                </a:solidFill>
                <a:latin typeface="Times New Roman" pitchFamily="18" charset="0"/>
              </a:rPr>
              <a:t>The yellow line is the upper 2</a:t>
            </a:r>
            <a:r>
              <a:rPr lang="el-GR" altLang="pt-PT" sz="2000" dirty="0" smtClean="0">
                <a:solidFill>
                  <a:srgbClr val="333399"/>
                </a:solidFill>
                <a:latin typeface="Times New Roman" pitchFamily="18" charset="0"/>
              </a:rPr>
              <a:t>σ</a:t>
            </a:r>
            <a:r>
              <a:rPr lang="pt-PT" altLang="pt-PT" sz="2000" dirty="0" smtClean="0">
                <a:solidFill>
                  <a:srgbClr val="333399"/>
                </a:solidFill>
                <a:latin typeface="Times New Roman" pitchFamily="18" charset="0"/>
              </a:rPr>
              <a:t> limit from ATLAS. </a:t>
            </a:r>
            <a:r>
              <a:rPr lang="pt-PT" altLang="pt-PT" sz="2000" dirty="0">
                <a:solidFill>
                  <a:srgbClr val="333399"/>
                </a:solidFill>
                <a:latin typeface="Times New Roman" pitchFamily="18" charset="0"/>
              </a:rPr>
              <a:t>Blue (</a:t>
            </a:r>
            <a:r>
              <a:rPr lang="pt-PT" altLang="pt-PT" sz="2000" dirty="0">
                <a:solidFill>
                  <a:srgbClr val="FF0000"/>
                </a:solidFill>
                <a:latin typeface="Times New Roman" pitchFamily="18" charset="0"/>
              </a:rPr>
              <a:t>red</a:t>
            </a:r>
            <a:r>
              <a:rPr lang="pt-PT" altLang="pt-PT" sz="2000" dirty="0">
                <a:solidFill>
                  <a:srgbClr val="333399"/>
                </a:solidFill>
                <a:latin typeface="Times New Roman" pitchFamily="18" charset="0"/>
              </a:rPr>
              <a:t>) points have a cut on the Higgs rates </a:t>
            </a:r>
            <a:r>
              <a:rPr lang="el-GR" altLang="pt-PT" sz="2000" dirty="0">
                <a:latin typeface="Times New Roman" pitchFamily="18" charset="0"/>
              </a:rPr>
              <a:t>μ</a:t>
            </a:r>
            <a:r>
              <a:rPr lang="pt-PT" altLang="pt-PT" sz="2000" baseline="-25000" dirty="0">
                <a:latin typeface="Times New Roman" pitchFamily="18" charset="0"/>
              </a:rPr>
              <a:t>X</a:t>
            </a:r>
            <a:r>
              <a:rPr lang="pt-PT" altLang="pt-PT" sz="2000" dirty="0">
                <a:solidFill>
                  <a:srgbClr val="333399"/>
                </a:solidFill>
                <a:latin typeface="Times New Roman" pitchFamily="18" charset="0"/>
              </a:rPr>
              <a:t> of 20% (</a:t>
            </a:r>
            <a:r>
              <a:rPr lang="pt-PT" altLang="pt-PT" sz="2000" dirty="0">
                <a:solidFill>
                  <a:srgbClr val="FF0000"/>
                </a:solidFill>
                <a:latin typeface="Times New Roman" pitchFamily="18" charset="0"/>
              </a:rPr>
              <a:t>10</a:t>
            </a:r>
            <a:r>
              <a:rPr lang="pt-PT" altLang="pt-PT" sz="2000" dirty="0" smtClean="0">
                <a:solidFill>
                  <a:srgbClr val="FF0000"/>
                </a:solidFill>
                <a:latin typeface="Times New Roman" pitchFamily="18" charset="0"/>
              </a:rPr>
              <a:t>%</a:t>
            </a:r>
            <a:r>
              <a:rPr lang="pt-PT" altLang="pt-PT" sz="2000" dirty="0" smtClean="0">
                <a:solidFill>
                  <a:srgbClr val="333399"/>
                </a:solidFill>
                <a:latin typeface="Times New Roman" pitchFamily="18" charset="0"/>
              </a:rPr>
              <a:t>). The </a:t>
            </a:r>
            <a:r>
              <a:rPr lang="pt-PT" altLang="pt-PT" sz="2000" dirty="0" smtClean="0">
                <a:solidFill>
                  <a:srgbClr val="006600"/>
                </a:solidFill>
                <a:latin typeface="Times New Roman" pitchFamily="18" charset="0"/>
              </a:rPr>
              <a:t>green</a:t>
            </a:r>
            <a:r>
              <a:rPr lang="pt-PT" altLang="pt-PT" sz="2000" dirty="0" smtClean="0">
                <a:solidFill>
                  <a:srgbClr val="333399"/>
                </a:solidFill>
                <a:latin typeface="Times New Roman" pitchFamily="18" charset="0"/>
              </a:rPr>
              <a:t> points are a subset of the </a:t>
            </a:r>
            <a:r>
              <a:rPr lang="pt-PT" altLang="pt-PT" sz="2000" dirty="0" smtClean="0">
                <a:solidFill>
                  <a:srgbClr val="FF0000"/>
                </a:solidFill>
                <a:latin typeface="Times New Roman" pitchFamily="18" charset="0"/>
              </a:rPr>
              <a:t>red</a:t>
            </a:r>
            <a:r>
              <a:rPr lang="pt-PT" altLang="pt-PT" sz="2000" dirty="0" smtClean="0">
                <a:solidFill>
                  <a:srgbClr val="333399"/>
                </a:solidFill>
                <a:latin typeface="Times New Roman" pitchFamily="18" charset="0"/>
              </a:rPr>
              <a:t> ones, for which the width of the scalar is larger than 10% its mass.</a:t>
            </a:r>
            <a:endParaRPr lang="pt-PT" altLang="pt-PT" sz="20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>
              <a:solidFill>
                <a:srgbClr val="3333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752149"/>
            <a:ext cx="5251765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03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7"/>
              <p:cNvSpPr txBox="1">
                <a:spLocks noChangeArrowheads="1"/>
              </p:cNvSpPr>
              <p:nvPr/>
            </p:nvSpPr>
            <p:spPr bwMode="auto">
              <a:xfrm>
                <a:off x="32409" y="0"/>
                <a:ext cx="9111591" cy="6555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PT" altLang="pt-PT" sz="20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THE MODEL</a:t>
                </a:r>
                <a:endParaRPr lang="pt-PT" altLang="pt-PT" sz="2000" dirty="0" smtClean="0">
                  <a:solidFill>
                    <a:schemeClr val="tx2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2000" dirty="0" smtClean="0">
                  <a:solidFill>
                    <a:schemeClr val="tx2"/>
                  </a:solidFill>
                  <a:latin typeface="Times New Roman" pitchFamily="18" charset="0"/>
                </a:endParaRPr>
              </a:p>
              <a:p>
                <a:pPr marL="342900" indent="-342900" eaLnBrk="1" hangingPunct="1">
                  <a:spcBef>
                    <a:spcPct val="0"/>
                  </a:spcBef>
                </a:pPr>
                <a:r>
                  <a:rPr lang="pt-PT" altLang="pt-PT" sz="20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 It’s a 2HDM (two SU(2) doublets of hypercharge </a:t>
                </a:r>
                <a:r>
                  <a:rPr lang="pt-PT" altLang="pt-PT" sz="2000" dirty="0" smtClean="0">
                    <a:latin typeface="Times New Roman" pitchFamily="18" charset="0"/>
                  </a:rPr>
                  <a:t>Y = 1</a:t>
                </a:r>
                <a:r>
                  <a:rPr lang="pt-PT" altLang="pt-PT" sz="20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pt-PT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altLang="pt-PT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𝚽</m:t>
                        </m:r>
                      </m:e>
                      <m:sub>
                        <m:r>
                          <a:rPr lang="pt-PT" altLang="pt-PT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pt-PT" altLang="pt-PT" sz="20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altLang="pt-PT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PT" altLang="pt-PT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𝚽</m:t>
                        </m:r>
                      </m:e>
                      <m:sub>
                        <m:r>
                          <a:rPr lang="pt-PT" altLang="pt-PT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PT" altLang="pt-PT" sz="20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) with an added </a:t>
                </a:r>
                <a:r>
                  <a:rPr lang="pt-PT" altLang="pt-PT" sz="20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PECCEI-QUINN-like </a:t>
                </a:r>
                <a:r>
                  <a:rPr lang="pt-PT" altLang="pt-PT" sz="20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symmetry – but one that also breaks flavour conservation, acting differently on the several generations.</a:t>
                </a:r>
              </a:p>
              <a:p>
                <a:pPr marL="342900" indent="-342900" eaLnBrk="1" hangingPunct="1">
                  <a:spcBef>
                    <a:spcPct val="0"/>
                  </a:spcBef>
                </a:pPr>
                <a:endParaRPr lang="pt-PT" altLang="pt-PT" sz="2000" dirty="0" smtClean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2000" dirty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</a:pPr>
                <a:r>
                  <a:rPr lang="pt-PT" altLang="pt-PT" sz="20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The </a:t>
                </a:r>
                <a:r>
                  <a:rPr lang="pt-PT" altLang="pt-PT" sz="2000" dirty="0" smtClean="0">
                    <a:latin typeface="Times New Roman" pitchFamily="18" charset="0"/>
                  </a:rPr>
                  <a:t>LAGRANGIAN</a:t>
                </a:r>
                <a:r>
                  <a:rPr lang="pt-PT" altLang="pt-PT" sz="20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 has a CP symmetry, which renders all parameters (in the scalar and in the Yukawa sectors) </a:t>
                </a:r>
                <a:r>
                  <a:rPr lang="pt-PT" altLang="pt-PT" sz="2000" i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REAL</a:t>
                </a:r>
                <a:r>
                  <a:rPr lang="pt-PT" altLang="pt-PT" sz="20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.</a:t>
                </a:r>
              </a:p>
              <a:p>
                <a:pPr marL="285750" indent="-285750" eaLnBrk="1" hangingPunct="1">
                  <a:spcBef>
                    <a:spcPct val="0"/>
                  </a:spcBef>
                </a:pPr>
                <a:endParaRPr lang="pt-PT" altLang="pt-PT" sz="2000" dirty="0" smtClean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</a:pPr>
                <a:endParaRPr lang="pt-PT" altLang="pt-PT" sz="2000" dirty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</a:pPr>
                <a:r>
                  <a:rPr lang="pt-PT" altLang="pt-PT" sz="20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Both of those symmetries are </a:t>
                </a:r>
                <a:r>
                  <a:rPr lang="pt-PT" altLang="pt-PT" sz="20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SOFTLY BROKEN </a:t>
                </a:r>
                <a:r>
                  <a:rPr lang="pt-PT" altLang="pt-PT" sz="20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by a dimension-2 term. This term becomes the only source of CP violation in the model.</a:t>
                </a:r>
              </a:p>
              <a:p>
                <a:pPr marL="285750" indent="-285750" eaLnBrk="1" hangingPunct="1">
                  <a:spcBef>
                    <a:spcPct val="0"/>
                  </a:spcBef>
                </a:pPr>
                <a:endParaRPr lang="pt-PT" altLang="pt-PT" sz="2000" dirty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</a:pPr>
                <a:endParaRPr lang="pt-PT" altLang="pt-PT" sz="2000" dirty="0" smtClean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</a:pPr>
                <a:r>
                  <a:rPr lang="pt-PT" altLang="pt-PT" sz="20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A complex CKM matrix is generated; up to (probably) the three loop level, the spin 0 particles of the scalar sector have no CP-violating interactions: </a:t>
                </a:r>
                <a:r>
                  <a:rPr lang="pt-PT" altLang="pt-PT" sz="2000" i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they behave like two CP even scalars and a pseudoscalar</a:t>
                </a:r>
                <a:r>
                  <a:rPr lang="pt-PT" altLang="pt-PT" sz="20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.</a:t>
                </a:r>
              </a:p>
              <a:p>
                <a:pPr marL="285750" indent="-285750" eaLnBrk="1" hangingPunct="1">
                  <a:spcBef>
                    <a:spcPct val="0"/>
                  </a:spcBef>
                </a:pPr>
                <a:endParaRPr lang="pt-PT" altLang="pt-PT" sz="2000" dirty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</a:pPr>
                <a:endParaRPr lang="pt-PT" altLang="pt-PT" sz="2000" dirty="0" smtClean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</a:pPr>
                <a:r>
                  <a:rPr lang="pt-PT" altLang="pt-PT" sz="2000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Up to two loops, the strong CP phase is absent from the model.</a:t>
                </a:r>
              </a:p>
            </p:txBody>
          </p:sp>
        </mc:Choice>
        <mc:Fallback xmlns="">
          <p:sp>
            <p:nvSpPr>
              <p:cNvPr id="4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09" y="0"/>
                <a:ext cx="9111591" cy="6555641"/>
              </a:xfrm>
              <a:prstGeom prst="rect">
                <a:avLst/>
              </a:prstGeom>
              <a:blipFill rotWithShape="1">
                <a:blip r:embed="rId2"/>
                <a:stretch>
                  <a:fillRect l="-535" t="-465" b="-7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79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7"/>
              <p:cNvSpPr txBox="1">
                <a:spLocks noChangeArrowheads="1"/>
              </p:cNvSpPr>
              <p:nvPr/>
            </p:nvSpPr>
            <p:spPr bwMode="auto">
              <a:xfrm>
                <a:off x="86053" y="180628"/>
                <a:ext cx="9094459" cy="6254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PT" altLang="pt-PT" sz="20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WHAT ABOUT THE FCNC INTERACTIONS?</a:t>
                </a:r>
                <a:endParaRPr lang="pt-PT" altLang="pt-PT" sz="2000" dirty="0">
                  <a:solidFill>
                    <a:srgbClr val="FF0000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2000" dirty="0" smtClean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marL="342900" indent="-342900" eaLnBrk="1" hangingPunct="1">
                  <a:spcBef>
                    <a:spcPct val="0"/>
                  </a:spcBef>
                </a:pPr>
                <a:r>
                  <a:rPr lang="pt-PT" altLang="pt-PT" sz="20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Demanding that the neutral meson observables comply with experimental results limits the magnitude of the off-diagonal, FCNC, entries </a:t>
                </a:r>
                <a:r>
                  <a:rPr lang="pt-PT" altLang="pt-PT" sz="2000" dirty="0">
                    <a:solidFill>
                      <a:srgbClr val="333399"/>
                    </a:solidFill>
                    <a:latin typeface="Times New Roman" pitchFamily="18" charset="0"/>
                  </a:rPr>
                  <a:t>of N</a:t>
                </a:r>
                <a:r>
                  <a:rPr lang="pt-PT" altLang="pt-PT" sz="2000" baseline="-25000" dirty="0">
                    <a:solidFill>
                      <a:srgbClr val="333399"/>
                    </a:solidFill>
                    <a:latin typeface="Times New Roman" pitchFamily="18" charset="0"/>
                  </a:rPr>
                  <a:t>d</a:t>
                </a:r>
                <a:r>
                  <a:rPr lang="pt-PT" altLang="pt-PT" sz="2000" dirty="0">
                    <a:solidFill>
                      <a:srgbClr val="333399"/>
                    </a:solidFill>
                    <a:latin typeface="Times New Roman" pitchFamily="18" charset="0"/>
                  </a:rPr>
                  <a:t> and </a:t>
                </a:r>
                <a:r>
                  <a:rPr lang="pt-PT" altLang="pt-PT" sz="20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N</a:t>
                </a:r>
                <a:r>
                  <a:rPr lang="pt-PT" altLang="pt-PT" sz="2000" baseline="-250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u</a:t>
                </a:r>
                <a:r>
                  <a:rPr lang="pt-PT" altLang="pt-PT" sz="20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.</a:t>
                </a:r>
              </a:p>
              <a:p>
                <a:pPr marL="342900" indent="-342900" eaLnBrk="1" hangingPunct="1">
                  <a:spcBef>
                    <a:spcPct val="0"/>
                  </a:spcBef>
                </a:pPr>
                <a:endParaRPr lang="pt-PT" altLang="pt-PT" sz="2000" dirty="0" smtClean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marL="342900" indent="-342900" eaLnBrk="1" hangingPunct="1">
                  <a:spcBef>
                    <a:spcPct val="0"/>
                  </a:spcBef>
                </a:pPr>
                <a:r>
                  <a:rPr lang="pt-PT" altLang="pt-PT" sz="20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However, comparatively low masses for the extra scalars are still obtained, without much fine-tuning of those couplings (there are alsocancellations between scalar and pseudoscalar contributions in the meson oscillation parameters).</a:t>
                </a:r>
              </a:p>
              <a:p>
                <a:pPr marL="342900" indent="-342900" eaLnBrk="1" hangingPunct="1">
                  <a:spcBef>
                    <a:spcPct val="0"/>
                  </a:spcBef>
                </a:pPr>
                <a:endParaRPr lang="pt-PT" altLang="pt-PT" sz="2000" dirty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marL="342900" indent="-342900" eaLnBrk="1" hangingPunct="1">
                  <a:spcBef>
                    <a:spcPct val="0"/>
                  </a:spcBef>
                </a:pPr>
                <a:r>
                  <a:rPr lang="pt-PT" altLang="pt-PT" sz="20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The 125 GeV Higgs </a:t>
                </a:r>
                <a:r>
                  <a:rPr lang="pt-PT" altLang="pt-PT" sz="2000" i="1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h</a:t>
                </a:r>
                <a:r>
                  <a:rPr lang="pt-PT" altLang="pt-PT" sz="20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 will have exotic, FCNC decays in this model, such as </a:t>
                </a:r>
                <a14:m>
                  <m:oMath xmlns:m="http://schemas.openxmlformats.org/officeDocument/2006/math">
                    <m:r>
                      <a:rPr lang="pt-PT" altLang="pt-PT" sz="2000" b="1" i="1" smtClean="0">
                        <a:solidFill>
                          <a:srgbClr val="333399"/>
                        </a:solidFill>
                        <a:latin typeface="Cambria Math"/>
                      </a:rPr>
                      <m:t>𝒉</m:t>
                    </m:r>
                    <m:r>
                      <a:rPr lang="pt-PT" altLang="pt-PT" sz="2000" i="1">
                        <a:solidFill>
                          <a:srgbClr val="333399"/>
                        </a:solidFill>
                        <a:latin typeface="Cambria Math"/>
                      </a:rPr>
                      <m:t>→</m:t>
                    </m:r>
                    <m:r>
                      <a:rPr lang="pt-PT" altLang="pt-PT" sz="2000" b="1" i="1" smtClean="0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𝒅</m:t>
                    </m:r>
                    <m:r>
                      <a:rPr lang="pt-PT" altLang="pt-PT" sz="2000" i="1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pt-PT" altLang="pt-PT" sz="2000" i="1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pt-PT" altLang="pt-PT" sz="2000" i="1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</m:e>
                    </m:acc>
                    <m:r>
                      <a:rPr lang="pt-PT" altLang="pt-PT" sz="2000" b="1" i="0" smtClean="0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pt-PT" altLang="pt-PT" sz="20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pt-PT" altLang="pt-PT" sz="2000" i="1">
                        <a:solidFill>
                          <a:srgbClr val="333399"/>
                        </a:solidFill>
                        <a:latin typeface="Cambria Math"/>
                      </a:rPr>
                      <m:t>𝒉</m:t>
                    </m:r>
                    <m:r>
                      <a:rPr lang="pt-PT" altLang="pt-PT" sz="2000" i="1">
                        <a:solidFill>
                          <a:srgbClr val="333399"/>
                        </a:solidFill>
                        <a:latin typeface="Cambria Math"/>
                      </a:rPr>
                      <m:t>→</m:t>
                    </m:r>
                    <m:r>
                      <a:rPr lang="pt-PT" altLang="pt-PT" sz="2000" b="1" i="1" smtClean="0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𝒖</m:t>
                    </m:r>
                    <m:r>
                      <a:rPr lang="pt-PT" altLang="pt-PT" sz="2000" i="1">
                        <a:solidFill>
                          <a:srgbClr val="333399"/>
                        </a:solidFill>
                        <a:latin typeface="Cambria Math"/>
                        <a:ea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pt-PT" altLang="pt-PT" sz="2000" i="1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pt-PT" altLang="pt-PT" sz="2000" b="1" i="1" smtClean="0">
                            <a:solidFill>
                              <a:srgbClr val="333399"/>
                            </a:solidFill>
                            <a:latin typeface="Cambria Math"/>
                            <a:ea typeface="Cambria Math"/>
                          </a:rPr>
                          <m:t>𝒄</m:t>
                        </m:r>
                      </m:e>
                    </m:acc>
                  </m:oMath>
                </a14:m>
                <a:r>
                  <a:rPr lang="pt-PT" altLang="pt-PT" sz="20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, but in the parameter space found those branching ratios are orders of magnitude below current bounds. </a:t>
                </a:r>
              </a:p>
              <a:p>
                <a:pPr marL="342900" indent="-342900" eaLnBrk="1" hangingPunct="1">
                  <a:spcBef>
                    <a:spcPct val="0"/>
                  </a:spcBef>
                </a:pPr>
                <a:endParaRPr lang="pt-PT" altLang="pt-PT" sz="2000" dirty="0" smtClean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marL="342900" indent="-342900" eaLnBrk="1" hangingPunct="1">
                  <a:spcBef>
                    <a:spcPct val="0"/>
                  </a:spcBef>
                </a:pPr>
                <a:endParaRPr lang="pt-PT" altLang="pt-PT" sz="2000" dirty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marL="342900" indent="-342900" eaLnBrk="1" hangingPunct="1">
                  <a:spcBef>
                    <a:spcPct val="0"/>
                  </a:spcBef>
                </a:pPr>
                <a:endParaRPr lang="pt-PT" altLang="pt-PT" sz="2000" dirty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marL="342900" indent="-342900" eaLnBrk="1" hangingPunct="1">
                  <a:spcBef>
                    <a:spcPct val="0"/>
                  </a:spcBef>
                </a:pPr>
                <a:r>
                  <a:rPr lang="pt-PT" altLang="pt-PT" sz="2000" dirty="0" smtClean="0">
                    <a:solidFill>
                      <a:srgbClr val="333399"/>
                    </a:solidFill>
                    <a:latin typeface="Times New Roman" pitchFamily="18" charset="0"/>
                  </a:rPr>
                  <a:t>The extra neutral scalars, H and A, will also have FCNC decays, which might yield interesting phenomenology (single top FCNC decays!). However, those decays are also quite constrained.</a:t>
                </a:r>
                <a:endParaRPr lang="pt-PT" altLang="pt-PT" sz="2000" dirty="0">
                  <a:solidFill>
                    <a:srgbClr val="333399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2000" dirty="0">
                  <a:solidFill>
                    <a:srgbClr val="333399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053" y="180628"/>
                <a:ext cx="9094459" cy="6254982"/>
              </a:xfrm>
              <a:prstGeom prst="rect">
                <a:avLst/>
              </a:prstGeom>
              <a:blipFill rotWithShape="1">
                <a:blip r:embed="rId2"/>
                <a:stretch>
                  <a:fillRect l="-536" t="-4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793" y="836712"/>
            <a:ext cx="95821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305290"/>
            <a:ext cx="7223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altLang="pt-PT" dirty="0">
                <a:solidFill>
                  <a:srgbClr val="333399"/>
                </a:solidFill>
              </a:rPr>
              <a:t>Blue (</a:t>
            </a:r>
            <a:r>
              <a:rPr lang="pt-PT" altLang="pt-PT" dirty="0">
                <a:solidFill>
                  <a:srgbClr val="FF0000"/>
                </a:solidFill>
              </a:rPr>
              <a:t>red</a:t>
            </a:r>
            <a:r>
              <a:rPr lang="pt-PT" altLang="pt-PT" dirty="0">
                <a:solidFill>
                  <a:srgbClr val="333399"/>
                </a:solidFill>
              </a:rPr>
              <a:t>) points have a cut on the Higgs rates </a:t>
            </a:r>
            <a:r>
              <a:rPr lang="el-GR" altLang="pt-PT" dirty="0">
                <a:solidFill>
                  <a:schemeClr val="tx1"/>
                </a:solidFill>
              </a:rPr>
              <a:t>μ</a:t>
            </a:r>
            <a:r>
              <a:rPr lang="pt-PT" altLang="pt-PT" baseline="-25000" dirty="0">
                <a:solidFill>
                  <a:schemeClr val="tx1"/>
                </a:solidFill>
              </a:rPr>
              <a:t>X</a:t>
            </a:r>
            <a:r>
              <a:rPr lang="pt-PT" altLang="pt-PT" dirty="0">
                <a:solidFill>
                  <a:srgbClr val="333399"/>
                </a:solidFill>
              </a:rPr>
              <a:t> of 20% (</a:t>
            </a:r>
            <a:r>
              <a:rPr lang="pt-PT" altLang="pt-PT" dirty="0">
                <a:solidFill>
                  <a:srgbClr val="FF0000"/>
                </a:solidFill>
              </a:rPr>
              <a:t>10%</a:t>
            </a:r>
            <a:r>
              <a:rPr lang="pt-PT" altLang="pt-PT" dirty="0">
                <a:solidFill>
                  <a:srgbClr val="333399"/>
                </a:solidFill>
              </a:rPr>
              <a:t>).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871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49541" y="166514"/>
            <a:ext cx="8914947" cy="74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 smtClean="0">
                <a:solidFill>
                  <a:srgbClr val="FF0000"/>
                </a:solidFill>
                <a:latin typeface="Times New Roman" pitchFamily="18" charset="0"/>
              </a:rPr>
              <a:t>CONCLUSIONS</a:t>
            </a:r>
            <a:endParaRPr lang="pt-PT" altLang="pt-PT" sz="20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 smtClean="0">
              <a:solidFill>
                <a:srgbClr val="333399"/>
              </a:solidFill>
              <a:latin typeface="Times New Roman" pitchFamily="18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pt-PT" altLang="pt-PT" sz="2000" dirty="0" smtClean="0">
                <a:solidFill>
                  <a:srgbClr val="003300"/>
                </a:solidFill>
                <a:latin typeface="Times New Roman" pitchFamily="18" charset="0"/>
              </a:rPr>
              <a:t>A 2HDM with a flavour-violating Z</a:t>
            </a:r>
            <a:r>
              <a:rPr lang="pt-PT" altLang="pt-PT" sz="2000" baseline="-25000" dirty="0" smtClean="0">
                <a:solidFill>
                  <a:srgbClr val="003300"/>
                </a:solidFill>
                <a:latin typeface="Times New Roman" pitchFamily="18" charset="0"/>
              </a:rPr>
              <a:t>3</a:t>
            </a:r>
            <a:r>
              <a:rPr lang="pt-PT" altLang="pt-PT" sz="2000" dirty="0" smtClean="0">
                <a:solidFill>
                  <a:srgbClr val="003300"/>
                </a:solidFill>
                <a:latin typeface="Times New Roman" pitchFamily="18" charset="0"/>
              </a:rPr>
              <a:t> symmetry yields a solution to the strong CP problem up to 1-loop.</a:t>
            </a:r>
          </a:p>
          <a:p>
            <a:pPr marL="342900" indent="-342900" eaLnBrk="1" hangingPunct="1">
              <a:spcBef>
                <a:spcPct val="0"/>
              </a:spcBef>
            </a:pPr>
            <a:endParaRPr lang="pt-PT" altLang="pt-PT" sz="2000" dirty="0">
              <a:solidFill>
                <a:srgbClr val="003300"/>
              </a:solidFill>
              <a:latin typeface="Times New Roman" pitchFamily="18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endParaRPr lang="pt-PT" altLang="pt-PT" sz="2000" dirty="0" smtClean="0">
              <a:solidFill>
                <a:srgbClr val="006600"/>
              </a:solidFill>
              <a:latin typeface="Times New Roman" pitchFamily="18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pt-PT" altLang="pt-PT" sz="2000" dirty="0" smtClean="0">
                <a:solidFill>
                  <a:srgbClr val="006600"/>
                </a:solidFill>
                <a:latin typeface="Times New Roman" pitchFamily="18" charset="0"/>
              </a:rPr>
              <a:t>The model has tree-level FCNC scalar interactions, but can describe known theoretical and experimental constrints, particularly the meson mass differences.</a:t>
            </a:r>
          </a:p>
          <a:p>
            <a:pPr marL="342900" indent="-342900" eaLnBrk="1" hangingPunct="1">
              <a:spcBef>
                <a:spcPct val="0"/>
              </a:spcBef>
            </a:pPr>
            <a:endParaRPr lang="pt-PT" altLang="pt-PT" sz="2000" dirty="0" smtClean="0">
              <a:solidFill>
                <a:srgbClr val="006600"/>
              </a:solidFill>
              <a:latin typeface="Times New Roman" pitchFamily="18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endParaRPr lang="pt-PT" altLang="pt-PT" sz="2000" dirty="0">
              <a:solidFill>
                <a:srgbClr val="0070C0"/>
              </a:solidFill>
              <a:latin typeface="Times New Roman" pitchFamily="18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pt-PT" altLang="pt-PT" sz="2000" dirty="0" smtClean="0">
                <a:solidFill>
                  <a:srgbClr val="0070C0"/>
                </a:solidFill>
                <a:latin typeface="Times New Roman" pitchFamily="18" charset="0"/>
              </a:rPr>
              <a:t>The extra scalars predicted by the model may have </a:t>
            </a:r>
            <a:r>
              <a:rPr lang="pt-PT" altLang="pt-PT" sz="2000" dirty="0">
                <a:solidFill>
                  <a:srgbClr val="0070C0"/>
                </a:solidFill>
                <a:latin typeface="Times New Roman" pitchFamily="18" charset="0"/>
              </a:rPr>
              <a:t>relatively </a:t>
            </a:r>
            <a:r>
              <a:rPr lang="pt-PT" altLang="pt-PT" sz="2000" dirty="0" smtClean="0">
                <a:solidFill>
                  <a:srgbClr val="0070C0"/>
                </a:solidFill>
                <a:latin typeface="Times New Roman" pitchFamily="18" charset="0"/>
              </a:rPr>
              <a:t>low masses (~300 GeV) and easily evade current LHC search bounds. But their existence might well be probed in the next LHC run.</a:t>
            </a:r>
          </a:p>
          <a:p>
            <a:pPr marL="342900" indent="-342900" eaLnBrk="1" hangingPunct="1">
              <a:spcBef>
                <a:spcPct val="0"/>
              </a:spcBef>
            </a:pPr>
            <a:endParaRPr lang="pt-PT" altLang="pt-PT" sz="2000" dirty="0" smtClean="0">
              <a:solidFill>
                <a:srgbClr val="006600"/>
              </a:solidFill>
              <a:latin typeface="Times New Roman" pitchFamily="18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endParaRPr lang="pt-PT" altLang="pt-PT" sz="200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pt-PT" altLang="pt-PT" sz="2000" dirty="0" smtClean="0">
                <a:solidFill>
                  <a:srgbClr val="FF0000"/>
                </a:solidFill>
                <a:latin typeface="Times New Roman" pitchFamily="18" charset="0"/>
              </a:rPr>
              <a:t>FCNC interactions are predicted to be small so as to conform with meson data. New decays of heavier scalars would be a clear sign of their presence, but they are heavily suppressed. </a:t>
            </a:r>
          </a:p>
          <a:p>
            <a:pPr eaLnBrk="1" hangingPunct="1">
              <a:spcBef>
                <a:spcPct val="0"/>
              </a:spcBef>
              <a:buNone/>
            </a:pPr>
            <a:endParaRPr lang="pt-PT" altLang="pt-PT" sz="20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endParaRPr lang="pt-PT" altLang="pt-PT" sz="2000" dirty="0">
              <a:solidFill>
                <a:srgbClr val="000099"/>
              </a:solidFill>
              <a:latin typeface="Times New Roman" pitchFamily="18" charset="0"/>
            </a:endParaRPr>
          </a:p>
          <a:p>
            <a:pPr marL="342900" indent="-342900" eaLnBrk="1" hangingPunct="1">
              <a:spcBef>
                <a:spcPct val="0"/>
              </a:spcBef>
            </a:pPr>
            <a:endParaRPr lang="pt-PT" altLang="pt-PT" sz="2000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4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-18256" y="167730"/>
            <a:ext cx="9094459" cy="651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SYMMETRIES OF THE MODEL</a:t>
            </a:r>
            <a:endParaRPr lang="pt-PT" altLang="pt-PT" sz="1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pt-PT" altLang="pt-PT" sz="2000" dirty="0" smtClean="0">
                <a:solidFill>
                  <a:schemeClr val="accent2"/>
                </a:solidFill>
                <a:latin typeface="Times New Roman" pitchFamily="18" charset="0"/>
              </a:rPr>
              <a:t>The model possesses a CP SYMMETRY, such that all of its parameters are forced to be real. 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pt-PT" altLang="pt-PT" sz="2000" dirty="0" smtClean="0">
                <a:solidFill>
                  <a:schemeClr val="accent2"/>
                </a:solidFill>
                <a:latin typeface="Times New Roman" pitchFamily="18" charset="0"/>
              </a:rPr>
              <a:t>That is complemented with a Z</a:t>
            </a:r>
            <a:r>
              <a:rPr lang="pt-PT" altLang="pt-PT" sz="2000" baseline="-25000" dirty="0" smtClean="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pt-PT" altLang="pt-PT" sz="2000" dirty="0" smtClean="0">
                <a:solidFill>
                  <a:schemeClr val="accent2"/>
                </a:solidFill>
                <a:latin typeface="Times New Roman" pitchFamily="18" charset="0"/>
              </a:rPr>
              <a:t> symmetry which affects both the quark and scalar sectors , such that, with</a:t>
            </a: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20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20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20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20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20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2000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pt-PT" altLang="pt-PT" sz="2000" dirty="0" smtClean="0">
                <a:solidFill>
                  <a:schemeClr val="accent2"/>
                </a:solidFill>
                <a:latin typeface="Times New Roman" pitchFamily="18" charset="0"/>
              </a:rPr>
              <a:t>   with </a:t>
            </a:r>
            <a:r>
              <a:rPr lang="el-GR" altLang="pt-PT" sz="2800" dirty="0">
                <a:solidFill>
                  <a:srgbClr val="FF0000"/>
                </a:solidFill>
                <a:latin typeface="Times New Roman" pitchFamily="18" charset="0"/>
              </a:rPr>
              <a:t>ω</a:t>
            </a:r>
            <a:r>
              <a:rPr lang="pt-PT" altLang="pt-PT" sz="2800" dirty="0">
                <a:solidFill>
                  <a:srgbClr val="FF0000"/>
                </a:solidFill>
                <a:latin typeface="Times New Roman" pitchFamily="18" charset="0"/>
              </a:rPr>
              <a:t> = </a:t>
            </a:r>
            <a:r>
              <a:rPr lang="pt-PT" altLang="pt-PT" sz="2800" dirty="0" smtClean="0">
                <a:solidFill>
                  <a:srgbClr val="FF0000"/>
                </a:solidFill>
                <a:latin typeface="Times New Roman" pitchFamily="18" charset="0"/>
              </a:rPr>
              <a:t> e</a:t>
            </a:r>
            <a:r>
              <a:rPr lang="pt-PT" altLang="pt-PT" sz="2800" baseline="30000" dirty="0" smtClean="0">
                <a:solidFill>
                  <a:srgbClr val="FF0000"/>
                </a:solidFill>
                <a:latin typeface="Times New Roman" pitchFamily="18" charset="0"/>
              </a:rPr>
              <a:t>2i</a:t>
            </a:r>
            <a:r>
              <a:rPr lang="el-GR" altLang="pt-PT" sz="2800" baseline="30000" dirty="0" smtClean="0">
                <a:solidFill>
                  <a:srgbClr val="FF0000"/>
                </a:solidFill>
                <a:latin typeface="Times New Roman" pitchFamily="18" charset="0"/>
              </a:rPr>
              <a:t>π</a:t>
            </a:r>
            <a:r>
              <a:rPr lang="pt-PT" altLang="pt-PT" sz="2800" baseline="30000" dirty="0" smtClean="0">
                <a:solidFill>
                  <a:srgbClr val="FF0000"/>
                </a:solidFill>
                <a:latin typeface="Times New Roman" pitchFamily="18" charset="0"/>
              </a:rPr>
              <a:t>/3</a:t>
            </a:r>
            <a:r>
              <a:rPr lang="pt-PT" altLang="pt-PT" sz="2800" dirty="0" smtClean="0">
                <a:latin typeface="Times New Roman" pitchFamily="18" charset="0"/>
              </a:rPr>
              <a:t>. </a:t>
            </a:r>
            <a:r>
              <a:rPr lang="pt-PT" altLang="pt-PT" sz="2000" dirty="0" smtClean="0">
                <a:solidFill>
                  <a:schemeClr val="accent2"/>
                </a:solidFill>
                <a:latin typeface="Times New Roman" pitchFamily="18" charset="0"/>
              </a:rPr>
              <a:t>Recall that </a:t>
            </a:r>
            <a:r>
              <a:rPr lang="pt-PT" altLang="pt-PT" sz="2000" dirty="0" smtClean="0">
                <a:solidFill>
                  <a:srgbClr val="00B050"/>
                </a:solidFill>
                <a:latin typeface="Times New Roman" pitchFamily="18" charset="0"/>
              </a:rPr>
              <a:t>n</a:t>
            </a:r>
            <a:r>
              <a:rPr lang="pt-PT" altLang="pt-PT" sz="2000" dirty="0" smtClean="0">
                <a:solidFill>
                  <a:schemeClr val="accent2"/>
                </a:solidFill>
                <a:latin typeface="Times New Roman" pitchFamily="18" charset="0"/>
              </a:rPr>
              <a:t> and </a:t>
            </a:r>
            <a:r>
              <a:rPr lang="pt-PT" altLang="pt-PT" sz="2000" dirty="0" smtClean="0">
                <a:solidFill>
                  <a:srgbClr val="00B050"/>
                </a:solidFill>
                <a:latin typeface="Times New Roman" pitchFamily="18" charset="0"/>
              </a:rPr>
              <a:t>p</a:t>
            </a:r>
            <a:r>
              <a:rPr lang="pt-PT" altLang="pt-PT" sz="2000" dirty="0" smtClean="0">
                <a:solidFill>
                  <a:schemeClr val="accent2"/>
                </a:solidFill>
                <a:latin typeface="Times New Roman" pitchFamily="18" charset="0"/>
              </a:rPr>
              <a:t> and the positive and negative quark fields (not yet rotated to their mass basis) and </a:t>
            </a:r>
            <a:r>
              <a:rPr lang="el-GR" altLang="pt-PT" sz="2000" dirty="0" smtClean="0">
                <a:solidFill>
                  <a:srgbClr val="00B050"/>
                </a:solidFill>
                <a:latin typeface="Times New Roman" pitchFamily="18" charset="0"/>
              </a:rPr>
              <a:t>Γ</a:t>
            </a:r>
            <a:r>
              <a:rPr lang="pt-PT" altLang="pt-PT" sz="2000" dirty="0" smtClean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el-GR" altLang="pt-PT" sz="2000" dirty="0" smtClean="0">
                <a:solidFill>
                  <a:srgbClr val="00B050"/>
                </a:solidFill>
                <a:latin typeface="Times New Roman" pitchFamily="18" charset="0"/>
              </a:rPr>
              <a:t>Δ</a:t>
            </a:r>
            <a:r>
              <a:rPr lang="pt-PT" altLang="pt-PT" sz="2000" dirty="0" smtClean="0">
                <a:solidFill>
                  <a:schemeClr val="accent2"/>
                </a:solidFill>
                <a:latin typeface="Times New Roman" pitchFamily="18" charset="0"/>
              </a:rPr>
              <a:t> are the 3×3 Yukawa coupling matrices, the Yukawa lagrangian being given by</a:t>
            </a:r>
          </a:p>
          <a:p>
            <a:pPr eaLnBrk="1" hangingPunct="1">
              <a:spcBef>
                <a:spcPct val="0"/>
              </a:spcBef>
              <a:buNone/>
            </a:pPr>
            <a:endParaRPr lang="pt-PT" altLang="pt-PT" sz="2000" baseline="300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pt-PT" altLang="pt-PT" sz="20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pt-PT" altLang="pt-PT" sz="2000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pt-PT" altLang="pt-PT" sz="20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pt-PT" altLang="pt-PT" sz="2000" dirty="0" smtClean="0">
                <a:solidFill>
                  <a:schemeClr val="accent2"/>
                </a:solidFill>
                <a:latin typeface="Times New Roman" pitchFamily="18" charset="0"/>
              </a:rPr>
              <a:t>We do not address the leptonic sector in this work – it is easy to see it can be chsen to be flavour conserving, like one of the regular 2HDM types).</a:t>
            </a:r>
            <a:endParaRPr lang="pt-PT" altLang="pt-PT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93" y="1994545"/>
            <a:ext cx="3851118" cy="165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16" y="4581128"/>
            <a:ext cx="8118407" cy="97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6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49540" y="188640"/>
            <a:ext cx="9094459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SYMMETRIES OF THE MODEL</a:t>
            </a:r>
            <a:endParaRPr lang="pt-PT" altLang="pt-PT" sz="1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The Z</a:t>
            </a:r>
            <a:r>
              <a:rPr lang="pt-PT" altLang="pt-PT" sz="1800" baseline="-25000" dirty="0" smtClean="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 symmetry </a:t>
            </a:r>
            <a:r>
              <a:rPr lang="pt-PT" altLang="pt-PT" sz="1800" dirty="0" smtClean="0">
                <a:solidFill>
                  <a:srgbClr val="00B050"/>
                </a:solidFill>
                <a:latin typeface="Times New Roman" pitchFamily="18" charset="0"/>
              </a:rPr>
              <a:t>BREAKS FLAVOUR CONSERVATION </a:t>
            </a: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bcause it treats each generation differently. Therefore, tree-level flavour changing neutral currents (FCNC) mediated by scalars are to be expected. </a:t>
            </a: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The scalar potential becomes indistinguishable from that of a Peccei-Quinn model,</a:t>
            </a: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800" dirty="0">
                <a:solidFill>
                  <a:schemeClr val="accent2"/>
                </a:solidFill>
                <a:latin typeface="Times New Roman" pitchFamily="18" charset="0"/>
              </a:rPr>
              <a:t>w</a:t>
            </a: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here we have </a:t>
            </a: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SOFTLY BROKEN  </a:t>
            </a: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the Z</a:t>
            </a:r>
            <a:r>
              <a:rPr lang="pt-PT" altLang="pt-PT" sz="1800" baseline="-25000" dirty="0" smtClean="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 symmetry via the </a:t>
            </a:r>
            <a:r>
              <a:rPr lang="pt-PT" altLang="pt-PT" sz="1800" dirty="0" smtClean="0">
                <a:latin typeface="Times New Roman" pitchFamily="18" charset="0"/>
              </a:rPr>
              <a:t>COMPLEX</a:t>
            </a: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pt-PT" altLang="pt-PT" sz="1800" baseline="-25000" dirty="0" smtClean="0">
                <a:solidFill>
                  <a:srgbClr val="FF0000"/>
                </a:solidFill>
                <a:latin typeface="Times New Roman" pitchFamily="18" charset="0"/>
              </a:rPr>
              <a:t>12</a:t>
            </a: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 parameter</a:t>
            </a: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pt-PT" altLang="pt-PT" sz="1800" u="sng" dirty="0" smtClean="0">
                <a:solidFill>
                  <a:srgbClr val="FF0000"/>
                </a:solidFill>
                <a:latin typeface="Times New Roman" pitchFamily="18" charset="0"/>
              </a:rPr>
              <a:t>The phase </a:t>
            </a:r>
            <a:r>
              <a:rPr lang="el-GR" altLang="pt-PT" sz="1800" u="sng" dirty="0" smtClean="0">
                <a:solidFill>
                  <a:srgbClr val="FF0000"/>
                </a:solidFill>
                <a:latin typeface="Times New Roman" pitchFamily="18" charset="0"/>
              </a:rPr>
              <a:t>θ</a:t>
            </a:r>
            <a:r>
              <a:rPr lang="pt-PT" altLang="pt-PT" sz="18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is the only source of CP violation in the model!</a:t>
            </a: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But for the scalar sector, it is easy to think of this phase as </a:t>
            </a: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vanishing</a:t>
            </a: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 through a doublet phase redefinition – it will turn out later in the fermion sector!</a:t>
            </a: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5912"/>
            <a:ext cx="9143999" cy="14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362543" y="2636912"/>
            <a:ext cx="2809857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237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3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rgbClr val="FF0000"/>
                </a:solidFill>
                <a:latin typeface="Times New Roman" pitchFamily="18" charset="0"/>
              </a:rPr>
              <a:t>THEORETICAL BOUNDS ON 2HDM SCALAR PARAMETERS</a:t>
            </a:r>
          </a:p>
        </p:txBody>
      </p:sp>
      <p:sp>
        <p:nvSpPr>
          <p:cNvPr id="20483" name="CaixaDeTexto 4"/>
          <p:cNvSpPr txBox="1">
            <a:spLocks noChangeArrowheads="1"/>
          </p:cNvSpPr>
          <p:nvPr/>
        </p:nvSpPr>
        <p:spPr bwMode="auto">
          <a:xfrm>
            <a:off x="0" y="849313"/>
            <a:ext cx="2627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rgbClr val="0066FF"/>
                </a:solidFill>
                <a:latin typeface="Times New Roman" pitchFamily="18" charset="0"/>
              </a:rPr>
              <a:t>Potential has to be bounded from below: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692150"/>
            <a:ext cx="53562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ângulo 6"/>
          <p:cNvSpPr/>
          <p:nvPr/>
        </p:nvSpPr>
        <p:spPr>
          <a:xfrm>
            <a:off x="2771775" y="693738"/>
            <a:ext cx="5688013" cy="1079500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1863"/>
            <a:ext cx="506095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CaixaDeTexto 8"/>
          <p:cNvSpPr txBox="1">
            <a:spLocks noChangeArrowheads="1"/>
          </p:cNvSpPr>
          <p:nvPr/>
        </p:nvSpPr>
        <p:spPr bwMode="auto">
          <a:xfrm>
            <a:off x="250825" y="3429000"/>
            <a:ext cx="2628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>
                <a:solidFill>
                  <a:schemeClr val="accent2"/>
                </a:solidFill>
                <a:latin typeface="Times New Roman" pitchFamily="18" charset="0"/>
              </a:rPr>
              <a:t>Theory must respect unitarity:</a:t>
            </a:r>
          </a:p>
        </p:txBody>
      </p:sp>
      <p:pic>
        <p:nvPicPr>
          <p:cNvPr id="204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518150"/>
            <a:ext cx="5118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ângulo 10"/>
          <p:cNvSpPr/>
          <p:nvPr/>
        </p:nvSpPr>
        <p:spPr>
          <a:xfrm>
            <a:off x="2843213" y="2060575"/>
            <a:ext cx="5400675" cy="4105275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2049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8725"/>
            <a:ext cx="91392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8"/>
          <p:cNvSpPr txBox="1">
            <a:spLocks noChangeArrowheads="1"/>
          </p:cNvSpPr>
          <p:nvPr/>
        </p:nvSpPr>
        <p:spPr bwMode="auto">
          <a:xfrm>
            <a:off x="250901" y="4526083"/>
            <a:ext cx="229733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 smtClean="0">
                <a:solidFill>
                  <a:srgbClr val="FF0000"/>
                </a:solidFill>
                <a:latin typeface="Times New Roman" pitchFamily="18" charset="0"/>
              </a:rPr>
              <a:t>(for the current model these conditions are valid, with of course </a:t>
            </a:r>
            <a:r>
              <a:rPr lang="el-GR" altLang="pt-PT" sz="2000" dirty="0" smtClean="0">
                <a:solidFill>
                  <a:srgbClr val="FF0000"/>
                </a:solidFill>
                <a:latin typeface="Times New Roman" pitchFamily="18" charset="0"/>
              </a:rPr>
              <a:t>λ</a:t>
            </a:r>
            <a:r>
              <a:rPr lang="pt-PT" altLang="pt-PT" sz="2000" baseline="-25000" dirty="0" smtClean="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pt-PT" altLang="pt-PT" sz="2000" dirty="0" smtClean="0">
                <a:solidFill>
                  <a:srgbClr val="FF0000"/>
                </a:solidFill>
                <a:latin typeface="Times New Roman" pitchFamily="18" charset="0"/>
              </a:rPr>
              <a:t> = 0)</a:t>
            </a:r>
            <a:endParaRPr lang="pt-PT" altLang="pt-PT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18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604838"/>
            <a:ext cx="51085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542925" y="762000"/>
            <a:ext cx="2663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>
                <a:solidFill>
                  <a:srgbClr val="000099"/>
                </a:solidFill>
                <a:latin typeface="Times New Roman" pitchFamily="18" charset="0"/>
              </a:rPr>
              <a:t>Doublet field components: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3754643"/>
            <a:ext cx="1600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179512" y="3870050"/>
            <a:ext cx="47592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>
                <a:solidFill>
                  <a:srgbClr val="000099"/>
                </a:solidFill>
                <a:latin typeface="Times New Roman" pitchFamily="18" charset="0"/>
              </a:rPr>
              <a:t>Definition of </a:t>
            </a:r>
            <a:r>
              <a:rPr lang="el-GR" altLang="pt-PT" sz="2000" dirty="0">
                <a:solidFill>
                  <a:srgbClr val="FF0000"/>
                </a:solidFill>
                <a:latin typeface="Times New Roman" pitchFamily="18" charset="0"/>
              </a:rPr>
              <a:t>β</a:t>
            </a:r>
            <a:r>
              <a:rPr lang="pt-PT" altLang="pt-PT" sz="2000" dirty="0">
                <a:solidFill>
                  <a:srgbClr val="000099"/>
                </a:solidFill>
                <a:latin typeface="Times New Roman" pitchFamily="18" charset="0"/>
              </a:rPr>
              <a:t> angle</a:t>
            </a:r>
            <a:r>
              <a:rPr lang="pt-PT" altLang="pt-PT" sz="2000" dirty="0" smtClean="0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2000" dirty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 smtClean="0">
                <a:solidFill>
                  <a:srgbClr val="006600"/>
                </a:solidFill>
                <a:latin typeface="Times New Roman" pitchFamily="18" charset="0"/>
              </a:rPr>
              <a:t>(yes, it is unphysical in this model, in principle – call it a placeholder variable...)</a:t>
            </a:r>
            <a:endParaRPr lang="pt-PT" altLang="pt-PT" sz="2000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5219973"/>
            <a:ext cx="347980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574675" y="5391423"/>
            <a:ext cx="3024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rgbClr val="000099"/>
                </a:solidFill>
                <a:latin typeface="Times New Roman" pitchFamily="18" charset="0"/>
              </a:rPr>
              <a:t>Definition of </a:t>
            </a:r>
            <a:r>
              <a:rPr lang="el-GR" altLang="pt-PT" sz="2000">
                <a:solidFill>
                  <a:srgbClr val="FF0000"/>
                </a:solidFill>
                <a:latin typeface="Times New Roman" pitchFamily="18" charset="0"/>
              </a:rPr>
              <a:t>α</a:t>
            </a:r>
            <a:r>
              <a:rPr lang="pt-PT" altLang="pt-PT" sz="2000">
                <a:solidFill>
                  <a:srgbClr val="000099"/>
                </a:solidFill>
                <a:latin typeface="Times New Roman" pitchFamily="18" charset="0"/>
              </a:rPr>
              <a:t> angle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rgbClr val="000099"/>
                </a:solidFill>
                <a:latin typeface="Times New Roman" pitchFamily="18" charset="0"/>
              </a:rPr>
              <a:t>(h, H: CP-even scalars):</a:t>
            </a:r>
          </a:p>
        </p:txBody>
      </p:sp>
      <p:sp>
        <p:nvSpPr>
          <p:cNvPr id="23560" name="TextBox 1"/>
          <p:cNvSpPr txBox="1">
            <a:spLocks noChangeArrowheads="1"/>
          </p:cNvSpPr>
          <p:nvPr/>
        </p:nvSpPr>
        <p:spPr bwMode="auto">
          <a:xfrm>
            <a:off x="2987675" y="6269310"/>
            <a:ext cx="5184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>
                <a:solidFill>
                  <a:srgbClr val="FF0000"/>
                </a:solidFill>
                <a:latin typeface="Times New Roman" pitchFamily="18" charset="0"/>
              </a:rPr>
              <a:t>(without loss of generality: -</a:t>
            </a:r>
            <a:r>
              <a:rPr lang="el-GR" altLang="pt-PT" sz="2000">
                <a:solidFill>
                  <a:srgbClr val="FF0000"/>
                </a:solidFill>
                <a:latin typeface="Times New Roman" pitchFamily="18" charset="0"/>
              </a:rPr>
              <a:t>π</a:t>
            </a:r>
            <a:r>
              <a:rPr lang="pt-PT" altLang="pt-PT" sz="2000">
                <a:solidFill>
                  <a:srgbClr val="FF0000"/>
                </a:solidFill>
                <a:latin typeface="Times New Roman" pitchFamily="18" charset="0"/>
              </a:rPr>
              <a:t>/2 </a:t>
            </a:r>
            <a:r>
              <a:rPr lang="el-GR" altLang="pt-PT" sz="2000">
                <a:solidFill>
                  <a:srgbClr val="FF0000"/>
                </a:solidFill>
                <a:latin typeface="Times New Roman" pitchFamily="18" charset="0"/>
              </a:rPr>
              <a:t>≤</a:t>
            </a:r>
            <a:r>
              <a:rPr lang="pt-PT" altLang="pt-PT" sz="2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l-GR" altLang="pt-PT" sz="2000">
                <a:solidFill>
                  <a:srgbClr val="FF0000"/>
                </a:solidFill>
                <a:latin typeface="Times New Roman" pitchFamily="18" charset="0"/>
              </a:rPr>
              <a:t>α</a:t>
            </a:r>
            <a:r>
              <a:rPr lang="pt-PT" altLang="pt-PT" sz="2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l-GR" altLang="pt-PT" sz="2000">
                <a:solidFill>
                  <a:srgbClr val="FF0000"/>
                </a:solidFill>
                <a:latin typeface="Times New Roman" pitchFamily="18" charset="0"/>
              </a:rPr>
              <a:t>≤</a:t>
            </a:r>
            <a:r>
              <a:rPr lang="pt-PT" altLang="pt-PT" sz="2000">
                <a:solidFill>
                  <a:srgbClr val="FF0000"/>
                </a:solidFill>
                <a:latin typeface="Times New Roman" pitchFamily="18" charset="0"/>
              </a:rPr>
              <a:t> + </a:t>
            </a:r>
            <a:r>
              <a:rPr lang="el-GR" altLang="pt-PT" sz="2000">
                <a:solidFill>
                  <a:srgbClr val="FF0000"/>
                </a:solidFill>
                <a:latin typeface="Times New Roman" pitchFamily="18" charset="0"/>
              </a:rPr>
              <a:t>π</a:t>
            </a:r>
            <a:r>
              <a:rPr lang="pt-PT" altLang="pt-PT" sz="2000">
                <a:solidFill>
                  <a:srgbClr val="FF0000"/>
                </a:solidFill>
                <a:latin typeface="Times New Roman" pitchFamily="18" charset="0"/>
              </a:rPr>
              <a:t>/2)</a:t>
            </a:r>
          </a:p>
        </p:txBody>
      </p:sp>
      <p:sp>
        <p:nvSpPr>
          <p:cNvPr id="23561" name="TextBox 3"/>
          <p:cNvSpPr txBox="1">
            <a:spLocks noChangeArrowheads="1"/>
          </p:cNvSpPr>
          <p:nvPr/>
        </p:nvSpPr>
        <p:spPr bwMode="auto">
          <a:xfrm>
            <a:off x="669925" y="2133600"/>
            <a:ext cx="8005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>
                <a:solidFill>
                  <a:srgbClr val="000099"/>
                </a:solidFill>
                <a:latin typeface="Times New Roman" pitchFamily="18" charset="0"/>
              </a:rPr>
              <a:t>Both doublets may acquire </a:t>
            </a:r>
            <a:r>
              <a:rPr lang="pt-PT" altLang="pt-PT" sz="2000" dirty="0" smtClean="0">
                <a:solidFill>
                  <a:srgbClr val="FF0000"/>
                </a:solidFill>
                <a:latin typeface="Times New Roman" pitchFamily="18" charset="0"/>
              </a:rPr>
              <a:t>REAL</a:t>
            </a:r>
            <a:r>
              <a:rPr lang="pt-PT" altLang="pt-PT" sz="2000" dirty="0" smtClean="0">
                <a:solidFill>
                  <a:srgbClr val="000099"/>
                </a:solidFill>
                <a:latin typeface="Times New Roman" pitchFamily="18" charset="0"/>
              </a:rPr>
              <a:t> vevs</a:t>
            </a:r>
            <a:r>
              <a:rPr lang="pt-PT" altLang="pt-PT" sz="2000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pt-PT" altLang="pt-PT" sz="2000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pt-PT" altLang="pt-PT" sz="2000" baseline="-25000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pt-PT" altLang="pt-PT" sz="2000" dirty="0">
                <a:solidFill>
                  <a:srgbClr val="000099"/>
                </a:solidFill>
                <a:latin typeface="Times New Roman" pitchFamily="18" charset="0"/>
              </a:rPr>
              <a:t> and </a:t>
            </a:r>
            <a:r>
              <a:rPr lang="pt-PT" altLang="pt-PT" sz="2000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pt-PT" altLang="pt-PT" sz="2000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pt-PT" altLang="pt-PT" sz="2000" dirty="0">
                <a:solidFill>
                  <a:srgbClr val="000099"/>
                </a:solidFill>
                <a:latin typeface="Times New Roman" pitchFamily="18" charset="0"/>
              </a:rPr>
              <a:t>, such that 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3694" y="2971800"/>
            <a:ext cx="8132762" cy="78284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pt-PT">
                <a:noFill/>
              </a:rPr>
              <a:t> 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73024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000" dirty="0" smtClean="0">
                <a:solidFill>
                  <a:srgbClr val="FF0000"/>
                </a:solidFill>
                <a:latin typeface="Times New Roman" pitchFamily="18" charset="0"/>
              </a:rPr>
              <a:t>SPONTANEOUS SYMMETRY BREAKING:</a:t>
            </a:r>
            <a:endParaRPr lang="pt-PT" altLang="pt-PT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49540" y="0"/>
            <a:ext cx="9094459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THE YUKAWA SECTOR</a:t>
            </a:r>
            <a:endParaRPr lang="pt-PT" altLang="pt-PT" sz="1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The Z</a:t>
            </a:r>
            <a:r>
              <a:rPr lang="pt-PT" altLang="pt-PT" sz="1800" baseline="-25000" dirty="0" smtClean="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 symmetry’s impact on the Yukawa matrices is to reduce them to a very simple form (after rephasings),</a:t>
            </a: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The quark mass matrices are then  </a:t>
            </a: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REAL</a:t>
            </a: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 and given by</a:t>
            </a: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     which are bi-diagonalized by matrices </a:t>
            </a: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pt-PT" altLang="pt-PT" sz="1800" baseline="-25000" dirty="0" smtClean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 and </a:t>
            </a: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pt-PT" altLang="pt-PT" sz="1800" baseline="-25000" dirty="0" smtClean="0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 such that</a:t>
            </a: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pt-PT" altLang="pt-PT" sz="1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607719" cy="218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93" y="4293096"/>
            <a:ext cx="6690320" cy="81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755" y="5718850"/>
            <a:ext cx="4523595" cy="102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2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7"/>
              <p:cNvSpPr txBox="1">
                <a:spLocks noChangeArrowheads="1"/>
              </p:cNvSpPr>
              <p:nvPr/>
            </p:nvSpPr>
            <p:spPr bwMode="auto">
              <a:xfrm>
                <a:off x="49540" y="0"/>
                <a:ext cx="9094459" cy="6447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PT" altLang="pt-PT" sz="18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THE YUKAWA SECTOR</a:t>
                </a:r>
                <a:endParaRPr lang="pt-PT" altLang="pt-PT" sz="1800" dirty="0" smtClean="0">
                  <a:solidFill>
                    <a:schemeClr val="accent2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 dirty="0">
                  <a:solidFill>
                    <a:schemeClr val="accent2"/>
                  </a:solidFill>
                  <a:latin typeface="Times New Roman" pitchFamily="18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</a:pPr>
                <a:r>
                  <a:rPr lang="pt-PT" altLang="pt-PT" sz="18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IMPORTANT</a:t>
                </a:r>
                <a:r>
                  <a:rPr lang="pt-PT" altLang="pt-PT" sz="1800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: the diagonalization matrices end up being  </a:t>
                </a:r>
                <a:r>
                  <a:rPr lang="pt-PT" altLang="pt-PT" sz="1800" dirty="0" smtClean="0">
                    <a:solidFill>
                      <a:srgbClr val="006600"/>
                    </a:solidFill>
                    <a:latin typeface="Times New Roman" pitchFamily="18" charset="0"/>
                  </a:rPr>
                  <a:t>REAL ORTHOGONAL </a:t>
                </a:r>
                <a:r>
                  <a:rPr lang="pt-PT" altLang="pt-PT" sz="1800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matrices,  </a:t>
                </a:r>
              </a:p>
              <a:p>
                <a:pPr marL="285750" indent="-285750" eaLnBrk="1" hangingPunct="1">
                  <a:spcBef>
                    <a:spcPct val="0"/>
                  </a:spcBef>
                </a:pPr>
                <a:endParaRPr lang="pt-PT" altLang="pt-PT" sz="1800" dirty="0">
                  <a:solidFill>
                    <a:schemeClr val="accent2"/>
                  </a:solidFill>
                  <a:latin typeface="Times New Roman" pitchFamily="18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</a:pPr>
                <a:endParaRPr lang="pt-PT" altLang="pt-PT" sz="1800" dirty="0" smtClean="0">
                  <a:solidFill>
                    <a:schemeClr val="accent2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pt-PT" altLang="pt-PT" sz="1800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     which has two crucial consequences:</a:t>
                </a:r>
                <a:endParaRPr lang="pt-PT" altLang="pt-PT" sz="1800" baseline="30000" dirty="0" smtClean="0">
                  <a:solidFill>
                    <a:schemeClr val="accent2"/>
                  </a:solidFill>
                  <a:latin typeface="Times New Roman" pitchFamily="18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</a:pPr>
                <a:endParaRPr lang="pt-PT" altLang="pt-PT" sz="1800" dirty="0" smtClean="0">
                  <a:solidFill>
                    <a:schemeClr val="accent2"/>
                  </a:solidFill>
                  <a:latin typeface="Times New Roman" pitchFamily="18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</a:pPr>
                <a:r>
                  <a:rPr lang="pt-PT" altLang="pt-PT" sz="1800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The CKM matrix is given by</a:t>
                </a:r>
              </a:p>
              <a:p>
                <a:pPr marL="285750" indent="-285750" eaLnBrk="1" hangingPunct="1">
                  <a:spcBef>
                    <a:spcPct val="0"/>
                  </a:spcBef>
                </a:pPr>
                <a:endParaRPr lang="pt-PT" altLang="pt-PT" sz="1800" dirty="0">
                  <a:solidFill>
                    <a:schemeClr val="accent2"/>
                  </a:solidFill>
                  <a:latin typeface="Times New Roman" pitchFamily="18" charset="0"/>
                </a:endParaRPr>
              </a:p>
              <a:p>
                <a:pPr algn="ctr" eaLnBrk="1" hangingPunct="1">
                  <a:spcBef>
                    <a:spcPct val="0"/>
                  </a:spcBef>
                  <a:buNone/>
                </a:pPr>
                <a:r>
                  <a:rPr lang="pt-PT" altLang="pt-PT" sz="20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     V</a:t>
                </a:r>
                <a:r>
                  <a:rPr lang="pt-PT" altLang="pt-PT" sz="2000" baseline="-250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CKM</a:t>
                </a:r>
                <a:r>
                  <a:rPr lang="pt-PT" altLang="pt-PT" sz="20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= O</a:t>
                </a:r>
                <a:r>
                  <a:rPr lang="pt-PT" altLang="pt-PT" sz="2000" baseline="-250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Lp</a:t>
                </a:r>
                <a:r>
                  <a:rPr lang="pt-PT" altLang="pt-PT" sz="20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×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altLang="pt-PT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altLang="pt-PT" sz="2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altLang="pt-PT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pt-PT" altLang="pt-PT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pt-PT" altLang="pt-PT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pt-PT" altLang="pt-PT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pt-PT" altLang="pt-PT" sz="2000" dirty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pt-PT" altLang="pt-PT" sz="2000" baseline="30000" dirty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pt-PT" altLang="pt-PT" sz="2000" baseline="30000" dirty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</a:rPr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l-GR" altLang="pt-PT" sz="2000" baseline="30000" dirty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</a:rPr>
                                <m:t>θ</m:t>
                              </m:r>
                            </m:e>
                            <m:e>
                              <m:r>
                                <a:rPr lang="pt-PT" altLang="pt-PT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pt-PT" altLang="pt-PT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pt-PT" altLang="pt-PT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pt-PT" altLang="pt-PT" sz="2000" dirty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</a:rPr>
                                <m:t>e</m:t>
                              </m:r>
                              <m:r>
                                <m:rPr>
                                  <m:nor/>
                                </m:rPr>
                                <a:rPr lang="pt-PT" altLang="pt-PT" sz="2000" baseline="30000" dirty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pt-PT" altLang="pt-PT" sz="2000" baseline="30000" dirty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</a:rPr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l-GR" altLang="pt-PT" sz="2000" baseline="30000" dirty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</a:rPr>
                                <m:t>θ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altLang="pt-PT" sz="20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pt-PT" altLang="pt-PT" sz="2000" dirty="0">
                    <a:solidFill>
                      <a:schemeClr val="tx1"/>
                    </a:solidFill>
                    <a:latin typeface="Times New Roman" pitchFamily="18" charset="0"/>
                  </a:rPr>
                  <a:t>× </a:t>
                </a:r>
                <a:r>
                  <a:rPr lang="pt-PT" altLang="pt-PT" sz="20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O</a:t>
                </a:r>
                <a:r>
                  <a:rPr lang="pt-PT" altLang="pt-PT" sz="2000" baseline="300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T</a:t>
                </a:r>
                <a:r>
                  <a:rPr lang="pt-PT" altLang="pt-PT" sz="2000" baseline="-250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Ln</a:t>
                </a:r>
              </a:p>
              <a:p>
                <a:pPr marL="285750" indent="-285750" eaLnBrk="1" hangingPunct="1">
                  <a:spcBef>
                    <a:spcPct val="0"/>
                  </a:spcBef>
                </a:pPr>
                <a:endParaRPr lang="pt-PT" altLang="pt-PT" sz="1800" dirty="0">
                  <a:solidFill>
                    <a:schemeClr val="accent2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pt-PT" altLang="pt-PT" sz="1800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     and therefore only through the phase </a:t>
                </a:r>
                <a:r>
                  <a:rPr lang="el-GR" altLang="pt-PT" sz="1800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θ</a:t>
                </a:r>
                <a:r>
                  <a:rPr lang="pt-PT" altLang="pt-PT" sz="1800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 does one obtain a complex CKM!</a:t>
                </a:r>
              </a:p>
              <a:p>
                <a:pPr marL="285750" indent="-285750" eaLnBrk="1" hangingPunct="1">
                  <a:spcBef>
                    <a:spcPct val="0"/>
                  </a:spcBef>
                </a:pPr>
                <a:endParaRPr lang="pt-PT" altLang="pt-PT" sz="1800" dirty="0">
                  <a:solidFill>
                    <a:schemeClr val="accent2"/>
                  </a:solidFill>
                  <a:latin typeface="Times New Roman" pitchFamily="18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</a:pPr>
                <a:r>
                  <a:rPr lang="pt-PT" altLang="pt-PT" sz="1800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The  Yukawa interaction matrices, </a:t>
                </a:r>
              </a:p>
              <a:p>
                <a:pPr marL="285750" indent="-285750" eaLnBrk="1" hangingPunct="1">
                  <a:spcBef>
                    <a:spcPct val="0"/>
                  </a:spcBef>
                </a:pPr>
                <a:endParaRPr lang="pt-PT" altLang="pt-PT" sz="1800" dirty="0">
                  <a:solidFill>
                    <a:schemeClr val="accent2"/>
                  </a:solidFill>
                  <a:latin typeface="Times New Roman" pitchFamily="18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</a:pPr>
                <a:endParaRPr lang="pt-PT" altLang="pt-PT" sz="1800" dirty="0" smtClean="0">
                  <a:solidFill>
                    <a:schemeClr val="accent2"/>
                  </a:solidFill>
                  <a:latin typeface="Times New Roman" pitchFamily="18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</a:pPr>
                <a:endParaRPr lang="pt-PT" altLang="pt-PT" sz="1800" dirty="0">
                  <a:solidFill>
                    <a:schemeClr val="accent2"/>
                  </a:solidFill>
                  <a:latin typeface="Times New Roman" pitchFamily="18" charset="0"/>
                </a:endParaRPr>
              </a:p>
              <a:p>
                <a:pPr marL="285750" indent="-285750" eaLnBrk="1" hangingPunct="1">
                  <a:spcBef>
                    <a:spcPct val="0"/>
                  </a:spcBef>
                </a:pPr>
                <a:endParaRPr lang="pt-PT" altLang="pt-PT" sz="1800" dirty="0" smtClean="0">
                  <a:solidFill>
                    <a:schemeClr val="accent2"/>
                  </a:solidFill>
                  <a:latin typeface="Times New Roman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pt-PT" altLang="pt-PT" sz="1800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    are  completely </a:t>
                </a:r>
                <a:r>
                  <a:rPr lang="pt-PT" altLang="pt-PT" sz="18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REAL</a:t>
                </a:r>
                <a:r>
                  <a:rPr lang="pt-PT" altLang="pt-PT" sz="1800" dirty="0" smtClean="0">
                    <a:solidFill>
                      <a:schemeClr val="accent2"/>
                    </a:solidFill>
                    <a:latin typeface="Times New Roman" pitchFamily="18" charset="0"/>
                  </a:rPr>
                  <a:t> in the mass basis: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1800" dirty="0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40" y="0"/>
                <a:ext cx="9094459" cy="6447663"/>
              </a:xfrm>
              <a:prstGeom prst="rect">
                <a:avLst/>
              </a:prstGeom>
              <a:blipFill rotWithShape="1">
                <a:blip r:embed="rId2"/>
                <a:stretch>
                  <a:fillRect l="-402" t="-4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319" y="1124744"/>
            <a:ext cx="519192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95316"/>
            <a:ext cx="6768752" cy="70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69" y="6117794"/>
            <a:ext cx="5089400" cy="65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49540" y="0"/>
            <a:ext cx="909445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THE YUKAWA SECTOR</a:t>
            </a:r>
            <a:endParaRPr lang="pt-PT" altLang="pt-PT" sz="1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But the matrices N</a:t>
            </a:r>
            <a:r>
              <a:rPr lang="pt-PT" altLang="pt-PT" sz="1800" baseline="-25000" dirty="0" smtClean="0">
                <a:solidFill>
                  <a:schemeClr val="accent2"/>
                </a:solidFill>
                <a:latin typeface="Times New Roman" pitchFamily="18" charset="0"/>
              </a:rPr>
              <a:t>d</a:t>
            </a: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 and N</a:t>
            </a:r>
            <a:r>
              <a:rPr lang="pt-PT" altLang="pt-PT" sz="1800" baseline="-25000" dirty="0" smtClean="0">
                <a:solidFill>
                  <a:schemeClr val="accent2"/>
                </a:solidFill>
                <a:latin typeface="Times New Roman" pitchFamily="18" charset="0"/>
              </a:rPr>
              <a:t>u</a:t>
            </a: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 are NOT diagonal in the quark mass basis, due to flavour violation, and therefore we have </a:t>
            </a:r>
            <a:r>
              <a:rPr lang="pt-PT" altLang="pt-PT" sz="1800" dirty="0" smtClean="0">
                <a:solidFill>
                  <a:srgbClr val="FF0000"/>
                </a:solidFill>
                <a:latin typeface="Times New Roman" pitchFamily="18" charset="0"/>
              </a:rPr>
              <a:t>scalar-mediated tree-level FCNC</a:t>
            </a:r>
            <a:r>
              <a:rPr lang="pt-PT" altLang="pt-PT" sz="1800" dirty="0" smtClean="0">
                <a:solidFill>
                  <a:schemeClr val="accent2"/>
                </a:solidFill>
                <a:latin typeface="Times New Roman" pitchFamily="18" charset="0"/>
              </a:rPr>
              <a:t>!</a:t>
            </a: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285750" indent="-285750" eaLnBrk="1" hangingPunct="1">
              <a:spcBef>
                <a:spcPct val="0"/>
              </a:spcBef>
            </a:pPr>
            <a:endParaRPr lang="pt-PT" altLang="pt-PT" sz="1800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PT" altLang="pt-PT" sz="18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56" y="1556792"/>
            <a:ext cx="8709924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12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6989</TotalTime>
  <Words>1964</Words>
  <Application>Microsoft Office PowerPoint</Application>
  <PresentationFormat>On-screen Show (4:3)</PresentationFormat>
  <Paragraphs>314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CIUL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ferreira</dc:creator>
  <cp:lastModifiedBy>Ferreira</cp:lastModifiedBy>
  <cp:revision>464</cp:revision>
  <dcterms:created xsi:type="dcterms:W3CDTF">2009-09-13T16:18:37Z</dcterms:created>
  <dcterms:modified xsi:type="dcterms:W3CDTF">2019-09-10T10:36:48Z</dcterms:modified>
</cp:coreProperties>
</file>