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6"/>
  </p:notesMasterIdLst>
  <p:sldIdLst>
    <p:sldId id="256" r:id="rId2"/>
    <p:sldId id="257" r:id="rId3"/>
    <p:sldId id="280" r:id="rId4"/>
    <p:sldId id="258" r:id="rId5"/>
    <p:sldId id="279" r:id="rId6"/>
    <p:sldId id="281" r:id="rId7"/>
    <p:sldId id="282" r:id="rId8"/>
    <p:sldId id="259" r:id="rId9"/>
    <p:sldId id="260" r:id="rId10"/>
    <p:sldId id="261" r:id="rId11"/>
    <p:sldId id="262" r:id="rId12"/>
    <p:sldId id="263" r:id="rId13"/>
    <p:sldId id="264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2"/>
    <p:restoredTop sz="94694"/>
  </p:normalViewPr>
  <p:slideViewPr>
    <p:cSldViewPr snapToGrid="0">
      <p:cViewPr varScale="1">
        <p:scale>
          <a:sx n="121" d="100"/>
          <a:sy n="121" d="100"/>
        </p:scale>
        <p:origin x="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A9D20-9407-6F40-95A8-64DE9FFB19A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A604-C501-1241-A814-75CC4A719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BA604-C501-1241-A814-75CC4A7190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39B2-0D47-71D0-7648-2D6A624C4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6F8B2-5E8B-D4AB-B793-89AE9D4AF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C7998-455B-13AD-45AD-9DC3DD01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39E-D1CA-CE48-B862-5761F1EB16B6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BBEEC-E652-C8AF-FF10-61147F3B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F1EC-C11C-0E13-61FF-7FA4BB24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8632-990C-1484-8213-BC1A6C8B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1BFE2-AE71-6CDD-5C38-701EB3760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BE6A-AB3C-8B00-EEA0-9E28A83F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D71-614E-4B40-8D37-AAFE18BEB658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2E776-18F0-3220-F383-4875745A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77F40-1D4E-C825-35C6-29828946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2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644DB-2A40-8CFE-927D-0FBDB65D5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C5B9A-3C6C-5338-ED1F-FDE551CF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719C1-C7E7-CDEC-7D73-225DA000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F70-5EB9-3540-8476-7FD2528DCC86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0B9ED-F3F7-E6CF-89C8-D3A9BB38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17AE-C064-D72C-2ABF-2714F1CE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F37D-CA1B-3CED-6BB5-2DE25329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2D83-0C2F-87DC-0EBC-AC790501A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E71-ECA4-594A-C078-F889ACBF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51B-1177-954B-BF43-9627F831195C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91354-F872-633B-88A0-AADCA06A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2E717-AB61-7AC1-A885-7EB41CED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F822-78BB-A820-8F63-56F59182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09219-4F6E-42EE-128E-3AEDA98E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549AF-C8F0-E4CD-D199-FB51C7B4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6A-D866-774D-AF1C-E6128C805CDD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23B12-8861-56CB-7C48-9E883184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6AE81-CD18-41C4-65B2-B2616CBC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A969-BBE5-EB20-E9B4-C001A61F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0F66A-478F-D9C9-8D2E-9F2A50BDE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253CC-583D-2A46-D3E8-5E6A79E38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214AD-5D9E-E0EC-9A06-43C9FAB9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2A01-F684-7C47-A958-1F87E4CBC939}" type="datetime1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96DF-E0BF-BE73-F580-6772B15C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0E001-26B7-935D-191A-ED992F31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6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3AFD-19CD-3C28-FCFD-B6ACB8F4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31E91-B389-DD0C-CC04-FDDBF36A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848BE-7F63-9A53-C0DB-A8373906A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F2D1F-5EB0-1AFB-DBB9-426C2C097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B6E12-3E31-FA15-40B7-8A0A479E7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CA1E8-ABF1-D664-A904-D24C4577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8188-FEC2-5746-BD64-DAEC07C285B9}" type="datetime1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04FA5-9319-01E7-4111-FD78D66C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EAAA4-262F-9099-8651-7B1415F2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4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3066-0BC6-ADFF-10F6-A34FD726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C8210-CCA5-34C4-257E-B2AAA576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814A-7A44-3540-A1B7-88E5239271F2}" type="datetime1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D1653-5DD4-0AC2-BF88-219CB9F0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1DD22-699D-B772-1B81-535D4A7A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8B5878-D164-8ED9-92F7-5AD77BC75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C4DD-F973-9249-9008-65D5A2BB13BA}" type="datetime1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D3D57-3199-9C0C-73B4-0830F926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E355D-61E5-D2F7-1506-CF816BA8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B11B-A05C-971F-8BA9-57BA4C11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59E7-2970-2A8C-7C1D-D6F23F688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D67E8-E68B-17B7-2E3A-5B5CD8196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56C72-8BC0-C310-48CE-CCE52529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15F7-3170-FC48-A262-F4E32EA21EAE}" type="datetime1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E3674-D1AD-209E-DE62-295B6611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9E646-1F5E-9A72-CCDF-E951AC80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4C03-4D84-5962-6CED-7727196E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69B13-0791-0A7E-FF27-0E8838A41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FC4D0-02E0-598F-ADED-3A373D05D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22A0E-9855-B2D4-AE87-68B67E3C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3F94-914E-CF41-9DB6-2D1BFB745824}" type="datetime1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C07FD-8E0B-4C7B-968E-C363C2C1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FF53-7233-F2BE-FFEB-8E9E5CE1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0A858-33E3-A5EB-D570-DD046768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180AB-E216-A0ED-5673-0814DA187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BD1A2-4145-2EAB-091F-B83AA5B76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A2C7-4103-BE49-818D-0555B2367B56}" type="datetime1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3ADEF-EC19-4EAF-09BA-C0B38117C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9FAFF-3A53-C4C1-79D5-95D6F1C2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221E-9772-EF4C-A701-C3710AB2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89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imgres?imgurl=https%3A%2F%2Fhips.hearstapps.com%2Fhmg-prod%2Fimages%2Fmagnet-floating-above-a-superconductor-royalty-free-illustration-1692123025.jpg%3Fcrop%3D1xw%3A0.84523xh%3Bcenter%2Ctop%26resize%3D1200%3A*&amp;tbnid=p3ceVip9j5gdxM&amp;vet=12ahUKEwiOu5fB5viAAxU7CFkFHajRBYMQMygAegQIARB1..i&amp;imgrefurl=https%3A%2F%2Fwww.popularmechanics.com%2Fscience%2Fenergy%2Fa44787012%2Froom-temperature-superconductors-explained%2F&amp;docid=CTFGkMsN4lxn8M&amp;w=1200&amp;h=675&amp;q=superconductor&amp;client=firefox-b-1-d&amp;ved=2ahUKEwiOu5fB5viAAxU7CFkFHajRBYMQMygAegQIARB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s%3A%2F%2Fenergyeducation.ca%2Fwiki%2Fimages%2F6%2F6d%2FMeissner_effect.png&amp;tbnid=Li2fPhDnRQDl9M&amp;vet=12ahUKEwiOu5fB5viAAxU7CFkFHajRBYMQMygNegUIARCQAQ..i&amp;imgrefurl=https%3A%2F%2Fenergyeducation.ca%2Fencyclopedia%2FSuperconductor&amp;docid=DPZOrk6y3DLR2M&amp;w=669&amp;h=599&amp;q=superconductor&amp;client=firefox-b-1-d&amp;ved=2ahUKEwiOu5fB5viAAxU7CFkFHajRBYMQMygNegUIARCQAQ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imgres?imgurl=https%3A%2F%2Fwww.science.org%2Fdo%2F10.1126%2Fscience.adk2109%2Ffull%2F_20230808_on_room_temperature_superconductivity-1691612344360.jpg&amp;tbnid=YagiAusJQhTrtM&amp;vet=12ahUKEwiOu5fB5viAAxU7CFkFHajRBYMQMygIegUIARCGAQ..i&amp;imgrefurl=https%3A%2F%2Fwww.science.org%2Fcontent%2Farticle%2Fshort-spectacular-life-viral-room-temperature-superconductivity-claim&amp;docid=avf3y_oGrArKMM&amp;w=1216&amp;h=804&amp;q=superconductor&amp;client=firefox-b-1-d&amp;ved=2ahUKEwiOu5fB5viAAxU7CFkFHajRBYMQMygIegUIARCGAQ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Room-Temperature Superconductors Are the 'Holy Grail' of Science">
            <a:hlinkClick r:id="rId2"/>
            <a:extLst>
              <a:ext uri="{FF2B5EF4-FFF2-40B4-BE49-F238E27FC236}">
                <a16:creationId xmlns:a16="http://schemas.microsoft.com/office/drawing/2014/main" id="{860C29E8-33A2-AE34-7ECA-F6093AFA7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54" y="2441312"/>
            <a:ext cx="38100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short, spectacular life of that viral room-temperature  superconductivity claim | Science | AAAS">
            <a:hlinkClick r:id="rId4"/>
            <a:extLst>
              <a:ext uri="{FF2B5EF4-FFF2-40B4-BE49-F238E27FC236}">
                <a16:creationId xmlns:a16="http://schemas.microsoft.com/office/drawing/2014/main" id="{8A824FB1-963B-767B-4F93-FB9CB32CA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254" y="2424665"/>
            <a:ext cx="35052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perconductor - Energy Education">
            <a:hlinkClick r:id="rId6"/>
            <a:extLst>
              <a:ext uri="{FF2B5EF4-FFF2-40B4-BE49-F238E27FC236}">
                <a16:creationId xmlns:a16="http://schemas.microsoft.com/office/drawing/2014/main" id="{A991B5B6-BA73-45BE-ED84-EE508F21E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454" y="2439241"/>
            <a:ext cx="25654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33DA65-508D-AD0A-AFC7-B70D695005B5}"/>
              </a:ext>
            </a:extLst>
          </p:cNvPr>
          <p:cNvSpPr txBox="1"/>
          <p:nvPr/>
        </p:nvSpPr>
        <p:spPr>
          <a:xfrm>
            <a:off x="1273775" y="700729"/>
            <a:ext cx="923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 SUPERCONDUCTING PHASE OF THE N2HDM</a:t>
            </a:r>
          </a:p>
        </p:txBody>
      </p:sp>
      <p:pic>
        <p:nvPicPr>
          <p:cNvPr id="1032" name="Picture 8" descr="NSF-Logo-1efvspb | Computer Science">
            <a:extLst>
              <a:ext uri="{FF2B5EF4-FFF2-40B4-BE49-F238E27FC236}">
                <a16:creationId xmlns:a16="http://schemas.microsoft.com/office/drawing/2014/main" id="{8FCCE250-EFB2-CE9F-530F-00E159102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184" y="5103340"/>
            <a:ext cx="15621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C8FF94-99C5-8467-5AC1-1A0C5557429D}"/>
              </a:ext>
            </a:extLst>
          </p:cNvPr>
          <p:cNvSpPr txBox="1"/>
          <p:nvPr/>
        </p:nvSpPr>
        <p:spPr>
          <a:xfrm>
            <a:off x="1273775" y="6157271"/>
            <a:ext cx="7280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with Arnab Dasgupta and Matthew Knauss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5B989-1F87-993F-B78B-73D7B7513259}"/>
              </a:ext>
            </a:extLst>
          </p:cNvPr>
          <p:cNvSpPr txBox="1"/>
          <p:nvPr/>
        </p:nvSpPr>
        <p:spPr>
          <a:xfrm>
            <a:off x="4696226" y="4758535"/>
            <a:ext cx="2799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Marc Sher</a:t>
            </a:r>
          </a:p>
          <a:p>
            <a:pPr algn="ctr"/>
            <a:r>
              <a:rPr lang="en-US" sz="3200" dirty="0"/>
              <a:t>William &amp; Mary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CA077F-1A1C-3141-D5A3-CD56CDD2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9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D3F5E6-320D-11DF-BBAD-FA4EF4E9D1E2}"/>
              </a:ext>
            </a:extLst>
          </p:cNvPr>
          <p:cNvSpPr txBox="1"/>
          <p:nvPr/>
        </p:nvSpPr>
        <p:spPr>
          <a:xfrm>
            <a:off x="777765" y="1135118"/>
            <a:ext cx="94343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Standard EWBG has massless tops outside the bubbles (so a </a:t>
            </a:r>
            <a:r>
              <a:rPr lang="en-US" sz="2400" dirty="0" err="1"/>
              <a:t>t</a:t>
            </a:r>
            <a:r>
              <a:rPr lang="en-US" sz="2400" baseline="-25000" dirty="0" err="1"/>
              <a:t>L</a:t>
            </a:r>
            <a:r>
              <a:rPr lang="en-US" sz="2400" dirty="0"/>
              <a:t> and </a:t>
            </a:r>
            <a:r>
              <a:rPr lang="en-US" sz="2400" dirty="0" err="1"/>
              <a:t>t</a:t>
            </a:r>
            <a:r>
              <a:rPr lang="en-US" sz="2400" baseline="-25000" dirty="0" err="1"/>
              <a:t>R</a:t>
            </a:r>
            <a:r>
              <a:rPr lang="en-US" sz="2400" dirty="0"/>
              <a:t>) and </a:t>
            </a:r>
          </a:p>
          <a:p>
            <a:r>
              <a:rPr lang="en-US" sz="2400" dirty="0"/>
              <a:t>massive tops inside.</a:t>
            </a:r>
          </a:p>
          <a:p>
            <a:endParaRPr lang="en-US" sz="2400" dirty="0"/>
          </a:p>
          <a:p>
            <a:r>
              <a:rPr lang="en-US" sz="2400" dirty="0"/>
              <a:t>Here, if EWBG is at the second step, there are massive states </a:t>
            </a:r>
          </a:p>
          <a:p>
            <a:r>
              <a:rPr lang="en-US" sz="2400" dirty="0"/>
              <a:t>outside which are combinations of tops and </a:t>
            </a:r>
          </a:p>
          <a:p>
            <a:r>
              <a:rPr lang="en-US" sz="2400" dirty="0"/>
              <a:t>bottoms  and “regular” tops and bottoms inside.</a:t>
            </a:r>
          </a:p>
          <a:p>
            <a:endParaRPr lang="en-US" sz="2400" dirty="0"/>
          </a:p>
          <a:p>
            <a:r>
              <a:rPr lang="en-US" sz="2400" dirty="0"/>
              <a:t>If the EWBG is at the first step, then we have massless tops outside </a:t>
            </a:r>
          </a:p>
          <a:p>
            <a:r>
              <a:rPr lang="en-US" sz="2400" dirty="0"/>
              <a:t>the bubbles and a massive combination of tops and bottoms inside, </a:t>
            </a:r>
          </a:p>
          <a:p>
            <a:r>
              <a:rPr lang="en-US" sz="2400" dirty="0"/>
              <a:t>which is interesting.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20B0C6-96DA-1104-B16F-94602C7F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10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191921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023C70-CDF1-9A83-D65F-99D4DA750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589" y="1852847"/>
            <a:ext cx="7772400" cy="3100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A650DD-91C5-6AA2-F345-63C1F2BF6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860" y="2162916"/>
            <a:ext cx="6259384" cy="49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E1B4CA-610C-BA82-3566-AB3D01F37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589" y="2807616"/>
            <a:ext cx="5585254" cy="3819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C5E820-FB9F-8AA7-C6F8-F65BB709709F}"/>
              </a:ext>
            </a:extLst>
          </p:cNvPr>
          <p:cNvSpPr txBox="1"/>
          <p:nvPr/>
        </p:nvSpPr>
        <p:spPr>
          <a:xfrm>
            <a:off x="1680519" y="444843"/>
            <a:ext cx="10156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N2HDM has two Higgs doublets plus a real singlet.   Very detailed analysis</a:t>
            </a:r>
          </a:p>
          <a:p>
            <a:r>
              <a:rPr lang="en-US" sz="2400" dirty="0"/>
              <a:t>by </a:t>
            </a:r>
            <a:r>
              <a:rPr lang="en-US" sz="2400" dirty="0" err="1"/>
              <a:t>Muhlleitner</a:t>
            </a:r>
            <a:r>
              <a:rPr lang="en-US" sz="2400" dirty="0"/>
              <a:t>, Sampaio, Santos, </a:t>
            </a:r>
            <a:r>
              <a:rPr lang="en-US" sz="2400" dirty="0" err="1"/>
              <a:t>Wittbrodt</a:t>
            </a:r>
            <a:r>
              <a:rPr lang="en-US" sz="2400" dirty="0"/>
              <a:t> (1612.01309, 1703.07550) looked at</a:t>
            </a:r>
          </a:p>
          <a:p>
            <a:r>
              <a:rPr lang="en-US" sz="2400" dirty="0"/>
              <a:t>the full phenomenology.    Their Higgs potential is: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97E41B-0CDE-B2CA-E098-F894449B650F}"/>
              </a:ext>
            </a:extLst>
          </p:cNvPr>
          <p:cNvSpPr txBox="1"/>
          <p:nvPr/>
        </p:nvSpPr>
        <p:spPr>
          <a:xfrm>
            <a:off x="1755228" y="3489434"/>
            <a:ext cx="9975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has an S &lt;-&gt; -S symmetry (no dark matter since S has a </a:t>
            </a:r>
            <a:r>
              <a:rPr lang="en-US" dirty="0" err="1"/>
              <a:t>vev</a:t>
            </a:r>
            <a:r>
              <a:rPr lang="en-US" dirty="0"/>
              <a:t>).    We will abandon (or softly break) that</a:t>
            </a:r>
          </a:p>
          <a:p>
            <a:r>
              <a:rPr lang="en-US" dirty="0"/>
              <a:t>symmetry and add terms: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F5F8FF-486A-0466-3A81-8C68BE26DEE7}"/>
              </a:ext>
            </a:extLst>
          </p:cNvPr>
          <p:cNvSpPr txBox="1"/>
          <p:nvPr/>
        </p:nvSpPr>
        <p:spPr>
          <a:xfrm>
            <a:off x="1860331" y="4782207"/>
            <a:ext cx="9760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last term will be critical to our argument.     Repeating the potential only </a:t>
            </a:r>
          </a:p>
          <a:p>
            <a:r>
              <a:rPr lang="en-US" sz="2400" dirty="0"/>
              <a:t>including the most important terms: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DC2878-37E3-CEFB-4E9F-4EDA6CCB0F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331" y="4135765"/>
            <a:ext cx="6356913" cy="42564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A527F7-9DD5-B61F-7F1A-D41F913F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11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101952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043154-B80B-C552-E8E9-323DE8494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579" y="235837"/>
            <a:ext cx="7772400" cy="4800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B15CCB-CC53-E7FC-F52E-352D51432DFB}"/>
              </a:ext>
            </a:extLst>
          </p:cNvPr>
          <p:cNvSpPr txBox="1"/>
          <p:nvPr/>
        </p:nvSpPr>
        <p:spPr>
          <a:xfrm>
            <a:off x="2011516" y="1343396"/>
            <a:ext cx="8168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Today, the charged Higgs mass-squared is positive, which means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E09DCF-CFD7-773B-54CA-23BDAB1E9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579" y="1906546"/>
            <a:ext cx="3644243" cy="3600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84FD22-E6E0-2FD4-2205-B7CE7D7024A5}"/>
              </a:ext>
            </a:extLst>
          </p:cNvPr>
          <p:cNvSpPr txBox="1"/>
          <p:nvPr/>
        </p:nvSpPr>
        <p:spPr>
          <a:xfrm>
            <a:off x="792789" y="2325988"/>
            <a:ext cx="113992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Basic idea:   At high T, m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, m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 and </a:t>
            </a:r>
            <a:r>
              <a:rPr lang="en-US" sz="2400" dirty="0">
                <a:latin typeface="Symbol" pitchFamily="2" charset="2"/>
              </a:rPr>
              <a:t>m</a:t>
            </a:r>
            <a:r>
              <a:rPr lang="en-US" sz="2400" baseline="-25000" dirty="0"/>
              <a:t>s</a:t>
            </a:r>
            <a:r>
              <a:rPr lang="en-US" sz="2400" baseline="30000" dirty="0"/>
              <a:t>2</a:t>
            </a:r>
            <a:r>
              <a:rPr lang="en-US" sz="2400" dirty="0"/>
              <a:t>  are all positive.   As the temperature </a:t>
            </a:r>
          </a:p>
          <a:p>
            <a:r>
              <a:rPr lang="en-US" sz="2400" dirty="0"/>
              <a:t>drops, m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 becomes negative and the EW symmetry is broken.    If v2=0, then the </a:t>
            </a:r>
            <a:r>
              <a:rPr lang="en-US" sz="2400" dirty="0" err="1"/>
              <a:t>vev</a:t>
            </a:r>
            <a:endParaRPr lang="en-US" sz="2400" dirty="0"/>
          </a:p>
          <a:p>
            <a:r>
              <a:rPr lang="en-US" sz="2400" dirty="0"/>
              <a:t>of S stays zero.    If v2 is not equal to zero, then the last term gives a</a:t>
            </a:r>
          </a:p>
          <a:p>
            <a:r>
              <a:rPr lang="en-US" sz="2400" dirty="0"/>
              <a:t>small </a:t>
            </a:r>
            <a:r>
              <a:rPr lang="en-US" sz="2400" dirty="0" err="1"/>
              <a:t>vev</a:t>
            </a:r>
            <a:r>
              <a:rPr lang="en-US" sz="2400" dirty="0"/>
              <a:t> to the S field (called s</a:t>
            </a:r>
            <a:r>
              <a:rPr lang="en-US" sz="2400" baseline="-25000" dirty="0"/>
              <a:t>0</a:t>
            </a:r>
            <a:r>
              <a:rPr lang="en-US" sz="2400" dirty="0"/>
              <a:t>) due to the linear terms, but </a:t>
            </a:r>
            <a:r>
              <a:rPr lang="en-US" sz="2400" dirty="0">
                <a:latin typeface="Symbol" pitchFamily="2" charset="2"/>
              </a:rPr>
              <a:t>m</a:t>
            </a:r>
            <a:r>
              <a:rPr lang="en-US" sz="2400" baseline="-25000" dirty="0"/>
              <a:t>s</a:t>
            </a:r>
            <a:r>
              <a:rPr lang="en-US" sz="2400" baseline="30000" dirty="0"/>
              <a:t>2</a:t>
            </a:r>
            <a:r>
              <a:rPr lang="en-US" sz="2400" dirty="0"/>
              <a:t> is still positive.  However,</a:t>
            </a:r>
          </a:p>
          <a:p>
            <a:r>
              <a:rPr lang="en-US" sz="2400" dirty="0"/>
              <a:t>the breaking is into the Charge-Breaking vacuum, i.e.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5B193F-89BB-5DD7-EFB3-B126B2B5B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4817" y="3906112"/>
            <a:ext cx="3283388" cy="3123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D531B5-4E0A-FC7E-E662-F9C608721B31}"/>
              </a:ext>
            </a:extLst>
          </p:cNvPr>
          <p:cNvSpPr txBox="1"/>
          <p:nvPr/>
        </p:nvSpPr>
        <p:spPr>
          <a:xfrm>
            <a:off x="777766" y="4256690"/>
            <a:ext cx="10949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Then the temperature drops further and </a:t>
            </a:r>
            <a:r>
              <a:rPr lang="en-US" sz="2400" dirty="0">
                <a:latin typeface="Symbol" pitchFamily="2" charset="2"/>
              </a:rPr>
              <a:t>m</a:t>
            </a:r>
            <a:r>
              <a:rPr lang="en-US" sz="2400" baseline="-25000" dirty="0"/>
              <a:t>s</a:t>
            </a:r>
            <a:r>
              <a:rPr lang="en-US" sz="2400" baseline="30000" dirty="0"/>
              <a:t>2</a:t>
            </a:r>
            <a:r>
              <a:rPr lang="en-US" sz="2400" dirty="0"/>
              <a:t> changes sign, causing a substantial shift in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vev</a:t>
            </a:r>
            <a:r>
              <a:rPr lang="en-US" sz="2400" dirty="0"/>
              <a:t> of S.     Thus there is an interval in which U(1)</a:t>
            </a:r>
            <a:r>
              <a:rPr lang="en-US" sz="2400" baseline="-25000" dirty="0"/>
              <a:t>EM</a:t>
            </a:r>
            <a:r>
              <a:rPr lang="en-US" sz="2400" dirty="0"/>
              <a:t> is broken – it could be</a:t>
            </a:r>
          </a:p>
          <a:p>
            <a:r>
              <a:rPr lang="en-US" sz="2400" dirty="0"/>
              <a:t>substantial if </a:t>
            </a:r>
            <a:r>
              <a:rPr lang="en-US" sz="2400" dirty="0">
                <a:latin typeface="Symbol" pitchFamily="2" charset="2"/>
              </a:rPr>
              <a:t>d</a:t>
            </a:r>
            <a:r>
              <a:rPr lang="en-US" sz="2400" baseline="-25000" dirty="0"/>
              <a:t>3</a:t>
            </a:r>
            <a:r>
              <a:rPr lang="en-US" sz="2400" dirty="0"/>
              <a:t> is large and </a:t>
            </a:r>
            <a:r>
              <a:rPr lang="en-US" sz="2400" dirty="0">
                <a:latin typeface="Symbol" pitchFamily="2" charset="2"/>
              </a:rPr>
              <a:t>m</a:t>
            </a:r>
            <a:r>
              <a:rPr lang="en-US" sz="2400" baseline="-25000" dirty="0"/>
              <a:t>s</a:t>
            </a:r>
            <a:r>
              <a:rPr lang="en-US" sz="2400" baseline="30000" dirty="0"/>
              <a:t>2</a:t>
            </a:r>
            <a:r>
              <a:rPr lang="en-US" sz="2400" dirty="0"/>
              <a:t>/</a:t>
            </a:r>
            <a:r>
              <a:rPr lang="en-US" sz="2400" dirty="0">
                <a:latin typeface="Symbol" pitchFamily="2" charset="2"/>
              </a:rPr>
              <a:t>l</a:t>
            </a:r>
            <a:r>
              <a:rPr lang="en-US" sz="2400" baseline="-25000" dirty="0"/>
              <a:t>s</a:t>
            </a:r>
            <a:r>
              <a:rPr lang="en-US" sz="2400" dirty="0"/>
              <a:t> is small.     One just needs (s</a:t>
            </a:r>
            <a:r>
              <a:rPr lang="en-US" sz="2400" baseline="-25000" dirty="0"/>
              <a:t>0</a:t>
            </a:r>
            <a:r>
              <a:rPr lang="en-US" sz="2400" dirty="0"/>
              <a:t> = 0 in the v</a:t>
            </a:r>
            <a:r>
              <a:rPr lang="en-US" sz="2400" baseline="-25000" dirty="0"/>
              <a:t>2</a:t>
            </a:r>
            <a:r>
              <a:rPr lang="en-US" sz="2400" dirty="0"/>
              <a:t>=0 case)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860344-8152-EE4F-2D42-6004D1D7E3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2671" y="5619806"/>
            <a:ext cx="6305095" cy="3541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53B63D-CE36-E8C4-EE2D-BA0901BB5E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1516" y="776437"/>
            <a:ext cx="4289272" cy="35939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37B4D-7A3B-4EB2-3E4A-B8123D81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12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415462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E49B1A-71FE-6403-32C7-E6B11D4A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13</a:t>
            </a:fld>
            <a:r>
              <a:rPr lang="en-US" dirty="0"/>
              <a:t>/14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6667ED-E789-1684-F63B-1E8522A3D751}"/>
              </a:ext>
            </a:extLst>
          </p:cNvPr>
          <p:cNvSpPr txBox="1"/>
          <p:nvPr/>
        </p:nvSpPr>
        <p:spPr>
          <a:xfrm>
            <a:off x="987972" y="546538"/>
            <a:ext cx="112888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Current status:</a:t>
            </a:r>
          </a:p>
          <a:p>
            <a:endParaRPr lang="en-US" sz="2400" dirty="0"/>
          </a:p>
          <a:p>
            <a:r>
              <a:rPr lang="en-US" sz="2400" dirty="0"/>
              <a:t>We have found benchmark points (v</a:t>
            </a:r>
            <a:r>
              <a:rPr lang="en-US" sz="2400" baseline="-25000" dirty="0"/>
              <a:t>2</a:t>
            </a:r>
            <a:r>
              <a:rPr lang="en-US" sz="2400" dirty="0"/>
              <a:t> = 0 case) which satisfy all conditions.  This </a:t>
            </a:r>
          </a:p>
          <a:p>
            <a:r>
              <a:rPr lang="en-US" sz="2400" dirty="0"/>
              <a:t>was yesterday.     We’ll get more points and then decide on listing benchmarks or</a:t>
            </a:r>
          </a:p>
          <a:p>
            <a:r>
              <a:rPr lang="en-US" sz="2400" dirty="0"/>
              <a:t>scatterplots.</a:t>
            </a:r>
          </a:p>
          <a:p>
            <a:endParaRPr lang="en-US" sz="2400" dirty="0"/>
          </a:p>
          <a:p>
            <a:r>
              <a:rPr lang="en-US" sz="2400" dirty="0"/>
              <a:t>Then we study GW production at the first transition.   The code is written and works.</a:t>
            </a:r>
          </a:p>
          <a:p>
            <a:endParaRPr lang="en-US" sz="2400" dirty="0"/>
          </a:p>
          <a:p>
            <a:r>
              <a:rPr lang="en-US" sz="2400" dirty="0"/>
              <a:t>Then we study EWBG at the second transition.   The code is written and works, but a few </a:t>
            </a:r>
          </a:p>
          <a:p>
            <a:r>
              <a:rPr lang="en-US" sz="2400" dirty="0"/>
              <a:t>modifications will be necessary.</a:t>
            </a:r>
          </a:p>
        </p:txBody>
      </p:sp>
    </p:spTree>
    <p:extLst>
      <p:ext uri="{BB962C8B-B14F-4D97-AF65-F5344CB8AC3E}">
        <p14:creationId xmlns:p14="http://schemas.microsoft.com/office/powerpoint/2010/main" val="333243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38F2BD-BF20-E76D-F938-51A28F70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14</a:t>
            </a:fld>
            <a:r>
              <a:rPr lang="en-US" dirty="0"/>
              <a:t>/14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818454-350E-AAD3-23E2-D365546FC0AB}"/>
              </a:ext>
            </a:extLst>
          </p:cNvPr>
          <p:cNvSpPr txBox="1"/>
          <p:nvPr/>
        </p:nvSpPr>
        <p:spPr>
          <a:xfrm>
            <a:off x="1975945" y="1376855"/>
            <a:ext cx="8043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Future ideas:</a:t>
            </a:r>
          </a:p>
          <a:p>
            <a:endParaRPr lang="en-US" sz="2400" dirty="0"/>
          </a:p>
          <a:p>
            <a:r>
              <a:rPr lang="en-US" sz="2400" dirty="0"/>
              <a:t>Explore origin of cosmological magnetic fields more thoroughly</a:t>
            </a:r>
          </a:p>
          <a:p>
            <a:r>
              <a:rPr lang="en-US" sz="2400" dirty="0"/>
              <a:t>Look at the 3HDM….</a:t>
            </a:r>
          </a:p>
        </p:txBody>
      </p:sp>
    </p:spTree>
    <p:extLst>
      <p:ext uri="{BB962C8B-B14F-4D97-AF65-F5344CB8AC3E}">
        <p14:creationId xmlns:p14="http://schemas.microsoft.com/office/powerpoint/2010/main" val="331953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AE0DB-FA60-150F-14D5-3608EE2784ED}"/>
              </a:ext>
            </a:extLst>
          </p:cNvPr>
          <p:cNvSpPr txBox="1"/>
          <p:nvPr/>
        </p:nvSpPr>
        <p:spPr>
          <a:xfrm>
            <a:off x="1114096" y="441434"/>
            <a:ext cx="10700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Can U(1)</a:t>
            </a:r>
            <a:r>
              <a:rPr lang="en-US" sz="3200" baseline="-25000" dirty="0"/>
              <a:t>EM</a:t>
            </a:r>
            <a:r>
              <a:rPr lang="en-US" sz="3200" dirty="0"/>
              <a:t> be broken during the electroweak phase transition?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6DFED-C8BC-F0D8-F902-54EEEEE69CAC}"/>
              </a:ext>
            </a:extLst>
          </p:cNvPr>
          <p:cNvSpPr txBox="1"/>
          <p:nvPr/>
        </p:nvSpPr>
        <p:spPr>
          <a:xfrm>
            <a:off x="283779" y="1387366"/>
            <a:ext cx="114301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idea is not new:</a:t>
            </a:r>
          </a:p>
          <a:p>
            <a:endParaRPr lang="en-US" sz="2400" dirty="0"/>
          </a:p>
          <a:p>
            <a:r>
              <a:rPr lang="en-US" sz="2400" dirty="0"/>
              <a:t>Dixit and Sher, Phys. Rev. Lett. 68 (1992) 560   -- two doublets + real singlet</a:t>
            </a:r>
          </a:p>
          <a:p>
            <a:r>
              <a:rPr lang="en-US" sz="2400" dirty="0"/>
              <a:t>Farris, Kephart, </a:t>
            </a:r>
            <a:r>
              <a:rPr lang="en-US" sz="2400" dirty="0" err="1"/>
              <a:t>Weiler</a:t>
            </a:r>
            <a:r>
              <a:rPr lang="en-US" sz="2400" dirty="0"/>
              <a:t>, Yuan, Phys. Rev. Lett. 68 (1992) 564 – one doublet + complex singlet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BB8CE-D7FD-9C7F-C867-9CEDE6C62A9A}"/>
              </a:ext>
            </a:extLst>
          </p:cNvPr>
          <p:cNvSpPr txBox="1"/>
          <p:nvPr/>
        </p:nvSpPr>
        <p:spPr>
          <a:xfrm>
            <a:off x="420414" y="3394841"/>
            <a:ext cx="11377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They wanted to use an intermediate stage of the EWPT to eliminate magnetic monopoles.</a:t>
            </a:r>
          </a:p>
          <a:p>
            <a:r>
              <a:rPr lang="en-US" sz="2400" dirty="0"/>
              <a:t>Also discussed using the Callan-</a:t>
            </a:r>
            <a:r>
              <a:rPr lang="en-US" sz="2400" dirty="0" err="1"/>
              <a:t>Rubakov</a:t>
            </a:r>
            <a:r>
              <a:rPr lang="en-US" sz="2400" dirty="0"/>
              <a:t> effect to generate a baryon asymmetry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4FE7D-6A40-1B08-CDD8-0D31162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2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317684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4AE0DB-FA60-150F-14D5-3608EE2784ED}"/>
              </a:ext>
            </a:extLst>
          </p:cNvPr>
          <p:cNvSpPr txBox="1"/>
          <p:nvPr/>
        </p:nvSpPr>
        <p:spPr>
          <a:xfrm>
            <a:off x="1114096" y="441434"/>
            <a:ext cx="10700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Can U(1)</a:t>
            </a:r>
            <a:r>
              <a:rPr lang="en-US" sz="3200" baseline="-25000" dirty="0"/>
              <a:t>EM</a:t>
            </a:r>
            <a:r>
              <a:rPr lang="en-US" sz="3200" dirty="0"/>
              <a:t> be broken during the electroweak phase transition?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36DFED-C8BC-F0D8-F902-54EEEEE69CAC}"/>
              </a:ext>
            </a:extLst>
          </p:cNvPr>
          <p:cNvSpPr txBox="1"/>
          <p:nvPr/>
        </p:nvSpPr>
        <p:spPr>
          <a:xfrm>
            <a:off x="283779" y="1387366"/>
            <a:ext cx="114301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idea is not new:</a:t>
            </a:r>
          </a:p>
          <a:p>
            <a:endParaRPr lang="en-US" sz="2400" dirty="0"/>
          </a:p>
          <a:p>
            <a:r>
              <a:rPr lang="en-US" sz="2400" dirty="0"/>
              <a:t>Dixit and Sher, Phys. Rev. Lett. 68 (1992) 560   -- two doublets + real singlet</a:t>
            </a:r>
          </a:p>
          <a:p>
            <a:r>
              <a:rPr lang="en-US" sz="2400" dirty="0"/>
              <a:t>Farris, Kephart, </a:t>
            </a:r>
            <a:r>
              <a:rPr lang="en-US" sz="2400" dirty="0" err="1"/>
              <a:t>Weiler</a:t>
            </a:r>
            <a:r>
              <a:rPr lang="en-US" sz="2400" dirty="0"/>
              <a:t>, Yuan, Phys. Rev. Lett. 68 (1992) 564 – one doublet + complex singlet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BB8CE-D7FD-9C7F-C867-9CEDE6C62A9A}"/>
              </a:ext>
            </a:extLst>
          </p:cNvPr>
          <p:cNvSpPr txBox="1"/>
          <p:nvPr/>
        </p:nvSpPr>
        <p:spPr>
          <a:xfrm>
            <a:off x="420414" y="3394841"/>
            <a:ext cx="11377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They wanted to use an intermediate stage of the EWPT to eliminate magnetic monopoles.</a:t>
            </a:r>
          </a:p>
          <a:p>
            <a:r>
              <a:rPr lang="en-US" sz="2400" dirty="0"/>
              <a:t>Also discussed using the Callan-</a:t>
            </a:r>
            <a:r>
              <a:rPr lang="en-US" sz="2400" dirty="0" err="1"/>
              <a:t>Rubakov</a:t>
            </a:r>
            <a:r>
              <a:rPr lang="en-US" sz="2400" dirty="0"/>
              <a:t> effect to generate a baryon asymmetry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A31FF-DF0A-01A8-63A7-7E917648CFAD}"/>
              </a:ext>
            </a:extLst>
          </p:cNvPr>
          <p:cNvSpPr txBox="1"/>
          <p:nvPr/>
        </p:nvSpPr>
        <p:spPr>
          <a:xfrm>
            <a:off x="283779" y="4639637"/>
            <a:ext cx="11869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Gates, Krauss, </a:t>
            </a:r>
            <a:r>
              <a:rPr lang="en-US" sz="2400" dirty="0" err="1"/>
              <a:t>Terning</a:t>
            </a:r>
            <a:r>
              <a:rPr lang="en-US" sz="2400" dirty="0"/>
              <a:t> (hep-</a:t>
            </a:r>
            <a:r>
              <a:rPr lang="en-US" sz="2400" dirty="0" err="1"/>
              <a:t>ph</a:t>
            </a:r>
            <a:r>
              <a:rPr lang="en-US" sz="2400" dirty="0"/>
              <a:t>/9203208) showed that the model doesn’t work – not enough </a:t>
            </a:r>
          </a:p>
          <a:p>
            <a:r>
              <a:rPr lang="en-US" sz="2400" dirty="0"/>
              <a:t>time for the monopoles to find each other.      Not much was done after that on U(1) breaking </a:t>
            </a:r>
          </a:p>
          <a:p>
            <a:r>
              <a:rPr lang="en-US" sz="2400" dirty="0"/>
              <a:t>phases for 15 years.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DDC24-02C0-8754-B57C-52565063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3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267284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E21BBE-1970-3F8F-92CF-07C8D644AA05}"/>
              </a:ext>
            </a:extLst>
          </p:cNvPr>
          <p:cNvSpPr txBox="1"/>
          <p:nvPr/>
        </p:nvSpPr>
        <p:spPr>
          <a:xfrm>
            <a:off x="1513490" y="462455"/>
            <a:ext cx="999921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Ivanov and collaborators studied the phase transitions in 2HDM for a range of</a:t>
            </a:r>
          </a:p>
          <a:p>
            <a:r>
              <a:rPr lang="en-US" sz="2400" dirty="0"/>
              <a:t>parameters and symmetries and found that there could be a U(1)</a:t>
            </a:r>
            <a:r>
              <a:rPr lang="en-US" sz="2400" baseline="-25000" dirty="0"/>
              <a:t>EM</a:t>
            </a:r>
            <a:r>
              <a:rPr lang="en-US" sz="2400" dirty="0"/>
              <a:t> –breaking</a:t>
            </a:r>
          </a:p>
          <a:p>
            <a:r>
              <a:rPr lang="en-US" sz="2400" dirty="0"/>
              <a:t>phase.     Ivanov (0812.4984) and Ginzburg, Ivanov, </a:t>
            </a:r>
            <a:r>
              <a:rPr lang="en-US" sz="2400" dirty="0" err="1"/>
              <a:t>Kanishev</a:t>
            </a:r>
            <a:r>
              <a:rPr lang="en-US" sz="2400" dirty="0"/>
              <a:t> (0911.2383)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They used the high T limit (so transitions tended to be second order).   A very</a:t>
            </a:r>
          </a:p>
          <a:p>
            <a:r>
              <a:rPr lang="en-US" sz="2400" dirty="0"/>
              <a:t>recent paper by Aoki, Biermann, </a:t>
            </a:r>
            <a:r>
              <a:rPr lang="en-US" sz="2400" dirty="0" err="1"/>
              <a:t>Borschensky</a:t>
            </a:r>
            <a:r>
              <a:rPr lang="en-US" sz="2400" dirty="0"/>
              <a:t>, Ivanov, </a:t>
            </a:r>
            <a:r>
              <a:rPr lang="en-US" sz="2400" dirty="0" err="1"/>
              <a:t>Muhlleitner</a:t>
            </a:r>
            <a:r>
              <a:rPr lang="en-US" sz="2400" dirty="0"/>
              <a:t>, Shibuya </a:t>
            </a:r>
            <a:br>
              <a:rPr lang="en-US" sz="2400" dirty="0"/>
            </a:br>
            <a:r>
              <a:rPr lang="en-US" sz="2400" dirty="0"/>
              <a:t>(2308.04141) used the full finite-temperature potential to show that there was</a:t>
            </a:r>
          </a:p>
          <a:p>
            <a:r>
              <a:rPr lang="en-US" sz="2400" dirty="0"/>
              <a:t>a small region of parameter space in which the U(1)</a:t>
            </a:r>
            <a:r>
              <a:rPr lang="en-US" sz="2400" baseline="-25000" dirty="0"/>
              <a:t>EM</a:t>
            </a:r>
            <a:r>
              <a:rPr lang="en-US" sz="2400" dirty="0"/>
              <a:t>- breaking phase will </a:t>
            </a:r>
          </a:p>
          <a:p>
            <a:r>
              <a:rPr lang="en-US" sz="2400" dirty="0"/>
              <a:t>occur and the transitions can be first order.   See </a:t>
            </a:r>
            <a:r>
              <a:rPr lang="en-US" sz="2400" dirty="0" err="1"/>
              <a:t>Borschensky’s</a:t>
            </a:r>
            <a:r>
              <a:rPr lang="en-US" sz="2400" dirty="0"/>
              <a:t> talk tomorrow.</a:t>
            </a:r>
          </a:p>
          <a:p>
            <a:endParaRPr lang="en-US" sz="2400" dirty="0"/>
          </a:p>
          <a:p>
            <a:r>
              <a:rPr lang="en-US" sz="2400" dirty="0"/>
              <a:t>Our approach will be different – the range of parameter-space will be much </a:t>
            </a:r>
          </a:p>
          <a:p>
            <a:r>
              <a:rPr lang="en-US" sz="2400" dirty="0"/>
              <a:t>larger and we will study the phenomenological consequences.</a:t>
            </a:r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B018D-9663-EBC8-262D-3215304E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4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420504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7727B-C1E7-5057-C9BF-EA76DD4ED389}"/>
              </a:ext>
            </a:extLst>
          </p:cNvPr>
          <p:cNvSpPr txBox="1"/>
          <p:nvPr/>
        </p:nvSpPr>
        <p:spPr>
          <a:xfrm>
            <a:off x="903890" y="409903"/>
            <a:ext cx="1110413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Experimental clues regarding the EWPT:</a:t>
            </a:r>
          </a:p>
          <a:p>
            <a:endParaRPr lang="en-US" sz="2400" dirty="0"/>
          </a:p>
          <a:p>
            <a:r>
              <a:rPr lang="en-US" sz="2400" dirty="0"/>
              <a:t>Electroweak Baryogenesis -  Requires a first order transition and CP violation.   Standard</a:t>
            </a:r>
          </a:p>
          <a:p>
            <a:r>
              <a:rPr lang="en-US" sz="2400" dirty="0"/>
              <a:t>Model fails.   2HDMs can work (with higher dimensional operators included)– see </a:t>
            </a:r>
          </a:p>
          <a:p>
            <a:r>
              <a:rPr lang="en-US" sz="2400" dirty="0"/>
              <a:t>Anisha, Biermann, Englert, </a:t>
            </a:r>
            <a:r>
              <a:rPr lang="en-US" sz="2400" dirty="0" err="1"/>
              <a:t>Muhlleitner</a:t>
            </a:r>
            <a:r>
              <a:rPr lang="en-US" sz="2400" dirty="0"/>
              <a:t> (2204.06966) and see last month’s paper by </a:t>
            </a:r>
          </a:p>
          <a:p>
            <a:r>
              <a:rPr lang="en-US" sz="2400" dirty="0"/>
              <a:t>Aoki et al. for a detailed discussion and an extensive list of references.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Gravitational wave production from bubble wall collisions – </a:t>
            </a:r>
          </a:p>
          <a:p>
            <a:r>
              <a:rPr lang="en-US" sz="2400" dirty="0"/>
              <a:t>Also requires a first order transition as shown.     A </a:t>
            </a:r>
          </a:p>
          <a:p>
            <a:r>
              <a:rPr lang="en-US" sz="2400" dirty="0"/>
              <a:t>spectrum of gravitational waves can be detected by </a:t>
            </a:r>
          </a:p>
          <a:p>
            <a:r>
              <a:rPr lang="en-US" sz="2400" dirty="0"/>
              <a:t>LISA, BBO, DECIGO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3F02-49C5-B59C-6AC7-9751990B35AA}"/>
              </a:ext>
            </a:extLst>
          </p:cNvPr>
          <p:cNvSpPr txBox="1"/>
          <p:nvPr/>
        </p:nvSpPr>
        <p:spPr>
          <a:xfrm>
            <a:off x="998483" y="5591503"/>
            <a:ext cx="89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Also, the origin of cosmological magnetic fields (see Aoki et al. for references) may be affected.</a:t>
            </a: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B2735056-5A21-C8D1-B7AE-A6AD631347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099" y="3751638"/>
            <a:ext cx="4834901" cy="163818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89F43-3008-C4BB-79FD-2D74D238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5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277046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7727B-C1E7-5057-C9BF-EA76DD4ED389}"/>
              </a:ext>
            </a:extLst>
          </p:cNvPr>
          <p:cNvSpPr txBox="1"/>
          <p:nvPr/>
        </p:nvSpPr>
        <p:spPr>
          <a:xfrm>
            <a:off x="903890" y="409903"/>
            <a:ext cx="114166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Electroweak Baryogenesis -  Requires a first order transition and CP violation.   Standard</a:t>
            </a:r>
          </a:p>
          <a:p>
            <a:r>
              <a:rPr lang="en-US" sz="2400" dirty="0"/>
              <a:t>Model fails.   2HDMs can work – see Anisha, Biermann, Englert, </a:t>
            </a:r>
            <a:r>
              <a:rPr lang="en-US" sz="2400" dirty="0" err="1"/>
              <a:t>Muhlleitner</a:t>
            </a:r>
            <a:r>
              <a:rPr lang="en-US" sz="2400" dirty="0"/>
              <a:t> (2204.06966) </a:t>
            </a:r>
          </a:p>
          <a:p>
            <a:r>
              <a:rPr lang="en-US" sz="2400" dirty="0"/>
              <a:t>and see last month’s paper by Aoki et al. for a detailed discussion and an extensive list of </a:t>
            </a:r>
          </a:p>
          <a:p>
            <a:r>
              <a:rPr lang="en-US" sz="2400" dirty="0"/>
              <a:t>references.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Prefers slow moving bubble walls.     </a:t>
            </a:r>
            <a:r>
              <a:rPr lang="en-US" sz="2400" dirty="0">
                <a:solidFill>
                  <a:srgbClr val="00B050"/>
                </a:solidFill>
              </a:rPr>
              <a:t>(but see next slide)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Gravitational wave production from bubble wall collisions – </a:t>
            </a:r>
          </a:p>
          <a:p>
            <a:r>
              <a:rPr lang="en-US" sz="2400" dirty="0"/>
              <a:t>Also requires a first order transition as shown.     </a:t>
            </a:r>
          </a:p>
          <a:p>
            <a:r>
              <a:rPr lang="en-US" sz="2400" dirty="0"/>
              <a:t>A spectrum of gravitational waves can be detected by </a:t>
            </a:r>
          </a:p>
          <a:p>
            <a:r>
              <a:rPr lang="en-US" sz="2400" dirty="0"/>
              <a:t>LISA, BBO, DECIGO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E2A58-C1D2-599C-A003-5A9FA5C6A566}"/>
              </a:ext>
            </a:extLst>
          </p:cNvPr>
          <p:cNvSpPr txBox="1"/>
          <p:nvPr/>
        </p:nvSpPr>
        <p:spPr>
          <a:xfrm>
            <a:off x="903890" y="3638592"/>
            <a:ext cx="4211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Prefers fast moving bubble walls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0832B522-18E8-7D1F-5DA1-DF2B65815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64" y="2665771"/>
            <a:ext cx="4505136" cy="15264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54BA58-A61C-3BCD-3956-39C771A0CB49}"/>
              </a:ext>
            </a:extLst>
          </p:cNvPr>
          <p:cNvSpPr txBox="1"/>
          <p:nvPr/>
        </p:nvSpPr>
        <p:spPr>
          <a:xfrm>
            <a:off x="1008993" y="4614041"/>
            <a:ext cx="100171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models exist where both of these can occur in a single step?   </a:t>
            </a:r>
          </a:p>
          <a:p>
            <a:r>
              <a:rPr lang="en-US" sz="2400" dirty="0"/>
              <a:t>Yes.    </a:t>
            </a:r>
            <a:r>
              <a:rPr lang="en-US" sz="2400" dirty="0" err="1"/>
              <a:t>Dorsch</a:t>
            </a:r>
            <a:r>
              <a:rPr lang="en-US" sz="2400" dirty="0"/>
              <a:t> et al. (1611.05874) found that there is a VERY narrow range of</a:t>
            </a:r>
          </a:p>
          <a:p>
            <a:r>
              <a:rPr lang="en-US" sz="2400" dirty="0"/>
              <a:t>parameter space which worked (but recent </a:t>
            </a:r>
            <a:r>
              <a:rPr lang="en-US" sz="2400" dirty="0" err="1"/>
              <a:t>eEDM</a:t>
            </a:r>
            <a:r>
              <a:rPr lang="en-US" sz="2400" dirty="0"/>
              <a:t> results may rule that out - as</a:t>
            </a:r>
          </a:p>
          <a:p>
            <a:r>
              <a:rPr lang="en-US" sz="2400" dirty="0"/>
              <a:t>noted by Zhao et al (2001.01237))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97C11F-B128-7FBC-08CC-E7E7F905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6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24685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E62069-B065-9F1B-1F6A-575BA64E85AE}"/>
              </a:ext>
            </a:extLst>
          </p:cNvPr>
          <p:cNvSpPr txBox="1"/>
          <p:nvPr/>
        </p:nvSpPr>
        <p:spPr>
          <a:xfrm>
            <a:off x="1145628" y="893379"/>
            <a:ext cx="1087432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2020, Cline and </a:t>
            </a:r>
            <a:r>
              <a:rPr lang="en-US" sz="2400" dirty="0" err="1"/>
              <a:t>Kainulainer</a:t>
            </a:r>
            <a:r>
              <a:rPr lang="en-US" sz="2400" dirty="0"/>
              <a:t> (2001.00568) showed that a fast moving wall can still </a:t>
            </a:r>
          </a:p>
          <a:p>
            <a:r>
              <a:rPr lang="en-US" sz="2400" dirty="0"/>
              <a:t>generate a sufficient baryon asymmetry.      A nice review is in the TASI Lectures of </a:t>
            </a:r>
          </a:p>
          <a:p>
            <a:r>
              <a:rPr lang="en-US" sz="2400" dirty="0"/>
              <a:t>Croon (2307.00068) – she distinguishes between deflagration (fluid flow velocity is </a:t>
            </a:r>
          </a:p>
          <a:p>
            <a:r>
              <a:rPr lang="en-US" sz="2400" dirty="0"/>
              <a:t>smaller than the speed of sound) and detonation (it is greater than the speed of</a:t>
            </a:r>
          </a:p>
          <a:p>
            <a:r>
              <a:rPr lang="en-US" sz="2400" dirty="0"/>
              <a:t>sound).</a:t>
            </a:r>
          </a:p>
          <a:p>
            <a:endParaRPr lang="en-US" sz="2400" dirty="0"/>
          </a:p>
          <a:p>
            <a:r>
              <a:rPr lang="en-US" sz="2400" dirty="0"/>
              <a:t>Nonetheless, it is still “easier” to generate a sufficient asymmetry if the wall is moving</a:t>
            </a:r>
          </a:p>
          <a:p>
            <a:r>
              <a:rPr lang="en-US" sz="2400" dirty="0"/>
              <a:t>slowly.</a:t>
            </a:r>
          </a:p>
          <a:p>
            <a:endParaRPr lang="en-US" sz="2400" dirty="0"/>
          </a:p>
          <a:p>
            <a:r>
              <a:rPr lang="en-US" sz="2400" dirty="0"/>
              <a:t>Thus, models which produce both baryogenesis and detectable gravitational radiation</a:t>
            </a:r>
          </a:p>
          <a:p>
            <a:r>
              <a:rPr lang="en-US" sz="2400" dirty="0"/>
              <a:t>tend to have more than one step.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D8F8E4-6C6C-3CD5-B6A7-5B95F36B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7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416249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36D173-3F9E-31A3-9D36-5B1556380608}"/>
              </a:ext>
            </a:extLst>
          </p:cNvPr>
          <p:cNvSpPr txBox="1"/>
          <p:nvPr/>
        </p:nvSpPr>
        <p:spPr>
          <a:xfrm>
            <a:off x="987972" y="462455"/>
            <a:ext cx="110852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Thus we consider a multistep transition.     Basic idea is</a:t>
            </a:r>
          </a:p>
          <a:p>
            <a:endParaRPr lang="en-US" sz="2400" dirty="0"/>
          </a:p>
          <a:p>
            <a:r>
              <a:rPr lang="en-US" sz="2400" dirty="0"/>
              <a:t>SU(2) x U(1) </a:t>
            </a:r>
            <a:r>
              <a:rPr lang="en-US" sz="2400" dirty="0">
                <a:sym typeface="Wingdings" pitchFamily="2" charset="2"/>
              </a:rPr>
              <a:t> no symmetry  U(1)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where gravitational waves are generated in the first transition and EWBG in the second.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In this model, that order is particularly interesting, as we will see.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4A2AC6-8722-A4F6-E688-40680FAB4488}"/>
              </a:ext>
            </a:extLst>
          </p:cNvPr>
          <p:cNvSpPr txBox="1"/>
          <p:nvPr/>
        </p:nvSpPr>
        <p:spPr>
          <a:xfrm>
            <a:off x="987972" y="3615559"/>
            <a:ext cx="106332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dozens of papers with multi-step EW phase transition.   Only a few look at</a:t>
            </a:r>
          </a:p>
          <a:p>
            <a:r>
              <a:rPr lang="en-US" sz="2400" dirty="0"/>
              <a:t>GW in the first transition and EWBG in the second.   The most recent is by </a:t>
            </a:r>
          </a:p>
          <a:p>
            <a:r>
              <a:rPr lang="en-US" sz="2400" dirty="0"/>
              <a:t>Aoki &amp; Shibuya -2302.11551.     There might be too large a </a:t>
            </a:r>
            <a:r>
              <a:rPr lang="en-US" sz="2400" dirty="0" err="1"/>
              <a:t>sphaleron</a:t>
            </a:r>
            <a:r>
              <a:rPr lang="en-US" sz="2400" dirty="0"/>
              <a:t> </a:t>
            </a:r>
          </a:p>
          <a:p>
            <a:r>
              <a:rPr lang="en-US" sz="2400" dirty="0"/>
              <a:t>suppression in this case – we need to see.   If so, the order can be reversed.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A7AAA-F78F-26A6-C232-1D44140D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8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200369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A4273-1F54-3DD0-9F69-E2F92C488209}"/>
              </a:ext>
            </a:extLst>
          </p:cNvPr>
          <p:cNvSpPr txBox="1"/>
          <p:nvPr/>
        </p:nvSpPr>
        <p:spPr>
          <a:xfrm>
            <a:off x="1345324" y="420414"/>
            <a:ext cx="3717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Superconducting phase: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AAA15A-D3D7-5608-4B75-E38E5311A0DA}"/>
              </a:ext>
            </a:extLst>
          </p:cNvPr>
          <p:cNvSpPr txBox="1"/>
          <p:nvPr/>
        </p:nvSpPr>
        <p:spPr>
          <a:xfrm>
            <a:off x="1471448" y="1492469"/>
            <a:ext cx="257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photon gets a mass -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92ADA6-679A-239F-A867-DE8C3F2CF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008" y="324041"/>
            <a:ext cx="4249902" cy="6544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A80E2D-2939-18BA-C4E9-99B2A1B0E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514" y="1245476"/>
            <a:ext cx="3995245" cy="1608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96AA40-FAAC-9ED7-14CE-96D567816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247" y="1902588"/>
            <a:ext cx="2447378" cy="294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598C3B-99A6-E105-B0F3-47D7D21053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247" y="2384534"/>
            <a:ext cx="2454394" cy="2945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83F29FB-81A3-FA46-CB32-26A4A483CFC5}"/>
              </a:ext>
            </a:extLst>
          </p:cNvPr>
          <p:cNvSpPr txBox="1"/>
          <p:nvPr/>
        </p:nvSpPr>
        <p:spPr>
          <a:xfrm>
            <a:off x="1230490" y="2961043"/>
            <a:ext cx="10666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options:  v</a:t>
            </a:r>
            <a:r>
              <a:rPr lang="en-US" baseline="-25000" dirty="0"/>
              <a:t>2</a:t>
            </a:r>
            <a:r>
              <a:rPr lang="en-US" dirty="0"/>
              <a:t> = 0 or v</a:t>
            </a:r>
            <a:r>
              <a:rPr lang="en-US" baseline="-25000" dirty="0"/>
              <a:t>2</a:t>
            </a:r>
            <a:r>
              <a:rPr lang="en-US" dirty="0"/>
              <a:t> is not =0.   If it is nonzero, then the photon is massive and mixes with the W</a:t>
            </a:r>
            <a:r>
              <a:rPr lang="en-US" baseline="30000" dirty="0"/>
              <a:t>+ </a:t>
            </a:r>
            <a:r>
              <a:rPr lang="en-US" dirty="0"/>
              <a:t> and W</a:t>
            </a:r>
            <a:r>
              <a:rPr lang="en-US" baseline="30000" dirty="0"/>
              <a:t>-</a:t>
            </a:r>
            <a:r>
              <a:rPr lang="en-US" dirty="0"/>
              <a:t>.   </a:t>
            </a:r>
          </a:p>
          <a:p>
            <a:r>
              <a:rPr lang="en-US" dirty="0"/>
              <a:t>This charge violation means that the top and bottom quarks mix, the electron and its neutrino mix (one</a:t>
            </a:r>
          </a:p>
          <a:p>
            <a:r>
              <a:rPr lang="en-US" dirty="0"/>
              <a:t>combination can be Majorana)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7E6DC-56FD-4ED0-D112-BA82FE888D8F}"/>
              </a:ext>
            </a:extLst>
          </p:cNvPr>
          <p:cNvSpPr txBox="1"/>
          <p:nvPr/>
        </p:nvSpPr>
        <p:spPr>
          <a:xfrm>
            <a:off x="1587062" y="4876800"/>
            <a:ext cx="9953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an unusual type of EWBG.    What does CP violation mean if charge isn’t</a:t>
            </a:r>
          </a:p>
          <a:p>
            <a:r>
              <a:rPr lang="en-US" sz="2400" dirty="0"/>
              <a:t>conserved?     Only need matter-antimatter asymmetry in interactions.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2E641F-3B87-0E47-3E44-E9FEDC8875C8}"/>
              </a:ext>
            </a:extLst>
          </p:cNvPr>
          <p:cNvSpPr txBox="1"/>
          <p:nvPr/>
        </p:nvSpPr>
        <p:spPr>
          <a:xfrm>
            <a:off x="1193595" y="3964408"/>
            <a:ext cx="887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v</a:t>
            </a:r>
            <a:r>
              <a:rPr lang="en-US" baseline="-25000" dirty="0"/>
              <a:t>2</a:t>
            </a:r>
            <a:r>
              <a:rPr lang="en-US" dirty="0"/>
              <a:t> = 0, then the photon doesn’t mix with the W’s, but the 9x9 scalar mass matrix does have</a:t>
            </a:r>
          </a:p>
          <a:p>
            <a:r>
              <a:rPr lang="en-US" dirty="0"/>
              <a:t>Mixing between charged and neutral scalars, which cause top-bottom mixing in any event.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D41BE-D047-CF65-37E4-79AA29F1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221E-9772-EF4C-A701-C3710AB250C1}" type="slidenum">
              <a:rPr lang="en-US" smtClean="0"/>
              <a:t>9</a:t>
            </a:fld>
            <a:r>
              <a:rPr lang="en-US" dirty="0"/>
              <a:t>/14</a:t>
            </a:r>
          </a:p>
        </p:txBody>
      </p:sp>
    </p:spTree>
    <p:extLst>
      <p:ext uri="{BB962C8B-B14F-4D97-AF65-F5344CB8AC3E}">
        <p14:creationId xmlns:p14="http://schemas.microsoft.com/office/powerpoint/2010/main" val="159236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1459</Words>
  <Application>Microsoft Macintosh PowerPoint</Application>
  <PresentationFormat>Widescreen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Sher, Marc</cp:lastModifiedBy>
  <cp:revision>19</cp:revision>
  <cp:lastPrinted>2023-09-15T09:07:16Z</cp:lastPrinted>
  <dcterms:created xsi:type="dcterms:W3CDTF">2023-08-25T21:55:55Z</dcterms:created>
  <dcterms:modified xsi:type="dcterms:W3CDTF">2023-09-15T10:03:17Z</dcterms:modified>
</cp:coreProperties>
</file>