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21" r:id="rId3"/>
    <p:sldId id="405" r:id="rId4"/>
    <p:sldId id="406" r:id="rId5"/>
    <p:sldId id="403" r:id="rId6"/>
    <p:sldId id="404" r:id="rId7"/>
    <p:sldId id="426" r:id="rId8"/>
    <p:sldId id="430" r:id="rId9"/>
    <p:sldId id="431" r:id="rId10"/>
    <p:sldId id="432" r:id="rId11"/>
    <p:sldId id="433" r:id="rId12"/>
    <p:sldId id="434" r:id="rId13"/>
    <p:sldId id="436" r:id="rId14"/>
    <p:sldId id="435" r:id="rId15"/>
    <p:sldId id="437" r:id="rId16"/>
    <p:sldId id="438" r:id="rId17"/>
    <p:sldId id="439" r:id="rId18"/>
    <p:sldId id="440" r:id="rId19"/>
    <p:sldId id="428" r:id="rId20"/>
  </p:sldIdLst>
  <p:sldSz cx="9144000" cy="6858000" type="screen4x3"/>
  <p:notesSz cx="6858000" cy="9144000"/>
  <p:defaultTextStyle>
    <a:defPPr>
      <a:defRPr lang="pt-PT"/>
    </a:defPPr>
    <a:lvl1pPr algn="l" rtl="0" fontAlgn="base">
      <a:spcBef>
        <a:spcPct val="0"/>
      </a:spcBef>
      <a:spcAft>
        <a:spcPct val="0"/>
      </a:spcAft>
      <a:defRPr sz="2000" b="1" kern="1200">
        <a:solidFill>
          <a:srgbClr val="0066FF"/>
        </a:solidFill>
        <a:latin typeface="Times New Roman" pitchFamily="18" charset="0"/>
        <a:ea typeface="+mn-ea"/>
        <a:cs typeface="+mn-cs"/>
      </a:defRPr>
    </a:lvl1pPr>
    <a:lvl2pPr marL="457200" algn="l" rtl="0" fontAlgn="base">
      <a:spcBef>
        <a:spcPct val="0"/>
      </a:spcBef>
      <a:spcAft>
        <a:spcPct val="0"/>
      </a:spcAft>
      <a:defRPr sz="2000" b="1" kern="1200">
        <a:solidFill>
          <a:srgbClr val="0066FF"/>
        </a:solidFill>
        <a:latin typeface="Times New Roman" pitchFamily="18" charset="0"/>
        <a:ea typeface="+mn-ea"/>
        <a:cs typeface="+mn-cs"/>
      </a:defRPr>
    </a:lvl2pPr>
    <a:lvl3pPr marL="914400" algn="l" rtl="0" fontAlgn="base">
      <a:spcBef>
        <a:spcPct val="0"/>
      </a:spcBef>
      <a:spcAft>
        <a:spcPct val="0"/>
      </a:spcAft>
      <a:defRPr sz="2000" b="1" kern="1200">
        <a:solidFill>
          <a:srgbClr val="0066FF"/>
        </a:solidFill>
        <a:latin typeface="Times New Roman" pitchFamily="18" charset="0"/>
        <a:ea typeface="+mn-ea"/>
        <a:cs typeface="+mn-cs"/>
      </a:defRPr>
    </a:lvl3pPr>
    <a:lvl4pPr marL="1371600" algn="l" rtl="0" fontAlgn="base">
      <a:spcBef>
        <a:spcPct val="0"/>
      </a:spcBef>
      <a:spcAft>
        <a:spcPct val="0"/>
      </a:spcAft>
      <a:defRPr sz="2000" b="1" kern="1200">
        <a:solidFill>
          <a:srgbClr val="0066FF"/>
        </a:solidFill>
        <a:latin typeface="Times New Roman" pitchFamily="18" charset="0"/>
        <a:ea typeface="+mn-ea"/>
        <a:cs typeface="+mn-cs"/>
      </a:defRPr>
    </a:lvl4pPr>
    <a:lvl5pPr marL="1828800" algn="l" rtl="0" fontAlgn="base">
      <a:spcBef>
        <a:spcPct val="0"/>
      </a:spcBef>
      <a:spcAft>
        <a:spcPct val="0"/>
      </a:spcAft>
      <a:defRPr sz="2000" b="1" kern="1200">
        <a:solidFill>
          <a:srgbClr val="0066FF"/>
        </a:solidFill>
        <a:latin typeface="Times New Roman" pitchFamily="18" charset="0"/>
        <a:ea typeface="+mn-ea"/>
        <a:cs typeface="+mn-cs"/>
      </a:defRPr>
    </a:lvl5pPr>
    <a:lvl6pPr marL="2286000" algn="l" defTabSz="914400" rtl="0" eaLnBrk="1" latinLnBrk="0" hangingPunct="1">
      <a:defRPr sz="2000" b="1" kern="1200">
        <a:solidFill>
          <a:srgbClr val="0066FF"/>
        </a:solidFill>
        <a:latin typeface="Times New Roman" pitchFamily="18" charset="0"/>
        <a:ea typeface="+mn-ea"/>
        <a:cs typeface="+mn-cs"/>
      </a:defRPr>
    </a:lvl6pPr>
    <a:lvl7pPr marL="2743200" algn="l" defTabSz="914400" rtl="0" eaLnBrk="1" latinLnBrk="0" hangingPunct="1">
      <a:defRPr sz="2000" b="1" kern="1200">
        <a:solidFill>
          <a:srgbClr val="0066FF"/>
        </a:solidFill>
        <a:latin typeface="Times New Roman" pitchFamily="18" charset="0"/>
        <a:ea typeface="+mn-ea"/>
        <a:cs typeface="+mn-cs"/>
      </a:defRPr>
    </a:lvl7pPr>
    <a:lvl8pPr marL="3200400" algn="l" defTabSz="914400" rtl="0" eaLnBrk="1" latinLnBrk="0" hangingPunct="1">
      <a:defRPr sz="2000" b="1" kern="1200">
        <a:solidFill>
          <a:srgbClr val="0066FF"/>
        </a:solidFill>
        <a:latin typeface="Times New Roman" pitchFamily="18" charset="0"/>
        <a:ea typeface="+mn-ea"/>
        <a:cs typeface="+mn-cs"/>
      </a:defRPr>
    </a:lvl8pPr>
    <a:lvl9pPr marL="3657600" algn="l" defTabSz="914400" rtl="0" eaLnBrk="1" latinLnBrk="0" hangingPunct="1">
      <a:defRPr sz="2000" b="1" kern="1200">
        <a:solidFill>
          <a:srgbClr val="0066FF"/>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006600"/>
    <a:srgbClr val="000099"/>
    <a:srgbClr val="FF0000"/>
    <a:srgbClr val="FF3300"/>
    <a:srgbClr val="3333CC"/>
    <a:srgbClr val="FFFF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56" autoAdjust="0"/>
    <p:restoredTop sz="94660"/>
  </p:normalViewPr>
  <p:slideViewPr>
    <p:cSldViewPr>
      <p:cViewPr>
        <p:scale>
          <a:sx n="60" d="100"/>
          <a:sy n="60" d="100"/>
        </p:scale>
        <p:origin x="-178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a:solidFill>
                  <a:schemeClr val="tx1"/>
                </a:solidFill>
                <a:latin typeface="Arial" charset="0"/>
              </a:defRPr>
            </a:lvl1pPr>
          </a:lstStyle>
          <a:p>
            <a:pPr>
              <a:defRPr/>
            </a:pPr>
            <a:endParaRPr lang="pt-PT"/>
          </a:p>
        </p:txBody>
      </p:sp>
      <p:sp>
        <p:nvSpPr>
          <p:cNvPr id="3" name="Marcador de Posição d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a:solidFill>
                  <a:schemeClr val="tx1"/>
                </a:solidFill>
                <a:latin typeface="Arial" charset="0"/>
              </a:defRPr>
            </a:lvl1pPr>
          </a:lstStyle>
          <a:p>
            <a:pPr>
              <a:defRPr/>
            </a:pPr>
            <a:fld id="{0D587462-9C29-4432-A1A2-047D26F2D0AE}" type="datetimeFigureOut">
              <a:rPr lang="pt-PT"/>
              <a:pPr>
                <a:defRPr/>
              </a:pPr>
              <a:t>12-09-2023</a:t>
            </a:fld>
            <a:endParaRPr lang="pt-PT"/>
          </a:p>
        </p:txBody>
      </p:sp>
      <p:sp>
        <p:nvSpPr>
          <p:cNvPr id="4" name="Marcador de Posição da Imagem do Diapositivo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t-PT" noProof="0" smtClean="0"/>
          </a:p>
        </p:txBody>
      </p:sp>
      <p:sp>
        <p:nvSpPr>
          <p:cNvPr id="5" name="Marcador de Posição de Nota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PT" noProof="0" smtClean="0"/>
              <a:t>Clique para editar os estilos</a:t>
            </a:r>
          </a:p>
          <a:p>
            <a:pPr lvl="1"/>
            <a:r>
              <a:rPr lang="pt-PT" noProof="0" smtClean="0"/>
              <a:t>Segundo nível</a:t>
            </a:r>
          </a:p>
          <a:p>
            <a:pPr lvl="2"/>
            <a:r>
              <a:rPr lang="pt-PT" noProof="0" smtClean="0"/>
              <a:t>Terceiro nível</a:t>
            </a:r>
          </a:p>
          <a:p>
            <a:pPr lvl="3"/>
            <a:r>
              <a:rPr lang="pt-PT" noProof="0" smtClean="0"/>
              <a:t>Quarto nível</a:t>
            </a:r>
          </a:p>
          <a:p>
            <a:pPr lvl="4"/>
            <a:r>
              <a:rPr lang="pt-PT" noProof="0" smtClean="0"/>
              <a:t>Quinto nível</a:t>
            </a:r>
          </a:p>
        </p:txBody>
      </p:sp>
      <p:sp>
        <p:nvSpPr>
          <p:cNvPr id="6" name="Marcador de Posição do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a:solidFill>
                  <a:schemeClr val="tx1"/>
                </a:solidFill>
                <a:latin typeface="Arial" charset="0"/>
              </a:defRPr>
            </a:lvl1pPr>
          </a:lstStyle>
          <a:p>
            <a:pPr>
              <a:defRPr/>
            </a:pPr>
            <a:endParaRPr lang="pt-PT"/>
          </a:p>
        </p:txBody>
      </p:sp>
      <p:sp>
        <p:nvSpPr>
          <p:cNvPr id="7" name="Marcador de Posição do Número do Diapositivo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a:solidFill>
                  <a:schemeClr val="tx1"/>
                </a:solidFill>
                <a:latin typeface="Arial" charset="0"/>
              </a:defRPr>
            </a:lvl1pPr>
          </a:lstStyle>
          <a:p>
            <a:pPr>
              <a:defRPr/>
            </a:pPr>
            <a:fld id="{1002E1CD-E199-4B01-8298-C6897C2C3B4B}" type="slidenum">
              <a:rPr lang="pt-PT"/>
              <a:pPr>
                <a:defRPr/>
              </a:pPr>
              <a:t>‹#›</a:t>
            </a:fld>
            <a:endParaRPr lang="pt-PT"/>
          </a:p>
        </p:txBody>
      </p:sp>
    </p:spTree>
    <p:extLst>
      <p:ext uri="{BB962C8B-B14F-4D97-AF65-F5344CB8AC3E}">
        <p14:creationId xmlns:p14="http://schemas.microsoft.com/office/powerpoint/2010/main" val="16299375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Marcador de Posição da Imagem do Diapositivo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Marcador de Posição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smtClean="0"/>
          </a:p>
        </p:txBody>
      </p:sp>
      <p:sp>
        <p:nvSpPr>
          <p:cNvPr id="35844" name="Marcador de Posição do Número do Diapositivo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6C17F77-420C-45EB-BC17-3077C355852F}" type="slidenum">
              <a:rPr lang="pt-PT" altLang="pt-PT" smtClean="0">
                <a:latin typeface="Arial" charset="0"/>
              </a:rPr>
              <a:pPr eaLnBrk="1" hangingPunct="1">
                <a:spcBef>
                  <a:spcPct val="0"/>
                </a:spcBef>
              </a:pPr>
              <a:t>1</a:t>
            </a:fld>
            <a:endParaRPr lang="pt-PT" altLang="pt-PT"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Marcador de Posição da Imagem do Diapositivo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Marcador de Posição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smtClean="0"/>
          </a:p>
        </p:txBody>
      </p:sp>
      <p:sp>
        <p:nvSpPr>
          <p:cNvPr id="36868" name="Marcador de Posição do Número do Diapositivo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58723E3-40F8-4123-BF56-D32821C8BFC2}" type="slidenum">
              <a:rPr lang="pt-PT" altLang="pt-PT" smtClean="0">
                <a:latin typeface="Arial" charset="0"/>
              </a:rPr>
              <a:pPr eaLnBrk="1" hangingPunct="1">
                <a:spcBef>
                  <a:spcPct val="0"/>
                </a:spcBef>
              </a:pPr>
              <a:t>2</a:t>
            </a:fld>
            <a:endParaRPr lang="pt-PT" altLang="pt-PT"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000" b="1">
                <a:solidFill>
                  <a:srgbClr val="0066FF"/>
                </a:solidFill>
                <a:latin typeface="Times New Roman" pitchFamily="18" charset="0"/>
              </a:defRPr>
            </a:lvl1pPr>
            <a:lvl2pPr marL="742950" indent="-285750" eaLnBrk="0" hangingPunct="0">
              <a:defRPr sz="2000" b="1">
                <a:solidFill>
                  <a:srgbClr val="0066FF"/>
                </a:solidFill>
                <a:latin typeface="Times New Roman" pitchFamily="18" charset="0"/>
              </a:defRPr>
            </a:lvl2pPr>
            <a:lvl3pPr marL="1143000" indent="-228600" eaLnBrk="0" hangingPunct="0">
              <a:defRPr sz="2000" b="1">
                <a:solidFill>
                  <a:srgbClr val="0066FF"/>
                </a:solidFill>
                <a:latin typeface="Times New Roman" pitchFamily="18" charset="0"/>
              </a:defRPr>
            </a:lvl3pPr>
            <a:lvl4pPr marL="1600200" indent="-228600" eaLnBrk="0" hangingPunct="0">
              <a:defRPr sz="2000" b="1">
                <a:solidFill>
                  <a:srgbClr val="0066FF"/>
                </a:solidFill>
                <a:latin typeface="Times New Roman" pitchFamily="18" charset="0"/>
              </a:defRPr>
            </a:lvl4pPr>
            <a:lvl5pPr marL="2057400" indent="-228600" eaLnBrk="0" hangingPunct="0">
              <a:defRPr sz="2000" b="1">
                <a:solidFill>
                  <a:srgbClr val="0066FF"/>
                </a:solidFill>
                <a:latin typeface="Times New Roman" pitchFamily="18" charset="0"/>
              </a:defRPr>
            </a:lvl5pPr>
            <a:lvl6pPr marL="2514600" indent="-228600" eaLnBrk="0" fontAlgn="base" hangingPunct="0">
              <a:spcBef>
                <a:spcPct val="0"/>
              </a:spcBef>
              <a:spcAft>
                <a:spcPct val="0"/>
              </a:spcAft>
              <a:defRPr sz="2000" b="1">
                <a:solidFill>
                  <a:srgbClr val="0066FF"/>
                </a:solidFill>
                <a:latin typeface="Times New Roman" pitchFamily="18" charset="0"/>
              </a:defRPr>
            </a:lvl6pPr>
            <a:lvl7pPr marL="2971800" indent="-228600" eaLnBrk="0" fontAlgn="base" hangingPunct="0">
              <a:spcBef>
                <a:spcPct val="0"/>
              </a:spcBef>
              <a:spcAft>
                <a:spcPct val="0"/>
              </a:spcAft>
              <a:defRPr sz="2000" b="1">
                <a:solidFill>
                  <a:srgbClr val="0066FF"/>
                </a:solidFill>
                <a:latin typeface="Times New Roman" pitchFamily="18" charset="0"/>
              </a:defRPr>
            </a:lvl7pPr>
            <a:lvl8pPr marL="3429000" indent="-228600" eaLnBrk="0" fontAlgn="base" hangingPunct="0">
              <a:spcBef>
                <a:spcPct val="0"/>
              </a:spcBef>
              <a:spcAft>
                <a:spcPct val="0"/>
              </a:spcAft>
              <a:defRPr sz="2000" b="1">
                <a:solidFill>
                  <a:srgbClr val="0066FF"/>
                </a:solidFill>
                <a:latin typeface="Times New Roman" pitchFamily="18" charset="0"/>
              </a:defRPr>
            </a:lvl8pPr>
            <a:lvl9pPr marL="3886200" indent="-228600" eaLnBrk="0" fontAlgn="base" hangingPunct="0">
              <a:spcBef>
                <a:spcPct val="0"/>
              </a:spcBef>
              <a:spcAft>
                <a:spcPct val="0"/>
              </a:spcAft>
              <a:defRPr sz="2000" b="1">
                <a:solidFill>
                  <a:srgbClr val="0066FF"/>
                </a:solidFill>
                <a:latin typeface="Times New Roman" pitchFamily="18" charset="0"/>
              </a:defRPr>
            </a:lvl9pPr>
          </a:lstStyle>
          <a:p>
            <a:pPr eaLnBrk="1" hangingPunct="1"/>
            <a:fld id="{20229603-896C-40F6-872B-6FDD7CB6746E}" type="slidenum">
              <a:rPr lang="pt-PT" altLang="pt-PT" sz="1200" b="0" smtClean="0">
                <a:solidFill>
                  <a:schemeClr val="tx1"/>
                </a:solidFill>
                <a:latin typeface="Arial" charset="0"/>
              </a:rPr>
              <a:pPr eaLnBrk="1" hangingPunct="1"/>
              <a:t>3</a:t>
            </a:fld>
            <a:endParaRPr lang="pt-PT" altLang="pt-PT" sz="1200" b="0" smtClean="0">
              <a:solidFill>
                <a:schemeClr val="tx1"/>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pt-PT" altLang="pt-PT"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CEF76A9-63B8-45BE-8A46-26214825ECDF}" type="slidenum">
              <a:rPr lang="pt-PT" altLang="pt-PT" smtClean="0">
                <a:latin typeface="Arial" charset="0"/>
              </a:rPr>
              <a:pPr eaLnBrk="1" hangingPunct="1">
                <a:spcBef>
                  <a:spcPct val="0"/>
                </a:spcBef>
              </a:pPr>
              <a:t>6</a:t>
            </a:fld>
            <a:endParaRPr lang="pt-PT" altLang="pt-PT"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4448E9F5-BA0B-456E-896B-37D2999E30E7}" type="slidenum">
              <a:rPr lang="pt-PT"/>
              <a:pPr>
                <a:defRPr/>
              </a:pPr>
              <a:t>‹#›</a:t>
            </a:fld>
            <a:endParaRPr lang="pt-PT"/>
          </a:p>
        </p:txBody>
      </p:sp>
    </p:spTree>
    <p:extLst>
      <p:ext uri="{BB962C8B-B14F-4D97-AF65-F5344CB8AC3E}">
        <p14:creationId xmlns:p14="http://schemas.microsoft.com/office/powerpoint/2010/main" val="2960071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DF7968DE-E7CC-43FF-A434-0AF121DC8E41}" type="slidenum">
              <a:rPr lang="pt-PT"/>
              <a:pPr>
                <a:defRPr/>
              </a:pPr>
              <a:t>‹#›</a:t>
            </a:fld>
            <a:endParaRPr lang="pt-PT"/>
          </a:p>
        </p:txBody>
      </p:sp>
    </p:spTree>
    <p:extLst>
      <p:ext uri="{BB962C8B-B14F-4D97-AF65-F5344CB8AC3E}">
        <p14:creationId xmlns:p14="http://schemas.microsoft.com/office/powerpoint/2010/main" val="2215164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3486CB4E-37F0-470C-A02E-052487F290B5}" type="slidenum">
              <a:rPr lang="pt-PT"/>
              <a:pPr>
                <a:defRPr/>
              </a:pPr>
              <a:t>‹#›</a:t>
            </a:fld>
            <a:endParaRPr lang="pt-PT"/>
          </a:p>
        </p:txBody>
      </p:sp>
    </p:spTree>
    <p:extLst>
      <p:ext uri="{BB962C8B-B14F-4D97-AF65-F5344CB8AC3E}">
        <p14:creationId xmlns:p14="http://schemas.microsoft.com/office/powerpoint/2010/main" val="114449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Objecto">
    <p:spTree>
      <p:nvGrpSpPr>
        <p:cNvPr id="1" name=""/>
        <p:cNvGrpSpPr/>
        <p:nvPr/>
      </p:nvGrpSpPr>
      <p:grpSpPr>
        <a:xfrm>
          <a:off x="0" y="0"/>
          <a:ext cx="0" cy="0"/>
          <a:chOff x="0" y="0"/>
          <a:chExt cx="0" cy="0"/>
        </a:xfrm>
      </p:grpSpPr>
      <p:sp>
        <p:nvSpPr>
          <p:cNvPr id="2" name="Marcador de Posição de Conteúdo 1"/>
          <p:cNvSpPr>
            <a:spLocks noGrp="1"/>
          </p:cNvSpPr>
          <p:nvPr>
            <p:ph/>
          </p:nvPr>
        </p:nvSpPr>
        <p:spPr>
          <a:xfrm>
            <a:off x="457200" y="274638"/>
            <a:ext cx="8229600" cy="5851525"/>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A2F2D3CD-7928-4CFF-9D37-65406B59B182}" type="slidenum">
              <a:rPr lang="pt-PT"/>
              <a:pPr>
                <a:defRPr/>
              </a:pPr>
              <a:t>‹#›</a:t>
            </a:fld>
            <a:endParaRPr lang="pt-PT"/>
          </a:p>
        </p:txBody>
      </p:sp>
    </p:spTree>
    <p:extLst>
      <p:ext uri="{BB962C8B-B14F-4D97-AF65-F5344CB8AC3E}">
        <p14:creationId xmlns:p14="http://schemas.microsoft.com/office/powerpoint/2010/main" val="14112777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ítulo e 4 objectos">
    <p:spTree>
      <p:nvGrpSpPr>
        <p:cNvPr id="1" name=""/>
        <p:cNvGrpSpPr/>
        <p:nvPr/>
      </p:nvGrpSpPr>
      <p:grpSpPr>
        <a:xfrm>
          <a:off x="0" y="0"/>
          <a:ext cx="0" cy="0"/>
          <a:chOff x="0" y="0"/>
          <a:chExt cx="0" cy="0"/>
        </a:xfrm>
      </p:grpSpPr>
      <p:sp>
        <p:nvSpPr>
          <p:cNvPr id="2" name="Título 1"/>
          <p:cNvSpPr>
            <a:spLocks noGrp="1"/>
          </p:cNvSpPr>
          <p:nvPr>
            <p:ph type="title" sz="quarter"/>
          </p:nvPr>
        </p:nvSpPr>
        <p:spPr>
          <a:xfrm>
            <a:off x="457200" y="274638"/>
            <a:ext cx="8229600" cy="1143000"/>
          </a:xfrm>
        </p:spPr>
        <p:txBody>
          <a:bodyPr/>
          <a:lstStyle/>
          <a:p>
            <a:r>
              <a:rPr lang="pt-PT" smtClean="0"/>
              <a:t>Clique para editar o estilo</a:t>
            </a:r>
            <a:endParaRPr lang="pt-PT"/>
          </a:p>
        </p:txBody>
      </p:sp>
      <p:sp>
        <p:nvSpPr>
          <p:cNvPr id="3" name="Marcador de Posição de Conteúdo 2"/>
          <p:cNvSpPr>
            <a:spLocks noGrp="1"/>
          </p:cNvSpPr>
          <p:nvPr>
            <p:ph sz="quarter" idx="1"/>
          </p:nvPr>
        </p:nvSpPr>
        <p:spPr>
          <a:xfrm>
            <a:off x="457200" y="1600200"/>
            <a:ext cx="4038600" cy="21859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quarter" idx="2"/>
          </p:nvPr>
        </p:nvSpPr>
        <p:spPr>
          <a:xfrm>
            <a:off x="4648200" y="1600200"/>
            <a:ext cx="4038600" cy="21859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e Conteúdo 4"/>
          <p:cNvSpPr>
            <a:spLocks noGrp="1"/>
          </p:cNvSpPr>
          <p:nvPr>
            <p:ph sz="quarter" idx="3"/>
          </p:nvPr>
        </p:nvSpPr>
        <p:spPr>
          <a:xfrm>
            <a:off x="457200" y="3938588"/>
            <a:ext cx="4038600" cy="2187575"/>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e Conteúdo 5"/>
          <p:cNvSpPr>
            <a:spLocks noGrp="1"/>
          </p:cNvSpPr>
          <p:nvPr>
            <p:ph sz="quarter" idx="4"/>
          </p:nvPr>
        </p:nvSpPr>
        <p:spPr>
          <a:xfrm>
            <a:off x="4648200" y="3938588"/>
            <a:ext cx="4038600" cy="2187575"/>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F82D9D90-E6C0-4575-87BB-002E95C7F2DC}" type="slidenum">
              <a:rPr lang="pt-PT"/>
              <a:pPr>
                <a:defRPr/>
              </a:pPr>
              <a:t>‹#›</a:t>
            </a:fld>
            <a:endParaRPr lang="pt-PT"/>
          </a:p>
        </p:txBody>
      </p:sp>
    </p:spTree>
    <p:extLst>
      <p:ext uri="{BB962C8B-B14F-4D97-AF65-F5344CB8AC3E}">
        <p14:creationId xmlns:p14="http://schemas.microsoft.com/office/powerpoint/2010/main" val="3491134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ítulo, 1 objecto e 2 objec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quarter" idx="2"/>
          </p:nvPr>
        </p:nvSpPr>
        <p:spPr>
          <a:xfrm>
            <a:off x="4648200" y="1600200"/>
            <a:ext cx="4038600" cy="21859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e Conteúdo 4"/>
          <p:cNvSpPr>
            <a:spLocks noGrp="1"/>
          </p:cNvSpPr>
          <p:nvPr>
            <p:ph sz="quarter" idx="3"/>
          </p:nvPr>
        </p:nvSpPr>
        <p:spPr>
          <a:xfrm>
            <a:off x="4648200" y="3938588"/>
            <a:ext cx="4038600" cy="2187575"/>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Rectangle 4"/>
          <p:cNvSpPr>
            <a:spLocks noGrp="1" noChangeArrowheads="1"/>
          </p:cNvSpPr>
          <p:nvPr>
            <p:ph type="dt" sz="half" idx="10"/>
          </p:nvPr>
        </p:nvSpPr>
        <p:spPr>
          <a:ln/>
        </p:spPr>
        <p:txBody>
          <a:bodyPr/>
          <a:lstStyle>
            <a:lvl1pPr>
              <a:defRPr/>
            </a:lvl1pPr>
          </a:lstStyle>
          <a:p>
            <a:pPr>
              <a:defRPr/>
            </a:pPr>
            <a:endParaRPr lang="pt-PT"/>
          </a:p>
        </p:txBody>
      </p:sp>
      <p:sp>
        <p:nvSpPr>
          <p:cNvPr id="7" name="Rectangle 5"/>
          <p:cNvSpPr>
            <a:spLocks noGrp="1" noChangeArrowheads="1"/>
          </p:cNvSpPr>
          <p:nvPr>
            <p:ph type="ftr" sz="quarter" idx="11"/>
          </p:nvPr>
        </p:nvSpPr>
        <p:spPr>
          <a:ln/>
        </p:spPr>
        <p:txBody>
          <a:bodyPr/>
          <a:lstStyle>
            <a:lvl1pPr>
              <a:defRPr/>
            </a:lvl1pPr>
          </a:lstStyle>
          <a:p>
            <a:pPr>
              <a:defRPr/>
            </a:pPr>
            <a:endParaRPr lang="pt-PT"/>
          </a:p>
        </p:txBody>
      </p:sp>
      <p:sp>
        <p:nvSpPr>
          <p:cNvPr id="8" name="Rectangle 6"/>
          <p:cNvSpPr>
            <a:spLocks noGrp="1" noChangeArrowheads="1"/>
          </p:cNvSpPr>
          <p:nvPr>
            <p:ph type="sldNum" sz="quarter" idx="12"/>
          </p:nvPr>
        </p:nvSpPr>
        <p:spPr>
          <a:ln/>
        </p:spPr>
        <p:txBody>
          <a:bodyPr/>
          <a:lstStyle>
            <a:lvl1pPr>
              <a:defRPr/>
            </a:lvl1pPr>
          </a:lstStyle>
          <a:p>
            <a:pPr>
              <a:defRPr/>
            </a:pPr>
            <a:fld id="{44A259EA-899B-47E2-8D90-DED38DAE7627}" type="slidenum">
              <a:rPr lang="pt-PT"/>
              <a:pPr>
                <a:defRPr/>
              </a:pPr>
              <a:t>‹#›</a:t>
            </a:fld>
            <a:endParaRPr lang="pt-PT"/>
          </a:p>
        </p:txBody>
      </p:sp>
    </p:spTree>
    <p:extLst>
      <p:ext uri="{BB962C8B-B14F-4D97-AF65-F5344CB8AC3E}">
        <p14:creationId xmlns:p14="http://schemas.microsoft.com/office/powerpoint/2010/main" val="355873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9CDC40F-5199-4168-81C2-91A5956417AD}" type="slidenum">
              <a:rPr lang="pt-PT"/>
              <a:pPr>
                <a:defRPr/>
              </a:pPr>
              <a:t>‹#›</a:t>
            </a:fld>
            <a:endParaRPr lang="pt-PT"/>
          </a:p>
        </p:txBody>
      </p:sp>
    </p:spTree>
    <p:extLst>
      <p:ext uri="{BB962C8B-B14F-4D97-AF65-F5344CB8AC3E}">
        <p14:creationId xmlns:p14="http://schemas.microsoft.com/office/powerpoint/2010/main" val="428428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DC96781C-B26E-4758-9B8F-641D63713E0E}" type="slidenum">
              <a:rPr lang="pt-PT"/>
              <a:pPr>
                <a:defRPr/>
              </a:pPr>
              <a:t>‹#›</a:t>
            </a:fld>
            <a:endParaRPr lang="pt-PT"/>
          </a:p>
        </p:txBody>
      </p:sp>
    </p:spTree>
    <p:extLst>
      <p:ext uri="{BB962C8B-B14F-4D97-AF65-F5344CB8AC3E}">
        <p14:creationId xmlns:p14="http://schemas.microsoft.com/office/powerpoint/2010/main" val="2817358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4A380AE3-DE7D-424A-ACCB-56B08A502E61}" type="slidenum">
              <a:rPr lang="pt-PT"/>
              <a:pPr>
                <a:defRPr/>
              </a:pPr>
              <a:t>‹#›</a:t>
            </a:fld>
            <a:endParaRPr lang="pt-PT"/>
          </a:p>
        </p:txBody>
      </p:sp>
    </p:spTree>
    <p:extLst>
      <p:ext uri="{BB962C8B-B14F-4D97-AF65-F5344CB8AC3E}">
        <p14:creationId xmlns:p14="http://schemas.microsoft.com/office/powerpoint/2010/main" val="2608024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0A1557D8-B03C-4A68-8B8F-4FBC54A86143}" type="slidenum">
              <a:rPr lang="pt-PT"/>
              <a:pPr>
                <a:defRPr/>
              </a:pPr>
              <a:t>‹#›</a:t>
            </a:fld>
            <a:endParaRPr lang="pt-PT"/>
          </a:p>
        </p:txBody>
      </p:sp>
    </p:spTree>
    <p:extLst>
      <p:ext uri="{BB962C8B-B14F-4D97-AF65-F5344CB8AC3E}">
        <p14:creationId xmlns:p14="http://schemas.microsoft.com/office/powerpoint/2010/main" val="188947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977F8F38-2FD7-49E1-A943-C446AEBF8722}" type="slidenum">
              <a:rPr lang="pt-PT"/>
              <a:pPr>
                <a:defRPr/>
              </a:pPr>
              <a:t>‹#›</a:t>
            </a:fld>
            <a:endParaRPr lang="pt-PT"/>
          </a:p>
        </p:txBody>
      </p:sp>
    </p:spTree>
    <p:extLst>
      <p:ext uri="{BB962C8B-B14F-4D97-AF65-F5344CB8AC3E}">
        <p14:creationId xmlns:p14="http://schemas.microsoft.com/office/powerpoint/2010/main" val="1822303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2A59A87D-88B3-4CD0-8E41-8C94EF8306D2}" type="slidenum">
              <a:rPr lang="pt-PT"/>
              <a:pPr>
                <a:defRPr/>
              </a:pPr>
              <a:t>‹#›</a:t>
            </a:fld>
            <a:endParaRPr lang="pt-PT"/>
          </a:p>
        </p:txBody>
      </p:sp>
    </p:spTree>
    <p:extLst>
      <p:ext uri="{BB962C8B-B14F-4D97-AF65-F5344CB8AC3E}">
        <p14:creationId xmlns:p14="http://schemas.microsoft.com/office/powerpoint/2010/main" val="312853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FBB94D89-E8F8-4A43-949A-A664D9C1BB90}" type="slidenum">
              <a:rPr lang="pt-PT"/>
              <a:pPr>
                <a:defRPr/>
              </a:pPr>
              <a:t>‹#›</a:t>
            </a:fld>
            <a:endParaRPr lang="pt-PT"/>
          </a:p>
        </p:txBody>
      </p:sp>
    </p:spTree>
    <p:extLst>
      <p:ext uri="{BB962C8B-B14F-4D97-AF65-F5344CB8AC3E}">
        <p14:creationId xmlns:p14="http://schemas.microsoft.com/office/powerpoint/2010/main" val="1727543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61B042F8-F0C6-4263-8F31-FCD9FF4AF87D}" type="slidenum">
              <a:rPr lang="pt-PT"/>
              <a:pPr>
                <a:defRPr/>
              </a:pPr>
              <a:t>‹#›</a:t>
            </a:fld>
            <a:endParaRPr lang="pt-PT"/>
          </a:p>
        </p:txBody>
      </p:sp>
    </p:spTree>
    <p:extLst>
      <p:ext uri="{BB962C8B-B14F-4D97-AF65-F5344CB8AC3E}">
        <p14:creationId xmlns:p14="http://schemas.microsoft.com/office/powerpoint/2010/main" val="4161969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PT" altLang="pt-PT"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PT" altLang="pt-PT" smtClean="0"/>
              <a:t>Click to edit Master text styles</a:t>
            </a:r>
          </a:p>
          <a:p>
            <a:pPr lvl="1"/>
            <a:r>
              <a:rPr lang="pt-PT" altLang="pt-PT" smtClean="0"/>
              <a:t>Second level</a:t>
            </a:r>
          </a:p>
          <a:p>
            <a:pPr lvl="2"/>
            <a:r>
              <a:rPr lang="pt-PT" altLang="pt-PT" smtClean="0"/>
              <a:t>Third level</a:t>
            </a:r>
          </a:p>
          <a:p>
            <a:pPr lvl="3"/>
            <a:r>
              <a:rPr lang="pt-PT" altLang="pt-PT" smtClean="0"/>
              <a:t>Fourth level</a:t>
            </a:r>
          </a:p>
          <a:p>
            <a:pPr lvl="4"/>
            <a:r>
              <a:rPr lang="pt-PT" altLang="pt-P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Arial" charset="0"/>
              </a:defRPr>
            </a:lvl1pPr>
          </a:lstStyle>
          <a:p>
            <a:pPr>
              <a:defRPr/>
            </a:pPr>
            <a:endParaRPr lang="pt-P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Arial" charset="0"/>
              </a:defRPr>
            </a:lvl1pPr>
          </a:lstStyle>
          <a:p>
            <a:pPr>
              <a:defRPr/>
            </a:pPr>
            <a:endParaRPr lang="pt-P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defRPr>
            </a:lvl1pPr>
          </a:lstStyle>
          <a:p>
            <a:pPr>
              <a:defRPr/>
            </a:pPr>
            <a:fld id="{6FA928AC-F153-4648-9162-4232694590A5}"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15.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1.png"/><Relationship Id="rId1" Type="http://schemas.openxmlformats.org/officeDocument/2006/relationships/slideLayout" Target="../slideLayouts/slideLayout2.xml"/><Relationship Id="rId4" Type="http://schemas.openxmlformats.org/officeDocument/2006/relationships/image" Target="../media/image38.png"/></Relationships>
</file>

<file path=ppt/slides/_rels/slide1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846931" y="620688"/>
            <a:ext cx="76327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pt-PT" sz="4000" dirty="0">
                <a:solidFill>
                  <a:schemeClr val="accent2"/>
                </a:solidFill>
              </a:rPr>
              <a:t>Phenomenology of 2HDM </a:t>
            </a:r>
            <a:r>
              <a:rPr lang="en-US" altLang="pt-PT" sz="4000" dirty="0" err="1">
                <a:solidFill>
                  <a:schemeClr val="accent2"/>
                </a:solidFill>
              </a:rPr>
              <a:t>GOOFy</a:t>
            </a:r>
            <a:r>
              <a:rPr lang="en-US" altLang="pt-PT" sz="4000" dirty="0">
                <a:solidFill>
                  <a:schemeClr val="accent2"/>
                </a:solidFill>
              </a:rPr>
              <a:t> symmetries</a:t>
            </a:r>
            <a:endParaRPr lang="pt-PT" altLang="pt-PT" sz="3600" dirty="0">
              <a:solidFill>
                <a:schemeClr val="accent2"/>
              </a:solidFill>
            </a:endParaRPr>
          </a:p>
        </p:txBody>
      </p:sp>
      <p:sp>
        <p:nvSpPr>
          <p:cNvPr id="2051" name="Text Box 5"/>
          <p:cNvSpPr txBox="1">
            <a:spLocks noChangeArrowheads="1"/>
          </p:cNvSpPr>
          <p:nvPr/>
        </p:nvSpPr>
        <p:spPr bwMode="auto">
          <a:xfrm>
            <a:off x="28574" y="3111281"/>
            <a:ext cx="9144001"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t-PT" altLang="pt-PT" sz="2000"/>
              <a:t>Pedro Ferreira</a:t>
            </a:r>
          </a:p>
          <a:p>
            <a:pPr algn="ctr" eaLnBrk="1" hangingPunct="1">
              <a:spcBef>
                <a:spcPct val="0"/>
              </a:spcBef>
              <a:buFontTx/>
              <a:buNone/>
            </a:pPr>
            <a:endParaRPr lang="pt-PT" altLang="pt-PT" sz="2000"/>
          </a:p>
          <a:p>
            <a:pPr algn="ctr" eaLnBrk="1" hangingPunct="1">
              <a:spcBef>
                <a:spcPct val="0"/>
              </a:spcBef>
              <a:buFontTx/>
              <a:buNone/>
            </a:pPr>
            <a:r>
              <a:rPr lang="pt-PT" altLang="pt-PT" sz="2000">
                <a:solidFill>
                  <a:srgbClr val="FF0000"/>
                </a:solidFill>
              </a:rPr>
              <a:t>ISEL e CFTC, UL                                 </a:t>
            </a:r>
            <a:endParaRPr lang="pt-PT" altLang="pt-PT" sz="1100"/>
          </a:p>
        </p:txBody>
      </p:sp>
      <p:sp>
        <p:nvSpPr>
          <p:cNvPr id="2052" name="Text Box 6"/>
          <p:cNvSpPr txBox="1">
            <a:spLocks noChangeArrowheads="1"/>
          </p:cNvSpPr>
          <p:nvPr/>
        </p:nvSpPr>
        <p:spPr bwMode="auto">
          <a:xfrm>
            <a:off x="-1" y="2535019"/>
            <a:ext cx="9144001"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t-PT" altLang="pt-PT" sz="2000" dirty="0" smtClean="0">
                <a:solidFill>
                  <a:srgbClr val="006600"/>
                </a:solidFill>
              </a:rPr>
              <a:t>Scalars 2023, 13/09/2023</a:t>
            </a:r>
            <a:endParaRPr lang="pt-PT" altLang="pt-PT" sz="2000" dirty="0">
              <a:solidFill>
                <a:srgbClr val="006600"/>
              </a:solidFill>
            </a:endParaRPr>
          </a:p>
          <a:p>
            <a:pPr algn="ctr" eaLnBrk="1" hangingPunct="1">
              <a:spcBef>
                <a:spcPct val="0"/>
              </a:spcBef>
              <a:buFontTx/>
              <a:buNone/>
            </a:pPr>
            <a:endParaRPr lang="pt-PT" altLang="pt-PT" sz="1800" dirty="0"/>
          </a:p>
          <a:p>
            <a:pPr algn="ctr" eaLnBrk="1" hangingPunct="1">
              <a:spcBef>
                <a:spcPct val="0"/>
              </a:spcBef>
              <a:buFontTx/>
              <a:buNone/>
            </a:pPr>
            <a:r>
              <a:rPr lang="pt-PT" altLang="pt-PT" sz="1800" dirty="0"/>
              <a:t>    </a:t>
            </a:r>
          </a:p>
        </p:txBody>
      </p:sp>
      <p:sp>
        <p:nvSpPr>
          <p:cNvPr id="2053" name="TextBox 1"/>
          <p:cNvSpPr txBox="1">
            <a:spLocks noChangeArrowheads="1"/>
          </p:cNvSpPr>
          <p:nvPr/>
        </p:nvSpPr>
        <p:spPr bwMode="auto">
          <a:xfrm>
            <a:off x="243680" y="4377767"/>
            <a:ext cx="8713788"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66FF"/>
                </a:solidFill>
                <a:latin typeface="Times New Roman" pitchFamily="18" charset="0"/>
              </a:defRPr>
            </a:lvl1pPr>
            <a:lvl2pPr marL="742950" indent="-285750" eaLnBrk="0" hangingPunct="0">
              <a:defRPr sz="2000" b="1">
                <a:solidFill>
                  <a:srgbClr val="0066FF"/>
                </a:solidFill>
                <a:latin typeface="Times New Roman" pitchFamily="18" charset="0"/>
              </a:defRPr>
            </a:lvl2pPr>
            <a:lvl3pPr marL="1143000" indent="-228600" eaLnBrk="0" hangingPunct="0">
              <a:defRPr sz="2000" b="1">
                <a:solidFill>
                  <a:srgbClr val="0066FF"/>
                </a:solidFill>
                <a:latin typeface="Times New Roman" pitchFamily="18" charset="0"/>
              </a:defRPr>
            </a:lvl3pPr>
            <a:lvl4pPr marL="1600200" indent="-228600" eaLnBrk="0" hangingPunct="0">
              <a:defRPr sz="2000" b="1">
                <a:solidFill>
                  <a:srgbClr val="0066FF"/>
                </a:solidFill>
                <a:latin typeface="Times New Roman" pitchFamily="18" charset="0"/>
              </a:defRPr>
            </a:lvl4pPr>
            <a:lvl5pPr marL="2057400" indent="-228600" eaLnBrk="0" hangingPunct="0">
              <a:defRPr sz="2000" b="1">
                <a:solidFill>
                  <a:srgbClr val="0066FF"/>
                </a:solidFill>
                <a:latin typeface="Times New Roman" pitchFamily="18" charset="0"/>
              </a:defRPr>
            </a:lvl5pPr>
            <a:lvl6pPr marL="2514600" indent="-228600" eaLnBrk="0" fontAlgn="base" hangingPunct="0">
              <a:spcBef>
                <a:spcPct val="0"/>
              </a:spcBef>
              <a:spcAft>
                <a:spcPct val="0"/>
              </a:spcAft>
              <a:defRPr sz="2000" b="1">
                <a:solidFill>
                  <a:srgbClr val="0066FF"/>
                </a:solidFill>
                <a:latin typeface="Times New Roman" pitchFamily="18" charset="0"/>
              </a:defRPr>
            </a:lvl6pPr>
            <a:lvl7pPr marL="2971800" indent="-228600" eaLnBrk="0" fontAlgn="base" hangingPunct="0">
              <a:spcBef>
                <a:spcPct val="0"/>
              </a:spcBef>
              <a:spcAft>
                <a:spcPct val="0"/>
              </a:spcAft>
              <a:defRPr sz="2000" b="1">
                <a:solidFill>
                  <a:srgbClr val="0066FF"/>
                </a:solidFill>
                <a:latin typeface="Times New Roman" pitchFamily="18" charset="0"/>
              </a:defRPr>
            </a:lvl7pPr>
            <a:lvl8pPr marL="3429000" indent="-228600" eaLnBrk="0" fontAlgn="base" hangingPunct="0">
              <a:spcBef>
                <a:spcPct val="0"/>
              </a:spcBef>
              <a:spcAft>
                <a:spcPct val="0"/>
              </a:spcAft>
              <a:defRPr sz="2000" b="1">
                <a:solidFill>
                  <a:srgbClr val="0066FF"/>
                </a:solidFill>
                <a:latin typeface="Times New Roman" pitchFamily="18" charset="0"/>
              </a:defRPr>
            </a:lvl8pPr>
            <a:lvl9pPr marL="3886200" indent="-228600" eaLnBrk="0" fontAlgn="base" hangingPunct="0">
              <a:spcBef>
                <a:spcPct val="0"/>
              </a:spcBef>
              <a:spcAft>
                <a:spcPct val="0"/>
              </a:spcAft>
              <a:defRPr sz="2000" b="1">
                <a:solidFill>
                  <a:srgbClr val="0066FF"/>
                </a:solidFill>
                <a:latin typeface="Times New Roman" pitchFamily="18" charset="0"/>
              </a:defRPr>
            </a:lvl9pPr>
          </a:lstStyle>
          <a:p>
            <a:pPr eaLnBrk="1" hangingPunct="1"/>
            <a:r>
              <a:rPr lang="pt-PT" altLang="pt-PT" dirty="0">
                <a:solidFill>
                  <a:schemeClr val="tx1"/>
                </a:solidFill>
              </a:rPr>
              <a:t>Work done in collaboration with O.M. Ogreid, P. Osland and B. Grzadkowski, arxiv: 2306.02410 </a:t>
            </a:r>
            <a:endParaRPr lang="pt-PT" altLang="pt-PT" dirty="0" smtClean="0">
              <a:solidFill>
                <a:schemeClr val="tx1"/>
              </a:solidFill>
            </a:endParaRPr>
          </a:p>
          <a:p>
            <a:pPr eaLnBrk="1" hangingPunct="1"/>
            <a:endParaRPr lang="pt-PT" altLang="pt-PT" dirty="0">
              <a:solidFill>
                <a:schemeClr val="tx1"/>
              </a:solidFill>
            </a:endParaRPr>
          </a:p>
          <a:p>
            <a:pPr eaLnBrk="1" hangingPunct="1"/>
            <a:r>
              <a:rPr lang="pt-PT" altLang="pt-PT" dirty="0" smtClean="0">
                <a:solidFill>
                  <a:srgbClr val="FF0000"/>
                </a:solidFill>
              </a:rPr>
              <a:t>SEE ALSO </a:t>
            </a:r>
            <a:r>
              <a:rPr lang="pt-PT" altLang="pt-PT" dirty="0" smtClean="0">
                <a:solidFill>
                  <a:schemeClr val="accent2"/>
                </a:solidFill>
              </a:rPr>
              <a:t>talk by Odd Magne Ogreid on Friday!</a:t>
            </a:r>
            <a:endParaRPr lang="pt-PT" altLang="pt-PT" dirty="0">
              <a:solidFill>
                <a:schemeClr val="accent2"/>
              </a:solidFill>
            </a:endParaRPr>
          </a:p>
        </p:txBody>
      </p:sp>
      <p:pic>
        <p:nvPicPr>
          <p:cNvPr id="205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75463" y="5805488"/>
            <a:ext cx="2560637" cy="143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Box 3"/>
          <p:cNvSpPr txBox="1">
            <a:spLocks noChangeArrowheads="1"/>
          </p:cNvSpPr>
          <p:nvPr/>
        </p:nvSpPr>
        <p:spPr bwMode="auto">
          <a:xfrm>
            <a:off x="720725" y="6356350"/>
            <a:ext cx="68754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66FF"/>
                </a:solidFill>
                <a:latin typeface="Times New Roman" pitchFamily="18" charset="0"/>
              </a:defRPr>
            </a:lvl1pPr>
            <a:lvl2pPr marL="742950" indent="-285750" eaLnBrk="0" hangingPunct="0">
              <a:defRPr sz="2000" b="1">
                <a:solidFill>
                  <a:srgbClr val="0066FF"/>
                </a:solidFill>
                <a:latin typeface="Times New Roman" pitchFamily="18" charset="0"/>
              </a:defRPr>
            </a:lvl2pPr>
            <a:lvl3pPr marL="1143000" indent="-228600" eaLnBrk="0" hangingPunct="0">
              <a:defRPr sz="2000" b="1">
                <a:solidFill>
                  <a:srgbClr val="0066FF"/>
                </a:solidFill>
                <a:latin typeface="Times New Roman" pitchFamily="18" charset="0"/>
              </a:defRPr>
            </a:lvl3pPr>
            <a:lvl4pPr marL="1600200" indent="-228600" eaLnBrk="0" hangingPunct="0">
              <a:defRPr sz="2000" b="1">
                <a:solidFill>
                  <a:srgbClr val="0066FF"/>
                </a:solidFill>
                <a:latin typeface="Times New Roman" pitchFamily="18" charset="0"/>
              </a:defRPr>
            </a:lvl4pPr>
            <a:lvl5pPr marL="2057400" indent="-228600" eaLnBrk="0" hangingPunct="0">
              <a:defRPr sz="2000" b="1">
                <a:solidFill>
                  <a:srgbClr val="0066FF"/>
                </a:solidFill>
                <a:latin typeface="Times New Roman" pitchFamily="18" charset="0"/>
              </a:defRPr>
            </a:lvl5pPr>
            <a:lvl6pPr marL="2514600" indent="-228600" eaLnBrk="0" fontAlgn="base" hangingPunct="0">
              <a:spcBef>
                <a:spcPct val="0"/>
              </a:spcBef>
              <a:spcAft>
                <a:spcPct val="0"/>
              </a:spcAft>
              <a:defRPr sz="2000" b="1">
                <a:solidFill>
                  <a:srgbClr val="0066FF"/>
                </a:solidFill>
                <a:latin typeface="Times New Roman" pitchFamily="18" charset="0"/>
              </a:defRPr>
            </a:lvl6pPr>
            <a:lvl7pPr marL="2971800" indent="-228600" eaLnBrk="0" fontAlgn="base" hangingPunct="0">
              <a:spcBef>
                <a:spcPct val="0"/>
              </a:spcBef>
              <a:spcAft>
                <a:spcPct val="0"/>
              </a:spcAft>
              <a:defRPr sz="2000" b="1">
                <a:solidFill>
                  <a:srgbClr val="0066FF"/>
                </a:solidFill>
                <a:latin typeface="Times New Roman" pitchFamily="18" charset="0"/>
              </a:defRPr>
            </a:lvl7pPr>
            <a:lvl8pPr marL="3429000" indent="-228600" eaLnBrk="0" fontAlgn="base" hangingPunct="0">
              <a:spcBef>
                <a:spcPct val="0"/>
              </a:spcBef>
              <a:spcAft>
                <a:spcPct val="0"/>
              </a:spcAft>
              <a:defRPr sz="2000" b="1">
                <a:solidFill>
                  <a:srgbClr val="0066FF"/>
                </a:solidFill>
                <a:latin typeface="Times New Roman" pitchFamily="18" charset="0"/>
              </a:defRPr>
            </a:lvl8pPr>
            <a:lvl9pPr marL="3886200" indent="-228600" eaLnBrk="0" fontAlgn="base" hangingPunct="0">
              <a:spcBef>
                <a:spcPct val="0"/>
              </a:spcBef>
              <a:spcAft>
                <a:spcPct val="0"/>
              </a:spcAft>
              <a:defRPr sz="2000" b="1">
                <a:solidFill>
                  <a:srgbClr val="0066FF"/>
                </a:solidFill>
                <a:latin typeface="Times New Roman" pitchFamily="18" charset="0"/>
              </a:defRPr>
            </a:lvl9pPr>
          </a:lstStyle>
          <a:p>
            <a:pPr eaLnBrk="1" hangingPunct="1"/>
            <a:r>
              <a:rPr lang="pt-PT" altLang="pt-PT" sz="1200" dirty="0">
                <a:solidFill>
                  <a:schemeClr val="tx1"/>
                </a:solidFill>
              </a:rPr>
              <a:t>Funded under grants </a:t>
            </a:r>
            <a:r>
              <a:rPr lang="fr-FR" altLang="pt-PT" sz="1200" dirty="0">
                <a:solidFill>
                  <a:schemeClr val="tx1"/>
                </a:solidFill>
              </a:rPr>
              <a:t>UIDB/00618/2020, UIDP/00618/2020, CERN/FIS-PAR/0019/2021, </a:t>
            </a:r>
          </a:p>
          <a:p>
            <a:pPr eaLnBrk="1" hangingPunct="1"/>
            <a:r>
              <a:rPr lang="fr-FR" altLang="pt-PT" sz="1200" dirty="0">
                <a:solidFill>
                  <a:schemeClr val="tx1"/>
                </a:solidFill>
              </a:rPr>
              <a:t>CERN/FIS-PAR/0014/2019 and CERN/FIS-PAR/0025/2021</a:t>
            </a:r>
            <a:endParaRPr lang="pt-PT" altLang="pt-PT" sz="12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a:spLocks noChangeArrowheads="1"/>
          </p:cNvSpPr>
          <p:nvPr/>
        </p:nvSpPr>
        <p:spPr bwMode="auto">
          <a:xfrm>
            <a:off x="323850" y="-243408"/>
            <a:ext cx="842486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smtClean="0">
                <a:solidFill>
                  <a:srgbClr val="FF0000"/>
                </a:solidFill>
              </a:rPr>
              <a:t>The r</a:t>
            </a:r>
            <a:r>
              <a:rPr lang="pt-PT" altLang="pt-PT" sz="2800" baseline="-25000" dirty="0" smtClean="0">
                <a:solidFill>
                  <a:srgbClr val="FF0000"/>
                </a:solidFill>
              </a:rPr>
              <a:t>0</a:t>
            </a:r>
            <a:r>
              <a:rPr lang="pt-PT" altLang="pt-PT" sz="2800" dirty="0" smtClean="0">
                <a:solidFill>
                  <a:srgbClr val="FF0000"/>
                </a:solidFill>
              </a:rPr>
              <a:t>-model</a:t>
            </a:r>
            <a:endParaRPr lang="pt-PT" altLang="pt-PT" sz="1400" dirty="0"/>
          </a:p>
        </p:txBody>
      </p:sp>
      <p:sp>
        <p:nvSpPr>
          <p:cNvPr id="5" name="CaixaDeTexto 8"/>
          <p:cNvSpPr txBox="1">
            <a:spLocks noChangeArrowheads="1"/>
          </p:cNvSpPr>
          <p:nvPr/>
        </p:nvSpPr>
        <p:spPr bwMode="auto">
          <a:xfrm>
            <a:off x="179387" y="636939"/>
            <a:ext cx="8713788" cy="6104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pt-PT" altLang="pt-PT" sz="2000" dirty="0" smtClean="0">
                <a:solidFill>
                  <a:srgbClr val="000099"/>
                </a:solidFill>
                <a:latin typeface="Times New Roman" pitchFamily="18" charset="0"/>
              </a:rPr>
              <a:t>This is the model resulting from only applying the r</a:t>
            </a:r>
            <a:r>
              <a:rPr lang="pt-PT" altLang="pt-PT" sz="2000" baseline="-25000" dirty="0" smtClean="0">
                <a:solidFill>
                  <a:srgbClr val="000099"/>
                </a:solidFill>
                <a:latin typeface="Times New Roman" pitchFamily="18" charset="0"/>
              </a:rPr>
              <a:t>0</a:t>
            </a:r>
            <a:r>
              <a:rPr lang="pt-PT" altLang="pt-PT" sz="2000" dirty="0" smtClean="0">
                <a:solidFill>
                  <a:srgbClr val="000099"/>
                </a:solidFill>
                <a:latin typeface="Times New Roman" pitchFamily="18" charset="0"/>
              </a:rPr>
              <a:t>-symmetry </a:t>
            </a:r>
            <a:r>
              <a:rPr lang="pt-PT" altLang="pt-PT" sz="2000" dirty="0" smtClean="0">
                <a:solidFill>
                  <a:srgbClr val="000099"/>
                </a:solidFill>
                <a:latin typeface="Times New Roman" pitchFamily="18" charset="0"/>
              </a:rPr>
              <a:t>conditions.        The scalar potential is given by </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and without loss of generality we can rotate to a basis where </a:t>
            </a:r>
            <a:r>
              <a:rPr lang="el-GR" altLang="pt-PT" sz="2000" dirty="0" smtClean="0">
                <a:solidFill>
                  <a:srgbClr val="FF0000"/>
                </a:solidFill>
                <a:latin typeface="Times New Roman" pitchFamily="18" charset="0"/>
              </a:rPr>
              <a:t>λ</a:t>
            </a:r>
            <a:r>
              <a:rPr lang="pt-PT" altLang="pt-PT" sz="2000" baseline="-25000" dirty="0" smtClean="0">
                <a:solidFill>
                  <a:srgbClr val="FF0000"/>
                </a:solidFill>
                <a:latin typeface="Times New Roman" pitchFamily="18" charset="0"/>
              </a:rPr>
              <a:t>5</a:t>
            </a:r>
            <a:r>
              <a:rPr lang="pt-PT" altLang="pt-PT" sz="2000" dirty="0" smtClean="0">
                <a:solidFill>
                  <a:srgbClr val="000099"/>
                </a:solidFill>
                <a:latin typeface="Times New Roman" pitchFamily="18" charset="0"/>
              </a:rPr>
              <a:t> is real and       </a:t>
            </a:r>
            <a:r>
              <a:rPr lang="el-GR" altLang="pt-PT" sz="2000" dirty="0" smtClean="0">
                <a:solidFill>
                  <a:srgbClr val="FF0000"/>
                </a:solidFill>
                <a:latin typeface="Times New Roman" pitchFamily="18" charset="0"/>
              </a:rPr>
              <a:t>λ</a:t>
            </a:r>
            <a:r>
              <a:rPr lang="pt-PT" altLang="pt-PT" sz="2000" baseline="-25000" dirty="0" smtClean="0">
                <a:solidFill>
                  <a:srgbClr val="FF0000"/>
                </a:solidFill>
                <a:latin typeface="Times New Roman" pitchFamily="18" charset="0"/>
              </a:rPr>
              <a:t>6</a:t>
            </a:r>
            <a:r>
              <a:rPr lang="pt-PT" altLang="pt-PT" sz="2000" dirty="0" smtClean="0">
                <a:solidFill>
                  <a:srgbClr val="FF0000"/>
                </a:solidFill>
                <a:latin typeface="Times New Roman" pitchFamily="18" charset="0"/>
              </a:rPr>
              <a:t> = </a:t>
            </a:r>
            <a:r>
              <a:rPr lang="el-GR" altLang="pt-PT" sz="2000" dirty="0" smtClean="0">
                <a:solidFill>
                  <a:srgbClr val="FF0000"/>
                </a:solidFill>
                <a:latin typeface="Times New Roman" pitchFamily="18" charset="0"/>
              </a:rPr>
              <a:t>λ</a:t>
            </a:r>
            <a:r>
              <a:rPr lang="pt-PT" altLang="pt-PT" sz="2000" baseline="-25000" dirty="0" smtClean="0">
                <a:solidFill>
                  <a:srgbClr val="FF0000"/>
                </a:solidFill>
                <a:latin typeface="Times New Roman" pitchFamily="18" charset="0"/>
              </a:rPr>
              <a:t>7</a:t>
            </a:r>
            <a:r>
              <a:rPr lang="pt-PT" altLang="pt-PT" sz="2000" dirty="0" smtClean="0">
                <a:solidFill>
                  <a:srgbClr val="FF0000"/>
                </a:solidFill>
                <a:latin typeface="Times New Roman" pitchFamily="18" charset="0"/>
              </a:rPr>
              <a:t> = 0 </a:t>
            </a:r>
            <a:r>
              <a:rPr lang="pt-PT" altLang="pt-PT" sz="2000" dirty="0" smtClean="0">
                <a:solidFill>
                  <a:srgbClr val="000099"/>
                </a:solidFill>
                <a:latin typeface="Times New Roman" pitchFamily="18" charset="0"/>
              </a:rPr>
              <a:t>. </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The </a:t>
            </a:r>
            <a:r>
              <a:rPr lang="pt-PT" altLang="pt-PT" sz="2000" dirty="0" smtClean="0">
                <a:solidFill>
                  <a:srgbClr val="000099"/>
                </a:solidFill>
                <a:latin typeface="Times New Roman" pitchFamily="18" charset="0"/>
              </a:rPr>
              <a:t>presence of </a:t>
            </a:r>
            <a:r>
              <a:rPr lang="el-GR" altLang="pt-PT" sz="2000" dirty="0">
                <a:solidFill>
                  <a:srgbClr val="FF0000"/>
                </a:solidFill>
                <a:latin typeface="Times New Roman" pitchFamily="18" charset="0"/>
              </a:rPr>
              <a:t>λ</a:t>
            </a:r>
            <a:r>
              <a:rPr lang="pt-PT" altLang="pt-PT" sz="2000" baseline="-25000" dirty="0">
                <a:solidFill>
                  <a:srgbClr val="FF0000"/>
                </a:solidFill>
                <a:latin typeface="Times New Roman" pitchFamily="18" charset="0"/>
              </a:rPr>
              <a:t>5</a:t>
            </a:r>
            <a:r>
              <a:rPr lang="pt-PT" altLang="pt-PT" sz="2000" dirty="0">
                <a:solidFill>
                  <a:srgbClr val="000099"/>
                </a:solidFill>
                <a:latin typeface="Times New Roman" pitchFamily="18" charset="0"/>
              </a:rPr>
              <a:t> </a:t>
            </a:r>
            <a:r>
              <a:rPr lang="pt-PT" altLang="pt-PT" sz="2000" dirty="0" smtClean="0">
                <a:solidFill>
                  <a:srgbClr val="000099"/>
                </a:solidFill>
                <a:latin typeface="Times New Roman" pitchFamily="18" charset="0"/>
              </a:rPr>
              <a:t>and a complex </a:t>
            </a:r>
            <a:r>
              <a:rPr lang="pt-PT" altLang="pt-PT" sz="2000" dirty="0" smtClean="0">
                <a:solidFill>
                  <a:srgbClr val="FF0000"/>
                </a:solidFill>
                <a:latin typeface="Times New Roman" pitchFamily="18" charset="0"/>
              </a:rPr>
              <a:t>m</a:t>
            </a:r>
            <a:r>
              <a:rPr lang="pt-PT" altLang="pt-PT" sz="2000" baseline="30000" dirty="0" smtClean="0">
                <a:solidFill>
                  <a:srgbClr val="FF0000"/>
                </a:solidFill>
                <a:latin typeface="Times New Roman" pitchFamily="18" charset="0"/>
              </a:rPr>
              <a:t>2</a:t>
            </a:r>
            <a:r>
              <a:rPr lang="pt-PT" altLang="pt-PT" sz="2000" baseline="-25000" dirty="0" smtClean="0">
                <a:solidFill>
                  <a:srgbClr val="FF0000"/>
                </a:solidFill>
                <a:latin typeface="Times New Roman" pitchFamily="18" charset="0"/>
              </a:rPr>
              <a:t>12</a:t>
            </a:r>
            <a:r>
              <a:rPr lang="pt-PT" altLang="pt-PT" sz="2000" dirty="0" smtClean="0">
                <a:solidFill>
                  <a:srgbClr val="000099"/>
                </a:solidFill>
                <a:latin typeface="Times New Roman" pitchFamily="18" charset="0"/>
              </a:rPr>
              <a:t> means that this model has </a:t>
            </a:r>
            <a:r>
              <a:rPr lang="pt-PT" altLang="pt-PT" sz="2000" i="1" dirty="0" smtClean="0">
                <a:solidFill>
                  <a:srgbClr val="FF0000"/>
                </a:solidFill>
                <a:latin typeface="Times New Roman" pitchFamily="18" charset="0"/>
              </a:rPr>
              <a:t>explicit CP violation</a:t>
            </a:r>
            <a:r>
              <a:rPr lang="pt-PT" altLang="pt-PT" sz="2000" dirty="0" smtClean="0">
                <a:solidFill>
                  <a:srgbClr val="000099"/>
                </a:solidFill>
                <a:latin typeface="Times New Roman" pitchFamily="18" charset="0"/>
              </a:rPr>
              <a:t>. This may be verified using basis-invariant </a:t>
            </a:r>
            <a:r>
              <a:rPr lang="pt-PT" altLang="pt-PT" sz="2000" dirty="0" smtClean="0">
                <a:solidFill>
                  <a:srgbClr val="000099"/>
                </a:solidFill>
                <a:latin typeface="Times New Roman" pitchFamily="18" charset="0"/>
              </a:rPr>
              <a:t>methods, showing that one of the 4 CP-invariants of Gunion and Haber are not zero:</a:t>
            </a:r>
          </a:p>
          <a:p>
            <a:pPr eaLnBrk="1" hangingPunct="1">
              <a:spcBef>
                <a:spcPct val="0"/>
              </a:spcBef>
              <a:buFontTx/>
              <a:buNone/>
              <a:defRPr/>
            </a:pPr>
            <a:endParaRPr lang="pt-PT" altLang="pt-PT" sz="2000" baseline="-25000" dirty="0">
              <a:solidFill>
                <a:srgbClr val="000099"/>
              </a:solidFill>
              <a:latin typeface="Times New Roman" pitchFamily="18" charset="0"/>
            </a:endParaRPr>
          </a:p>
          <a:p>
            <a:pPr eaLnBrk="1" hangingPunct="1">
              <a:spcBef>
                <a:spcPct val="0"/>
              </a:spcBef>
              <a:buFontTx/>
              <a:buNone/>
              <a:defRPr/>
            </a:pPr>
            <a:endParaRPr lang="pt-PT" altLang="pt-PT" sz="2000" baseline="-25000" dirty="0" smtClean="0">
              <a:solidFill>
                <a:srgbClr val="000099"/>
              </a:solidFill>
              <a:latin typeface="Times New Roman" pitchFamily="18" charset="0"/>
            </a:endParaRPr>
          </a:p>
          <a:p>
            <a:pPr eaLnBrk="1" hangingPunct="1">
              <a:spcBef>
                <a:spcPct val="0"/>
              </a:spcBef>
              <a:buFontTx/>
              <a:buNone/>
              <a:defRPr/>
            </a:pPr>
            <a:endParaRPr lang="pt-PT" altLang="pt-PT" sz="2000" baseline="-25000" dirty="0">
              <a:solidFill>
                <a:srgbClr val="000099"/>
              </a:solidFill>
              <a:latin typeface="Times New Roman" pitchFamily="18" charset="0"/>
            </a:endParaRPr>
          </a:p>
          <a:p>
            <a:pPr algn="r" eaLnBrk="1" hangingPunct="1">
              <a:spcBef>
                <a:spcPct val="0"/>
              </a:spcBef>
              <a:buFontTx/>
              <a:buNone/>
              <a:defRPr/>
            </a:pPr>
            <a:r>
              <a:rPr lang="en-US" altLang="pt-PT" sz="1600" baseline="-25000" dirty="0">
                <a:latin typeface="Times New Roman" pitchFamily="18" charset="0"/>
              </a:rPr>
              <a:t>J. F. </a:t>
            </a:r>
            <a:r>
              <a:rPr lang="en-US" altLang="pt-PT" sz="1600" baseline="-25000" dirty="0" err="1">
                <a:latin typeface="Times New Roman" pitchFamily="18" charset="0"/>
              </a:rPr>
              <a:t>Gunion</a:t>
            </a:r>
            <a:r>
              <a:rPr lang="en-US" altLang="pt-PT" sz="1600" baseline="-25000" dirty="0">
                <a:latin typeface="Times New Roman" pitchFamily="18" charset="0"/>
              </a:rPr>
              <a:t> and H. E. Haber</a:t>
            </a:r>
            <a:r>
              <a:rPr lang="en-US" altLang="pt-PT" sz="1600" baseline="-25000" dirty="0" smtClean="0">
                <a:latin typeface="Times New Roman" pitchFamily="18" charset="0"/>
              </a:rPr>
              <a:t>, </a:t>
            </a:r>
            <a:r>
              <a:rPr lang="en-US" altLang="pt-PT" sz="1600" baseline="-25000" dirty="0">
                <a:latin typeface="Times New Roman" pitchFamily="18" charset="0"/>
              </a:rPr>
              <a:t>Phys. Rev</a:t>
            </a:r>
            <a:r>
              <a:rPr lang="en-US" altLang="pt-PT" sz="1600" baseline="-25000" dirty="0" smtClean="0">
                <a:latin typeface="Times New Roman" pitchFamily="18" charset="0"/>
              </a:rPr>
              <a:t>. D72 </a:t>
            </a:r>
            <a:r>
              <a:rPr lang="en-US" altLang="pt-PT" sz="1600" baseline="-25000" dirty="0">
                <a:latin typeface="Times New Roman" pitchFamily="18" charset="0"/>
              </a:rPr>
              <a:t>(2005) 095002</a:t>
            </a:r>
            <a:endParaRPr lang="pt-PT" altLang="pt-PT" sz="1600" baseline="-25000" dirty="0" smtClean="0">
              <a:latin typeface="Times New Roman" pitchFamily="18" charset="0"/>
            </a:endParaRPr>
          </a:p>
        </p:txBody>
      </p:sp>
      <p:pic>
        <p:nvPicPr>
          <p:cNvPr id="583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6" y="1373195"/>
            <a:ext cx="9180000" cy="1263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7" name="Rectangle 6"/>
          <p:cNvSpPr/>
          <p:nvPr/>
        </p:nvSpPr>
        <p:spPr>
          <a:xfrm>
            <a:off x="8604448" y="1976683"/>
            <a:ext cx="1656184" cy="804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583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20" y="3584125"/>
            <a:ext cx="9180000" cy="1357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10" name="Rectangle 9"/>
          <p:cNvSpPr/>
          <p:nvPr/>
        </p:nvSpPr>
        <p:spPr>
          <a:xfrm>
            <a:off x="8424428" y="4262646"/>
            <a:ext cx="1656184" cy="8042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25" y="5961474"/>
            <a:ext cx="4857750"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62478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a:spLocks noChangeArrowheads="1"/>
          </p:cNvSpPr>
          <p:nvPr/>
        </p:nvSpPr>
        <p:spPr bwMode="auto">
          <a:xfrm>
            <a:off x="323850" y="-243408"/>
            <a:ext cx="842486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smtClean="0">
                <a:solidFill>
                  <a:srgbClr val="FF0000"/>
                </a:solidFill>
              </a:rPr>
              <a:t>The r</a:t>
            </a:r>
            <a:r>
              <a:rPr lang="pt-PT" altLang="pt-PT" sz="2800" baseline="-25000" dirty="0" smtClean="0">
                <a:solidFill>
                  <a:srgbClr val="FF0000"/>
                </a:solidFill>
              </a:rPr>
              <a:t>0</a:t>
            </a:r>
            <a:r>
              <a:rPr lang="pt-PT" altLang="pt-PT" sz="2800" dirty="0" smtClean="0">
                <a:solidFill>
                  <a:srgbClr val="FF0000"/>
                </a:solidFill>
              </a:rPr>
              <a:t>-model</a:t>
            </a:r>
            <a:endParaRPr lang="pt-PT" altLang="pt-PT" sz="1400" dirty="0"/>
          </a:p>
        </p:txBody>
      </p:sp>
      <p:sp>
        <p:nvSpPr>
          <p:cNvPr id="6" name="CaixaDeTexto 8"/>
          <p:cNvSpPr txBox="1">
            <a:spLocks noChangeArrowheads="1"/>
          </p:cNvSpPr>
          <p:nvPr/>
        </p:nvSpPr>
        <p:spPr bwMode="auto">
          <a:xfrm>
            <a:off x="179387" y="636939"/>
            <a:ext cx="8713788"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None/>
              <a:defRPr/>
            </a:pPr>
            <a:r>
              <a:rPr lang="pt-PT" altLang="pt-PT" sz="2000" dirty="0" smtClean="0">
                <a:solidFill>
                  <a:srgbClr val="000099"/>
                </a:solidFill>
                <a:latin typeface="Times New Roman" pitchFamily="18" charset="0"/>
              </a:rPr>
              <a:t>Upon spontaneous symmetry breaking, we find that the scalar masses are given by (</a:t>
            </a:r>
            <a:r>
              <a:rPr lang="pt-PT" altLang="pt-PT" sz="2000" i="1" dirty="0" smtClean="0">
                <a:solidFill>
                  <a:srgbClr val="FF0000"/>
                </a:solidFill>
                <a:latin typeface="Times New Roman" pitchFamily="18" charset="0"/>
              </a:rPr>
              <a:t>v = 246 GeV</a:t>
            </a:r>
            <a:r>
              <a:rPr lang="pt-PT" altLang="pt-PT" sz="2000" dirty="0" smtClean="0">
                <a:solidFill>
                  <a:srgbClr val="000099"/>
                </a:solidFill>
                <a:latin typeface="Times New Roman" pitchFamily="18" charset="0"/>
              </a:rPr>
              <a:t>)</a:t>
            </a:r>
          </a:p>
          <a:p>
            <a:pPr eaLnBrk="1" hangingPunct="1">
              <a:spcBef>
                <a:spcPct val="0"/>
              </a:spcBef>
              <a:buNone/>
              <a:defRPr/>
            </a:pPr>
            <a:endParaRPr lang="pt-PT" altLang="pt-PT" sz="2000" dirty="0">
              <a:solidFill>
                <a:srgbClr val="000099"/>
              </a:solidFill>
              <a:latin typeface="Times New Roman" pitchFamily="18" charset="0"/>
            </a:endParaRPr>
          </a:p>
          <a:p>
            <a:pPr eaLnBrk="1" hangingPunct="1">
              <a:spcBef>
                <a:spcPct val="0"/>
              </a:spcBef>
              <a:buNone/>
              <a:defRPr/>
            </a:pPr>
            <a:endParaRPr lang="pt-PT" altLang="pt-PT" sz="2000" dirty="0" smtClean="0">
              <a:solidFill>
                <a:srgbClr val="000099"/>
              </a:solidFill>
              <a:latin typeface="Times New Roman" pitchFamily="18" charset="0"/>
            </a:endParaRPr>
          </a:p>
          <a:p>
            <a:pPr eaLnBrk="1" hangingPunct="1">
              <a:spcBef>
                <a:spcPct val="0"/>
              </a:spcBef>
              <a:buNone/>
              <a:defRPr/>
            </a:pPr>
            <a:endParaRPr lang="pt-PT" altLang="pt-PT" sz="2000" dirty="0">
              <a:solidFill>
                <a:srgbClr val="000099"/>
              </a:solidFill>
              <a:latin typeface="Times New Roman" pitchFamily="18" charset="0"/>
            </a:endParaRPr>
          </a:p>
          <a:p>
            <a:pPr eaLnBrk="1" hangingPunct="1">
              <a:spcBef>
                <a:spcPct val="0"/>
              </a:spcBef>
              <a:buNone/>
              <a:defRPr/>
            </a:pPr>
            <a:endParaRPr lang="pt-PT" altLang="pt-PT" sz="2000" dirty="0" smtClean="0">
              <a:solidFill>
                <a:srgbClr val="000099"/>
              </a:solidFill>
              <a:latin typeface="Times New Roman" pitchFamily="18" charset="0"/>
            </a:endParaRPr>
          </a:p>
          <a:p>
            <a:pPr eaLnBrk="1" hangingPunct="1">
              <a:spcBef>
                <a:spcPct val="0"/>
              </a:spcBef>
              <a:buNone/>
              <a:defRPr/>
            </a:pPr>
            <a:endParaRPr lang="pt-PT" altLang="pt-PT" sz="2000" dirty="0">
              <a:solidFill>
                <a:srgbClr val="000099"/>
              </a:solidFill>
              <a:latin typeface="Times New Roman" pitchFamily="18" charset="0"/>
            </a:endParaRPr>
          </a:p>
          <a:p>
            <a:pPr eaLnBrk="1" hangingPunct="1">
              <a:spcBef>
                <a:spcPct val="0"/>
              </a:spcBef>
              <a:buNone/>
              <a:defRPr/>
            </a:pPr>
            <a:endParaRPr lang="pt-PT" altLang="pt-PT" sz="2000" dirty="0" smtClean="0">
              <a:solidFill>
                <a:srgbClr val="000099"/>
              </a:solidFill>
              <a:latin typeface="Times New Roman" pitchFamily="18" charset="0"/>
            </a:endParaRPr>
          </a:p>
          <a:p>
            <a:pPr eaLnBrk="1" hangingPunct="1">
              <a:spcBef>
                <a:spcPct val="0"/>
              </a:spcBef>
              <a:buNone/>
              <a:defRPr/>
            </a:pPr>
            <a:r>
              <a:rPr lang="pt-PT" altLang="pt-PT" sz="2000" dirty="0" smtClean="0">
                <a:solidFill>
                  <a:srgbClr val="000099"/>
                </a:solidFill>
                <a:latin typeface="Times New Roman" pitchFamily="18" charset="0"/>
              </a:rPr>
              <a:t>The r</a:t>
            </a:r>
            <a:r>
              <a:rPr lang="pt-PT" altLang="pt-PT" sz="2000" baseline="-25000" dirty="0" smtClean="0">
                <a:solidFill>
                  <a:srgbClr val="000099"/>
                </a:solidFill>
                <a:latin typeface="Times New Roman" pitchFamily="18" charset="0"/>
              </a:rPr>
              <a:t>0</a:t>
            </a:r>
            <a:r>
              <a:rPr lang="pt-PT" altLang="pt-PT" sz="2000" dirty="0" smtClean="0">
                <a:solidFill>
                  <a:srgbClr val="000099"/>
                </a:solidFill>
                <a:latin typeface="Times New Roman" pitchFamily="18" charset="0"/>
              </a:rPr>
              <a:t>-symmetry, coupled with the minimisation conditions, </a:t>
            </a:r>
            <a:r>
              <a:rPr lang="pt-PT" altLang="pt-PT" sz="2000" i="1" dirty="0" smtClean="0">
                <a:solidFill>
                  <a:srgbClr val="FF0000"/>
                </a:solidFill>
                <a:latin typeface="Times New Roman" pitchFamily="18" charset="0"/>
              </a:rPr>
              <a:t>eliminates all dependence on the quadratic parameters.</a:t>
            </a:r>
            <a:r>
              <a:rPr lang="pt-PT" altLang="pt-PT" sz="2000" dirty="0" smtClean="0">
                <a:solidFill>
                  <a:srgbClr val="000099"/>
                </a:solidFill>
                <a:latin typeface="Times New Roman" pitchFamily="18" charset="0"/>
              </a:rPr>
              <a:t> Since the quartic parameters are limited in size due to unitarity constraints, </a:t>
            </a:r>
            <a:r>
              <a:rPr lang="pt-PT" altLang="pt-PT" sz="2000" i="1" dirty="0" smtClean="0">
                <a:solidFill>
                  <a:srgbClr val="FF0000"/>
                </a:solidFill>
                <a:latin typeface="Times New Roman" pitchFamily="18" charset="0"/>
              </a:rPr>
              <a:t>the scalar masses cannot be arbitrarily large</a:t>
            </a:r>
            <a:r>
              <a:rPr lang="pt-PT" altLang="pt-PT" sz="2000" dirty="0" smtClean="0">
                <a:solidFill>
                  <a:srgbClr val="000099"/>
                </a:solidFill>
                <a:latin typeface="Times New Roman" pitchFamily="18" charset="0"/>
              </a:rPr>
              <a:t>. Performing a scan over the parameter space and taking one of the neutral </a:t>
            </a:r>
            <a:r>
              <a:rPr lang="pt-PT" altLang="pt-PT" sz="2000" dirty="0" smtClean="0">
                <a:solidFill>
                  <a:srgbClr val="000099"/>
                </a:solidFill>
                <a:latin typeface="Times New Roman" pitchFamily="18" charset="0"/>
              </a:rPr>
              <a:t>states  </a:t>
            </a:r>
            <a:r>
              <a:rPr lang="pt-PT" altLang="pt-PT" sz="2000" dirty="0" smtClean="0">
                <a:solidFill>
                  <a:srgbClr val="000099"/>
                </a:solidFill>
                <a:latin typeface="Times New Roman" pitchFamily="18" charset="0"/>
              </a:rPr>
              <a:t>to have a mass </a:t>
            </a:r>
            <a:r>
              <a:rPr lang="pt-PT" altLang="pt-PT" sz="2000" dirty="0" smtClean="0">
                <a:latin typeface="Times New Roman" pitchFamily="18" charset="0"/>
              </a:rPr>
              <a:t>M</a:t>
            </a:r>
            <a:r>
              <a:rPr lang="pt-PT" altLang="pt-PT" sz="2000" baseline="-25000" dirty="0" smtClean="0">
                <a:latin typeface="Times New Roman" pitchFamily="18" charset="0"/>
              </a:rPr>
              <a:t>2</a:t>
            </a:r>
            <a:r>
              <a:rPr lang="pt-PT" altLang="pt-PT" sz="2000" dirty="0" smtClean="0">
                <a:latin typeface="Times New Roman" pitchFamily="18" charset="0"/>
              </a:rPr>
              <a:t> = 125 </a:t>
            </a:r>
            <a:r>
              <a:rPr lang="pt-PT" altLang="pt-PT" sz="2000" dirty="0" smtClean="0">
                <a:latin typeface="Times New Roman" pitchFamily="18" charset="0"/>
              </a:rPr>
              <a:t>GeV</a:t>
            </a:r>
            <a:r>
              <a:rPr lang="pt-PT" altLang="pt-PT" sz="2000" dirty="0" smtClean="0">
                <a:solidFill>
                  <a:srgbClr val="000099"/>
                </a:solidFill>
                <a:latin typeface="Times New Roman" pitchFamily="18" charset="0"/>
              </a:rPr>
              <a:t>, we obtain</a:t>
            </a:r>
          </a:p>
          <a:p>
            <a:pPr eaLnBrk="1" hangingPunct="1">
              <a:spcBef>
                <a:spcPct val="0"/>
              </a:spcBef>
              <a:buNone/>
              <a:defRPr/>
            </a:pPr>
            <a:endParaRPr lang="pt-PT" altLang="pt-PT" sz="2000" dirty="0">
              <a:solidFill>
                <a:srgbClr val="000099"/>
              </a:solidFill>
              <a:latin typeface="Times New Roman" pitchFamily="18" charset="0"/>
            </a:endParaRPr>
          </a:p>
          <a:p>
            <a:pPr eaLnBrk="1" hangingPunct="1">
              <a:spcBef>
                <a:spcPct val="0"/>
              </a:spcBef>
              <a:buNone/>
              <a:defRPr/>
            </a:pPr>
            <a:r>
              <a:rPr lang="pt-PT" altLang="pt-PT" sz="2000" dirty="0" smtClean="0">
                <a:solidFill>
                  <a:srgbClr val="000099"/>
                </a:solidFill>
                <a:latin typeface="Times New Roman" pitchFamily="18" charset="0"/>
              </a:rPr>
              <a:t> </a:t>
            </a:r>
            <a:endParaRPr lang="pt-PT" altLang="pt-PT" sz="2000" i="1" dirty="0" smtClean="0">
              <a:solidFill>
                <a:srgbClr val="000099"/>
              </a:solidFill>
              <a:latin typeface="Times New Roman" pitchFamily="18" charset="0"/>
            </a:endParaRPr>
          </a:p>
        </p:txBody>
      </p:sp>
      <p:pic>
        <p:nvPicPr>
          <p:cNvPr id="593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412951"/>
            <a:ext cx="5972175" cy="128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3306" y="4669645"/>
            <a:ext cx="188595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27437" y="6080098"/>
            <a:ext cx="2352675"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04878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a:spLocks noChangeArrowheads="1"/>
          </p:cNvSpPr>
          <p:nvPr/>
        </p:nvSpPr>
        <p:spPr bwMode="auto">
          <a:xfrm>
            <a:off x="323850" y="-243408"/>
            <a:ext cx="842486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smtClean="0">
                <a:solidFill>
                  <a:srgbClr val="FF0000"/>
                </a:solidFill>
              </a:rPr>
              <a:t>The 0CP1 model</a:t>
            </a:r>
            <a:endParaRPr lang="pt-PT" altLang="pt-PT" sz="1400" dirty="0"/>
          </a:p>
        </p:txBody>
      </p:sp>
      <p:pic>
        <p:nvPicPr>
          <p:cNvPr id="604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087" y="2151708"/>
            <a:ext cx="9025913" cy="14213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7" name="CaixaDeTexto 8"/>
          <p:cNvSpPr txBox="1">
            <a:spLocks noChangeArrowheads="1"/>
          </p:cNvSpPr>
          <p:nvPr/>
        </p:nvSpPr>
        <p:spPr bwMode="auto">
          <a:xfrm>
            <a:off x="179387" y="1031245"/>
            <a:ext cx="871378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pt-PT" altLang="pt-PT" sz="2000" dirty="0" smtClean="0">
                <a:solidFill>
                  <a:srgbClr val="000099"/>
                </a:solidFill>
                <a:latin typeface="Times New Roman" pitchFamily="18" charset="0"/>
              </a:rPr>
              <a:t>In the simplified base where </a:t>
            </a:r>
            <a:r>
              <a:rPr lang="el-GR" altLang="pt-PT" sz="2000" dirty="0" smtClean="0">
                <a:solidFill>
                  <a:srgbClr val="FF0000"/>
                </a:solidFill>
                <a:latin typeface="Times New Roman" pitchFamily="18" charset="0"/>
              </a:rPr>
              <a:t>λ</a:t>
            </a:r>
            <a:r>
              <a:rPr lang="pt-PT" altLang="pt-PT" sz="2000" baseline="-25000" dirty="0" smtClean="0">
                <a:solidFill>
                  <a:srgbClr val="FF0000"/>
                </a:solidFill>
                <a:latin typeface="Times New Roman" pitchFamily="18" charset="0"/>
              </a:rPr>
              <a:t>6</a:t>
            </a:r>
            <a:r>
              <a:rPr lang="pt-PT" altLang="pt-PT" sz="2000" dirty="0" smtClean="0">
                <a:solidFill>
                  <a:srgbClr val="FF0000"/>
                </a:solidFill>
                <a:latin typeface="Times New Roman" pitchFamily="18" charset="0"/>
              </a:rPr>
              <a:t> = </a:t>
            </a:r>
            <a:r>
              <a:rPr lang="el-GR" altLang="pt-PT" sz="2000" dirty="0" smtClean="0">
                <a:solidFill>
                  <a:srgbClr val="FF0000"/>
                </a:solidFill>
                <a:latin typeface="Times New Roman" pitchFamily="18" charset="0"/>
              </a:rPr>
              <a:t>λ</a:t>
            </a:r>
            <a:r>
              <a:rPr lang="pt-PT" altLang="pt-PT" sz="2000" baseline="-25000" dirty="0" smtClean="0">
                <a:solidFill>
                  <a:srgbClr val="FF0000"/>
                </a:solidFill>
                <a:latin typeface="Times New Roman" pitchFamily="18" charset="0"/>
              </a:rPr>
              <a:t>7</a:t>
            </a:r>
            <a:r>
              <a:rPr lang="pt-PT" altLang="pt-PT" sz="2000" dirty="0" smtClean="0">
                <a:solidFill>
                  <a:srgbClr val="FF0000"/>
                </a:solidFill>
                <a:latin typeface="Times New Roman" pitchFamily="18" charset="0"/>
              </a:rPr>
              <a:t> = 0 </a:t>
            </a:r>
            <a:r>
              <a:rPr lang="pt-PT" altLang="pt-PT" sz="2000" dirty="0">
                <a:solidFill>
                  <a:srgbClr val="000099"/>
                </a:solidFill>
                <a:latin typeface="Times New Roman" pitchFamily="18" charset="0"/>
              </a:rPr>
              <a:t>a</a:t>
            </a:r>
            <a:r>
              <a:rPr lang="pt-PT" altLang="pt-PT" sz="2000" dirty="0" smtClean="0">
                <a:solidFill>
                  <a:srgbClr val="000099"/>
                </a:solidFill>
                <a:latin typeface="Times New Roman" pitchFamily="18" charset="0"/>
              </a:rPr>
              <a:t>nd all couplings are real, the scalar potential is written as</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In the </a:t>
            </a:r>
            <a:r>
              <a:rPr lang="pt-PT" altLang="pt-PT" sz="2000" dirty="0" smtClean="0">
                <a:latin typeface="Times New Roman" pitchFamily="18" charset="0"/>
              </a:rPr>
              <a:t>CP1</a:t>
            </a:r>
            <a:r>
              <a:rPr lang="pt-PT" altLang="pt-PT" sz="2000" dirty="0" smtClean="0">
                <a:solidFill>
                  <a:srgbClr val="000099"/>
                </a:solidFill>
                <a:latin typeface="Times New Roman" pitchFamily="18" charset="0"/>
              </a:rPr>
              <a:t> model, for some regions of parameter space </a:t>
            </a:r>
            <a:r>
              <a:rPr lang="pt-PT" altLang="pt-PT" sz="2000" dirty="0" smtClean="0">
                <a:solidFill>
                  <a:srgbClr val="FF0000"/>
                </a:solidFill>
                <a:latin typeface="Times New Roman" pitchFamily="18" charset="0"/>
              </a:rPr>
              <a:t>CP-conserving vacua </a:t>
            </a:r>
            <a:r>
              <a:rPr lang="pt-PT" altLang="pt-PT" sz="2000" dirty="0" smtClean="0">
                <a:solidFill>
                  <a:srgbClr val="000099"/>
                </a:solidFill>
                <a:latin typeface="Times New Roman" pitchFamily="18" charset="0"/>
              </a:rPr>
              <a:t>are possible; in others, </a:t>
            </a:r>
            <a:r>
              <a:rPr lang="pt-PT" altLang="pt-PT" sz="2000" dirty="0" smtClean="0">
                <a:solidFill>
                  <a:srgbClr val="FF0000"/>
                </a:solidFill>
                <a:latin typeface="Times New Roman" pitchFamily="18" charset="0"/>
              </a:rPr>
              <a:t>CP-violating vacua </a:t>
            </a:r>
            <a:r>
              <a:rPr lang="pt-PT" altLang="pt-PT" sz="2000" dirty="0" smtClean="0">
                <a:solidFill>
                  <a:srgbClr val="000099"/>
                </a:solidFill>
                <a:latin typeface="Times New Roman" pitchFamily="18" charset="0"/>
              </a:rPr>
              <a:t>can be found.</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The r</a:t>
            </a:r>
            <a:r>
              <a:rPr lang="pt-PT" altLang="pt-PT" sz="2000" baseline="-25000" dirty="0" smtClean="0">
                <a:solidFill>
                  <a:srgbClr val="000099"/>
                </a:solidFill>
                <a:latin typeface="Times New Roman" pitchFamily="18" charset="0"/>
              </a:rPr>
              <a:t>0</a:t>
            </a:r>
            <a:r>
              <a:rPr lang="pt-PT" altLang="pt-PT" sz="2000" dirty="0" smtClean="0">
                <a:solidFill>
                  <a:srgbClr val="000099"/>
                </a:solidFill>
                <a:latin typeface="Times New Roman" pitchFamily="18" charset="0"/>
              </a:rPr>
              <a:t>-symmetry changes that!</a:t>
            </a: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p:txBody>
      </p:sp>
    </p:spTree>
    <p:extLst>
      <p:ext uri="{BB962C8B-B14F-4D97-AF65-F5344CB8AC3E}">
        <p14:creationId xmlns:p14="http://schemas.microsoft.com/office/powerpoint/2010/main" val="36669371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318480"/>
            <a:ext cx="1608583" cy="406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4" name="CaixaDeTexto 8"/>
          <p:cNvSpPr txBox="1">
            <a:spLocks noChangeArrowheads="1"/>
          </p:cNvSpPr>
          <p:nvPr/>
        </p:nvSpPr>
        <p:spPr bwMode="auto">
          <a:xfrm>
            <a:off x="179387" y="636939"/>
            <a:ext cx="8713788"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endParaRPr lang="pt-PT" altLang="pt-PT" sz="2000" dirty="0" smtClean="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6600"/>
                </a:solidFill>
                <a:latin typeface="Times New Roman" pitchFamily="18" charset="0"/>
              </a:rPr>
              <a:t>CP-CONSERVING VACUUM: </a:t>
            </a:r>
          </a:p>
          <a:p>
            <a:pPr marL="342900" indent="-342900" eaLnBrk="1" hangingPunct="1">
              <a:spcBef>
                <a:spcPct val="0"/>
              </a:spcBef>
              <a:defRPr/>
            </a:pPr>
            <a:endParaRPr lang="pt-PT" altLang="pt-PT" sz="2000" dirty="0" smtClean="0">
              <a:solidFill>
                <a:srgbClr val="006600"/>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A vacuum with real vevs is possible, and it originates two CP-even scalars (h and H), a pseudoscalar A and a charged scalar:</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None/>
              <a:defRPr/>
            </a:pPr>
            <a:r>
              <a:rPr lang="pt-PT" altLang="pt-PT" sz="2000" dirty="0">
                <a:solidFill>
                  <a:srgbClr val="000099"/>
                </a:solidFill>
                <a:latin typeface="Times New Roman" pitchFamily="18" charset="0"/>
              </a:rPr>
              <a:t>Again, the dependence on the quadratic terms vanishes because of the r</a:t>
            </a:r>
            <a:r>
              <a:rPr lang="pt-PT" altLang="pt-PT" sz="2000" baseline="-25000" dirty="0">
                <a:solidFill>
                  <a:srgbClr val="000099"/>
                </a:solidFill>
                <a:latin typeface="Times New Roman" pitchFamily="18" charset="0"/>
              </a:rPr>
              <a:t>0</a:t>
            </a:r>
            <a:r>
              <a:rPr lang="pt-PT" altLang="pt-PT" sz="2000" dirty="0">
                <a:solidFill>
                  <a:srgbClr val="000099"/>
                </a:solidFill>
                <a:latin typeface="Times New Roman" pitchFamily="18" charset="0"/>
              </a:rPr>
              <a:t> symmetry condition                        and </a:t>
            </a:r>
            <a:r>
              <a:rPr lang="pt-PT" altLang="pt-PT" sz="2000" i="1" dirty="0">
                <a:solidFill>
                  <a:srgbClr val="FF0000"/>
                </a:solidFill>
                <a:latin typeface="Times New Roman" pitchFamily="18" charset="0"/>
              </a:rPr>
              <a:t>no decoupling limit is possible</a:t>
            </a:r>
            <a:r>
              <a:rPr lang="pt-PT" altLang="pt-PT" sz="2000" dirty="0">
                <a:solidFill>
                  <a:srgbClr val="000099"/>
                </a:solidFill>
                <a:latin typeface="Times New Roman" pitchFamily="18" charset="0"/>
              </a:rPr>
              <a:t>. A quick scan requiring unitarity and boundedness from below for the quartic couplings yields </a:t>
            </a: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p:txBody>
      </p:sp>
      <p:sp>
        <p:nvSpPr>
          <p:cNvPr id="5" name="CaixaDeTexto 3"/>
          <p:cNvSpPr txBox="1">
            <a:spLocks noChangeArrowheads="1"/>
          </p:cNvSpPr>
          <p:nvPr/>
        </p:nvSpPr>
        <p:spPr bwMode="auto">
          <a:xfrm>
            <a:off x="323850" y="-243408"/>
            <a:ext cx="842486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smtClean="0">
                <a:solidFill>
                  <a:srgbClr val="FF0000"/>
                </a:solidFill>
              </a:rPr>
              <a:t>The 0CP1 model</a:t>
            </a:r>
            <a:endParaRPr lang="pt-PT" altLang="pt-PT" sz="1400" dirty="0"/>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068" y="2348880"/>
            <a:ext cx="7219950"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6051" y="5301208"/>
            <a:ext cx="219829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6246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42749" y="764704"/>
            <a:ext cx="3258515" cy="7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32996741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8"/>
          <p:cNvSpPr txBox="1">
            <a:spLocks noChangeArrowheads="1"/>
          </p:cNvSpPr>
          <p:nvPr/>
        </p:nvSpPr>
        <p:spPr bwMode="auto">
          <a:xfrm>
            <a:off x="205056" y="188640"/>
            <a:ext cx="8713788"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6600"/>
                </a:solidFill>
                <a:latin typeface="Times New Roman" pitchFamily="18" charset="0"/>
              </a:rPr>
              <a:t>SPONTANEOUS CP VIOLATION: </a:t>
            </a:r>
            <a:endParaRPr lang="pt-PT" altLang="pt-PT" sz="2000" dirty="0">
              <a:solidFill>
                <a:srgbClr val="006600"/>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If one tries to find a vacuum with complex vevs, the minimisation conditions give</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The only solution with non-zero vevs and phase would require</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However, this relation between the couplings is RG-unstable, therefore the </a:t>
            </a:r>
            <a:r>
              <a:rPr lang="pt-PT" altLang="pt-PT" sz="2000" i="1" dirty="0" smtClean="0">
                <a:solidFill>
                  <a:srgbClr val="FF0000"/>
                </a:solidFill>
                <a:latin typeface="Times New Roman" pitchFamily="18" charset="0"/>
              </a:rPr>
              <a:t>tree-level minimisation conditions do not allow for spontaneous breaking of CP </a:t>
            </a:r>
            <a:r>
              <a:rPr lang="pt-PT" altLang="pt-PT" sz="2000" dirty="0" smtClean="0">
                <a:solidFill>
                  <a:srgbClr val="000099"/>
                </a:solidFill>
                <a:latin typeface="Times New Roman" pitchFamily="18" charset="0"/>
              </a:rPr>
              <a:t>– if it can occur, </a:t>
            </a:r>
            <a:r>
              <a:rPr lang="pt-PT" altLang="pt-PT" sz="2000" i="1" dirty="0" smtClean="0">
                <a:solidFill>
                  <a:srgbClr val="006600"/>
                </a:solidFill>
                <a:latin typeface="Times New Roman" pitchFamily="18" charset="0"/>
              </a:rPr>
              <a:t>it must arise from loop corrections to the potential</a:t>
            </a:r>
            <a:r>
              <a:rPr lang="pt-PT" altLang="pt-PT" sz="2000" dirty="0" smtClean="0">
                <a:solidFill>
                  <a:srgbClr val="000099"/>
                </a:solidFill>
                <a:latin typeface="Times New Roman" pitchFamily="18" charset="0"/>
              </a:rPr>
              <a:t>.</a:t>
            </a:r>
            <a:endParaRPr lang="pt-PT" altLang="pt-PT" sz="2000" dirty="0">
              <a:solidFill>
                <a:srgbClr val="000099"/>
              </a:solidFill>
              <a:latin typeface="Times New Roman" pitchFamily="18" charset="0"/>
            </a:endParaRPr>
          </a:p>
        </p:txBody>
      </p:sp>
      <p:pic>
        <p:nvPicPr>
          <p:cNvPr id="614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636912"/>
            <a:ext cx="4996247" cy="1008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9" name="CaixaDeTexto 3"/>
          <p:cNvSpPr txBox="1">
            <a:spLocks noChangeArrowheads="1"/>
          </p:cNvSpPr>
          <p:nvPr/>
        </p:nvSpPr>
        <p:spPr bwMode="auto">
          <a:xfrm>
            <a:off x="323850" y="-99392"/>
            <a:ext cx="842486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smtClean="0">
                <a:solidFill>
                  <a:srgbClr val="FF0000"/>
                </a:solidFill>
              </a:rPr>
              <a:t>The 0CP1 model</a:t>
            </a:r>
            <a:endParaRPr lang="pt-PT" altLang="pt-PT" sz="1400" dirty="0"/>
          </a:p>
        </p:txBody>
      </p:sp>
      <p:pic>
        <p:nvPicPr>
          <p:cNvPr id="6144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3808" y="4398243"/>
            <a:ext cx="3019425" cy="542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9217" y="980728"/>
            <a:ext cx="3250800" cy="70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2684305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a:spLocks noChangeArrowheads="1"/>
          </p:cNvSpPr>
          <p:nvPr/>
        </p:nvSpPr>
        <p:spPr bwMode="auto">
          <a:xfrm>
            <a:off x="323850" y="-243408"/>
            <a:ext cx="842486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smtClean="0">
                <a:solidFill>
                  <a:srgbClr val="FF0000"/>
                </a:solidFill>
              </a:rPr>
              <a:t>The 0Z</a:t>
            </a:r>
            <a:r>
              <a:rPr lang="pt-PT" altLang="pt-PT" sz="2800" baseline="-25000" dirty="0" smtClean="0">
                <a:solidFill>
                  <a:srgbClr val="FF0000"/>
                </a:solidFill>
              </a:rPr>
              <a:t>2</a:t>
            </a:r>
            <a:r>
              <a:rPr lang="pt-PT" altLang="pt-PT" sz="2800" dirty="0" smtClean="0">
                <a:solidFill>
                  <a:srgbClr val="FF0000"/>
                </a:solidFill>
              </a:rPr>
              <a:t> model</a:t>
            </a:r>
            <a:endParaRPr lang="pt-PT" altLang="pt-PT" sz="1400" dirty="0"/>
          </a:p>
        </p:txBody>
      </p:sp>
      <p:pic>
        <p:nvPicPr>
          <p:cNvPr id="634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84784"/>
            <a:ext cx="8644473" cy="16561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6" name="CaixaDeTexto 8"/>
          <p:cNvSpPr txBox="1">
            <a:spLocks noChangeArrowheads="1"/>
          </p:cNvSpPr>
          <p:nvPr/>
        </p:nvSpPr>
        <p:spPr bwMode="auto">
          <a:xfrm>
            <a:off x="166112" y="764704"/>
            <a:ext cx="8713788" cy="7171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pt-PT" altLang="pt-PT" sz="2000" dirty="0" smtClean="0">
                <a:solidFill>
                  <a:srgbClr val="000099"/>
                </a:solidFill>
                <a:latin typeface="Times New Roman" pitchFamily="18" charset="0"/>
              </a:rPr>
              <a:t>The scalar potential is written as</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Two vacua should be possible, for different choices of parameters: one that </a:t>
            </a:r>
            <a:r>
              <a:rPr lang="pt-PT" altLang="pt-PT" sz="2000" dirty="0" smtClean="0">
                <a:solidFill>
                  <a:srgbClr val="FF0000"/>
                </a:solidFill>
                <a:latin typeface="Times New Roman" pitchFamily="18" charset="0"/>
              </a:rPr>
              <a:t>preserves the Z</a:t>
            </a:r>
            <a:r>
              <a:rPr lang="pt-PT" altLang="pt-PT" sz="2000" baseline="-25000" dirty="0" smtClean="0">
                <a:solidFill>
                  <a:srgbClr val="FF0000"/>
                </a:solidFill>
                <a:latin typeface="Times New Roman" pitchFamily="18" charset="0"/>
              </a:rPr>
              <a:t>2</a:t>
            </a:r>
            <a:r>
              <a:rPr lang="pt-PT" altLang="pt-PT" sz="2000" dirty="0" smtClean="0">
                <a:solidFill>
                  <a:srgbClr val="FF0000"/>
                </a:solidFill>
                <a:latin typeface="Times New Roman" pitchFamily="18" charset="0"/>
              </a:rPr>
              <a:t> symmetry</a:t>
            </a:r>
            <a:r>
              <a:rPr lang="pt-PT" altLang="pt-PT" sz="2000" dirty="0" smtClean="0">
                <a:solidFill>
                  <a:srgbClr val="000099"/>
                </a:solidFill>
                <a:latin typeface="Times New Roman" pitchFamily="18" charset="0"/>
              </a:rPr>
              <a:t> (inert model) with one of the vevs equal to zero; and another for which </a:t>
            </a:r>
            <a:r>
              <a:rPr lang="pt-PT" altLang="pt-PT" sz="2000" dirty="0" smtClean="0">
                <a:solidFill>
                  <a:srgbClr val="FF0000"/>
                </a:solidFill>
                <a:latin typeface="Times New Roman" pitchFamily="18" charset="0"/>
              </a:rPr>
              <a:t>the Z</a:t>
            </a:r>
            <a:r>
              <a:rPr lang="pt-PT" altLang="pt-PT" sz="2000" baseline="-25000" dirty="0" smtClean="0">
                <a:solidFill>
                  <a:srgbClr val="FF0000"/>
                </a:solidFill>
                <a:latin typeface="Times New Roman" pitchFamily="18" charset="0"/>
              </a:rPr>
              <a:t>2</a:t>
            </a:r>
            <a:r>
              <a:rPr lang="pt-PT" altLang="pt-PT" sz="2000" dirty="0" smtClean="0">
                <a:solidFill>
                  <a:srgbClr val="FF0000"/>
                </a:solidFill>
                <a:latin typeface="Times New Roman" pitchFamily="18" charset="0"/>
              </a:rPr>
              <a:t> symmetry is spontaneously broken</a:t>
            </a:r>
            <a:r>
              <a:rPr lang="pt-PT" altLang="pt-PT" sz="2000" dirty="0" smtClean="0">
                <a:solidFill>
                  <a:srgbClr val="000099"/>
                </a:solidFill>
                <a:latin typeface="Times New Roman" pitchFamily="18" charset="0"/>
              </a:rPr>
              <a:t>, where both doublets have non-zero vevs.</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None/>
              <a:defRPr/>
            </a:pPr>
            <a:r>
              <a:rPr lang="pt-PT" altLang="pt-PT" sz="2000" dirty="0" smtClean="0">
                <a:solidFill>
                  <a:srgbClr val="000099"/>
                </a:solidFill>
                <a:latin typeface="Times New Roman" pitchFamily="18" charset="0"/>
              </a:rPr>
              <a:t>Again, the </a:t>
            </a:r>
            <a:r>
              <a:rPr lang="pt-PT" altLang="pt-PT" sz="2000" dirty="0">
                <a:solidFill>
                  <a:srgbClr val="000099"/>
                </a:solidFill>
                <a:latin typeface="Times New Roman" pitchFamily="18" charset="0"/>
              </a:rPr>
              <a:t>r</a:t>
            </a:r>
            <a:r>
              <a:rPr lang="pt-PT" altLang="pt-PT" sz="2000" baseline="-25000" dirty="0">
                <a:solidFill>
                  <a:srgbClr val="000099"/>
                </a:solidFill>
                <a:latin typeface="Times New Roman" pitchFamily="18" charset="0"/>
              </a:rPr>
              <a:t>0</a:t>
            </a:r>
            <a:r>
              <a:rPr lang="pt-PT" altLang="pt-PT" sz="2000" dirty="0">
                <a:solidFill>
                  <a:srgbClr val="000099"/>
                </a:solidFill>
                <a:latin typeface="Times New Roman" pitchFamily="18" charset="0"/>
              </a:rPr>
              <a:t>-symmetry changes </a:t>
            </a:r>
            <a:r>
              <a:rPr lang="pt-PT" altLang="pt-PT" sz="2000" dirty="0" smtClean="0">
                <a:solidFill>
                  <a:srgbClr val="000099"/>
                </a:solidFill>
                <a:latin typeface="Times New Roman" pitchFamily="18" charset="0"/>
              </a:rPr>
              <a:t>that, preventing one of them - at tree-level, at least.</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p:txBody>
      </p:sp>
    </p:spTree>
    <p:extLst>
      <p:ext uri="{BB962C8B-B14F-4D97-AF65-F5344CB8AC3E}">
        <p14:creationId xmlns:p14="http://schemas.microsoft.com/office/powerpoint/2010/main" val="3927186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8"/>
          <p:cNvSpPr txBox="1">
            <a:spLocks noChangeArrowheads="1"/>
          </p:cNvSpPr>
          <p:nvPr/>
        </p:nvSpPr>
        <p:spPr bwMode="auto">
          <a:xfrm>
            <a:off x="107504" y="167149"/>
            <a:ext cx="8713788" cy="747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endParaRPr lang="pt-PT" altLang="pt-PT" sz="2000" dirty="0" smtClean="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6600"/>
                </a:solidFill>
                <a:latin typeface="Times New Roman" pitchFamily="18" charset="0"/>
              </a:rPr>
              <a:t>INERT 0Z</a:t>
            </a:r>
            <a:r>
              <a:rPr lang="pt-PT" altLang="pt-PT" sz="2000" baseline="-25000" dirty="0" smtClean="0">
                <a:solidFill>
                  <a:srgbClr val="006600"/>
                </a:solidFill>
                <a:latin typeface="Times New Roman" pitchFamily="18" charset="0"/>
              </a:rPr>
              <a:t>2</a:t>
            </a:r>
            <a:r>
              <a:rPr lang="pt-PT" altLang="pt-PT" sz="2000" dirty="0" smtClean="0">
                <a:solidFill>
                  <a:srgbClr val="006600"/>
                </a:solidFill>
                <a:latin typeface="Times New Roman" pitchFamily="18" charset="0"/>
              </a:rPr>
              <a:t> MODEL: </a:t>
            </a:r>
          </a:p>
          <a:p>
            <a:pPr marL="342900" indent="-342900" eaLnBrk="1" hangingPunct="1">
              <a:spcBef>
                <a:spcPct val="0"/>
              </a:spcBef>
              <a:defRPr/>
            </a:pPr>
            <a:endParaRPr lang="pt-PT" altLang="pt-PT" sz="2000" dirty="0" smtClean="0">
              <a:solidFill>
                <a:srgbClr val="006600"/>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Dark matter candidates (H or A) found, but no decoupling possible.</a:t>
            </a: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FF0000"/>
                </a:solidFill>
                <a:latin typeface="Times New Roman" pitchFamily="18" charset="0"/>
              </a:rPr>
              <a:t>All extra scalar masses should be inferior to roughly 710 GeV due to unitarity bounds on the quartic couplings</a:t>
            </a:r>
            <a:r>
              <a:rPr lang="pt-PT" altLang="pt-PT" sz="2000" dirty="0" smtClean="0">
                <a:solidFill>
                  <a:srgbClr val="000099"/>
                </a:solidFill>
                <a:latin typeface="Times New Roman" pitchFamily="18" charset="0"/>
              </a:rPr>
              <a:t>. </a:t>
            </a: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endParaRPr lang="pt-PT" altLang="pt-PT" sz="2000" dirty="0" smtClean="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Masses have identical expressions to those found for 0CP1, but now neither H nor A couple to electroweak gauge bosons!</a:t>
            </a: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endParaRPr lang="pt-PT" altLang="pt-PT" sz="2000" dirty="0" smtClean="0">
              <a:solidFill>
                <a:srgbClr val="000099"/>
              </a:solidFill>
              <a:latin typeface="Times New Roman" pitchFamily="18" charset="0"/>
            </a:endParaRP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endParaRPr lang="pt-PT" altLang="pt-PT" sz="2000" dirty="0" smtClean="0">
              <a:solidFill>
                <a:srgbClr val="000099"/>
              </a:solidFill>
              <a:latin typeface="Times New Roman" pitchFamily="18" charset="0"/>
            </a:endParaRP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endParaRPr lang="pt-PT" altLang="pt-PT" sz="2000" dirty="0" smtClean="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Analogous situation occurs for the </a:t>
            </a:r>
            <a:r>
              <a:rPr lang="pt-PT" altLang="pt-PT" sz="2000" dirty="0" smtClean="0">
                <a:solidFill>
                  <a:srgbClr val="FF0000"/>
                </a:solidFill>
                <a:latin typeface="Times New Roman" pitchFamily="18" charset="0"/>
              </a:rPr>
              <a:t>inert 0U(1) model </a:t>
            </a:r>
            <a:r>
              <a:rPr lang="pt-PT" altLang="pt-PT" sz="2000" dirty="0" smtClean="0">
                <a:solidFill>
                  <a:srgbClr val="000099"/>
                </a:solidFill>
                <a:latin typeface="Times New Roman" pitchFamily="18" charset="0"/>
              </a:rPr>
              <a:t>– for that case, </a:t>
            </a:r>
            <a:r>
              <a:rPr lang="pt-PT" altLang="pt-PT" sz="2000" dirty="0" smtClean="0">
                <a:solidFill>
                  <a:srgbClr val="FF0000"/>
                </a:solidFill>
                <a:latin typeface="Times New Roman" pitchFamily="18" charset="0"/>
              </a:rPr>
              <a:t>H</a:t>
            </a:r>
            <a:r>
              <a:rPr lang="pt-PT" altLang="pt-PT" sz="2000" dirty="0" smtClean="0">
                <a:solidFill>
                  <a:srgbClr val="000099"/>
                </a:solidFill>
                <a:latin typeface="Times New Roman" pitchFamily="18" charset="0"/>
              </a:rPr>
              <a:t> and </a:t>
            </a:r>
            <a:r>
              <a:rPr lang="pt-PT" altLang="pt-PT" sz="2000" dirty="0" smtClean="0">
                <a:solidFill>
                  <a:srgbClr val="FF0000"/>
                </a:solidFill>
                <a:latin typeface="Times New Roman" pitchFamily="18" charset="0"/>
              </a:rPr>
              <a:t>A</a:t>
            </a:r>
            <a:r>
              <a:rPr lang="pt-PT" altLang="pt-PT" sz="2000" dirty="0" smtClean="0">
                <a:solidFill>
                  <a:srgbClr val="000099"/>
                </a:solidFill>
                <a:latin typeface="Times New Roman" pitchFamily="18" charset="0"/>
              </a:rPr>
              <a:t> are actually degenerate in mass.</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spcAft>
                <a:spcPts val="600"/>
              </a:spcAft>
              <a:buFontTx/>
              <a:buNone/>
              <a:defRPr/>
            </a:pPr>
            <a:endParaRPr lang="pt-PT" altLang="pt-PT" sz="2000" dirty="0" smtClean="0">
              <a:solidFill>
                <a:srgbClr val="000099"/>
              </a:solidFill>
              <a:latin typeface="Times New Roman" pitchFamily="18" charset="0"/>
            </a:endParaRPr>
          </a:p>
        </p:txBody>
      </p:sp>
      <p:pic>
        <p:nvPicPr>
          <p:cNvPr id="645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383545"/>
            <a:ext cx="289560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9868" y="4149080"/>
            <a:ext cx="5457601"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14660414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8"/>
          <p:cNvSpPr txBox="1">
            <a:spLocks noChangeArrowheads="1"/>
          </p:cNvSpPr>
          <p:nvPr/>
        </p:nvSpPr>
        <p:spPr bwMode="auto">
          <a:xfrm>
            <a:off x="107504" y="-99392"/>
            <a:ext cx="8713788" cy="6940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spcAft>
                <a:spcPts val="600"/>
              </a:spcAft>
              <a:buFontTx/>
              <a:buNone/>
              <a:defRPr/>
            </a:pPr>
            <a:endParaRPr lang="pt-PT" altLang="pt-PT" sz="2000" dirty="0" smtClean="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6600"/>
                </a:solidFill>
                <a:latin typeface="Times New Roman" pitchFamily="18" charset="0"/>
              </a:rPr>
              <a:t>SPONTANEOUS Z</a:t>
            </a:r>
            <a:r>
              <a:rPr lang="pt-PT" altLang="pt-PT" sz="2000" baseline="-25000" dirty="0" smtClean="0">
                <a:solidFill>
                  <a:srgbClr val="006600"/>
                </a:solidFill>
                <a:latin typeface="Times New Roman" pitchFamily="18" charset="0"/>
              </a:rPr>
              <a:t>2</a:t>
            </a:r>
            <a:r>
              <a:rPr lang="pt-PT" altLang="pt-PT" sz="2000" dirty="0" smtClean="0">
                <a:solidFill>
                  <a:srgbClr val="006600"/>
                </a:solidFill>
                <a:latin typeface="Times New Roman" pitchFamily="18" charset="0"/>
              </a:rPr>
              <a:t> BREAKING IN 0Z</a:t>
            </a:r>
            <a:r>
              <a:rPr lang="pt-PT" altLang="pt-PT" sz="2000" baseline="-25000" dirty="0" smtClean="0">
                <a:solidFill>
                  <a:srgbClr val="006600"/>
                </a:solidFill>
                <a:latin typeface="Times New Roman" pitchFamily="18" charset="0"/>
              </a:rPr>
              <a:t>2</a:t>
            </a:r>
            <a:r>
              <a:rPr lang="pt-PT" altLang="pt-PT" sz="2000" dirty="0" smtClean="0">
                <a:solidFill>
                  <a:srgbClr val="006600"/>
                </a:solidFill>
                <a:latin typeface="Times New Roman" pitchFamily="18" charset="0"/>
              </a:rPr>
              <a:t>: </a:t>
            </a:r>
            <a:endParaRPr lang="pt-PT" altLang="pt-PT" sz="2000" dirty="0">
              <a:solidFill>
                <a:srgbClr val="006600"/>
              </a:solidFill>
              <a:latin typeface="Times New Roman" pitchFamily="18" charset="0"/>
            </a:endParaRPr>
          </a:p>
          <a:p>
            <a:pPr eaLnBrk="1" hangingPunct="1">
              <a:spcBef>
                <a:spcPct val="0"/>
              </a:spcBef>
              <a:buNone/>
              <a:defRPr/>
            </a:pPr>
            <a:endParaRPr lang="pt-PT" altLang="pt-PT" sz="2000" dirty="0" smtClean="0">
              <a:solidFill>
                <a:srgbClr val="000099"/>
              </a:solidFill>
              <a:latin typeface="Times New Roman" pitchFamily="18" charset="0"/>
            </a:endParaRPr>
          </a:p>
          <a:p>
            <a:pPr eaLnBrk="1" hangingPunct="1">
              <a:spcBef>
                <a:spcPct val="0"/>
              </a:spcBef>
              <a:buNone/>
              <a:defRPr/>
            </a:pPr>
            <a:endParaRPr lang="pt-PT" altLang="pt-PT" sz="2000" dirty="0" smtClean="0">
              <a:solidFill>
                <a:srgbClr val="000099"/>
              </a:solidFill>
              <a:latin typeface="Times New Roman" pitchFamily="18" charset="0"/>
            </a:endParaRPr>
          </a:p>
          <a:p>
            <a:pPr eaLnBrk="1" hangingPunct="1">
              <a:spcBef>
                <a:spcPct val="0"/>
              </a:spcBef>
              <a:buNone/>
              <a:defRPr/>
            </a:pPr>
            <a:r>
              <a:rPr lang="pt-PT" altLang="pt-PT" sz="2000" dirty="0" smtClean="0">
                <a:solidFill>
                  <a:srgbClr val="000099"/>
                </a:solidFill>
                <a:latin typeface="Times New Roman" pitchFamily="18" charset="0"/>
              </a:rPr>
              <a:t>The minimisation conditions for this vacuum now give</a:t>
            </a:r>
          </a:p>
          <a:p>
            <a:pPr eaLnBrk="1" hangingPunct="1">
              <a:spcBef>
                <a:spcPct val="0"/>
              </a:spcBef>
              <a:buNone/>
              <a:defRPr/>
            </a:pPr>
            <a:endParaRPr lang="pt-PT" altLang="pt-PT" sz="2000" dirty="0">
              <a:solidFill>
                <a:srgbClr val="000099"/>
              </a:solidFill>
              <a:latin typeface="Times New Roman" pitchFamily="18" charset="0"/>
            </a:endParaRPr>
          </a:p>
          <a:p>
            <a:pPr eaLnBrk="1" hangingPunct="1">
              <a:spcBef>
                <a:spcPct val="0"/>
              </a:spcBef>
              <a:buNone/>
              <a:defRPr/>
            </a:pPr>
            <a:endParaRPr lang="pt-PT" altLang="pt-PT" sz="2000" dirty="0" smtClean="0">
              <a:solidFill>
                <a:srgbClr val="000099"/>
              </a:solidFill>
              <a:latin typeface="Times New Roman" pitchFamily="18" charset="0"/>
            </a:endParaRPr>
          </a:p>
          <a:p>
            <a:pPr eaLnBrk="1" hangingPunct="1">
              <a:spcBef>
                <a:spcPct val="0"/>
              </a:spcBef>
              <a:buNone/>
              <a:defRPr/>
            </a:pPr>
            <a:endParaRPr lang="pt-PT" altLang="pt-PT" sz="2000" dirty="0">
              <a:solidFill>
                <a:srgbClr val="000099"/>
              </a:solidFill>
              <a:latin typeface="Times New Roman" pitchFamily="18" charset="0"/>
            </a:endParaRPr>
          </a:p>
          <a:p>
            <a:pPr eaLnBrk="1" hangingPunct="1">
              <a:spcBef>
                <a:spcPct val="0"/>
              </a:spcBef>
              <a:buNone/>
              <a:defRPr/>
            </a:pPr>
            <a:endParaRPr lang="pt-PT" altLang="pt-PT" sz="2000" dirty="0" smtClean="0">
              <a:solidFill>
                <a:srgbClr val="000099"/>
              </a:solidFill>
              <a:latin typeface="Times New Roman" pitchFamily="18" charset="0"/>
            </a:endParaRPr>
          </a:p>
          <a:p>
            <a:pPr eaLnBrk="1" hangingPunct="1">
              <a:spcBef>
                <a:spcPct val="0"/>
              </a:spcBef>
              <a:buNone/>
              <a:defRPr/>
            </a:pPr>
            <a:endParaRPr lang="pt-PT" altLang="pt-PT" sz="2000" dirty="0" smtClean="0">
              <a:solidFill>
                <a:srgbClr val="000099"/>
              </a:solidFill>
              <a:latin typeface="Times New Roman" pitchFamily="18" charset="0"/>
            </a:endParaRPr>
          </a:p>
          <a:p>
            <a:pPr eaLnBrk="1" hangingPunct="1">
              <a:spcBef>
                <a:spcPct val="0"/>
              </a:spcBef>
              <a:buNone/>
              <a:defRPr/>
            </a:pPr>
            <a:r>
              <a:rPr lang="pt-PT" altLang="pt-PT" sz="2000" dirty="0" smtClean="0">
                <a:solidFill>
                  <a:srgbClr val="000099"/>
                </a:solidFill>
                <a:latin typeface="Times New Roman" pitchFamily="18" charset="0"/>
              </a:rPr>
              <a:t>The second of these conditions can only be satisfied, for non-zero vevs, if</a:t>
            </a:r>
          </a:p>
          <a:p>
            <a:pPr eaLnBrk="1" hangingPunct="1">
              <a:spcBef>
                <a:spcPct val="0"/>
              </a:spcBef>
              <a:buNone/>
              <a:defRPr/>
            </a:pPr>
            <a:endParaRPr lang="pt-PT" altLang="pt-PT" sz="2000" dirty="0">
              <a:solidFill>
                <a:srgbClr val="000099"/>
              </a:solidFill>
              <a:latin typeface="Times New Roman" pitchFamily="18" charset="0"/>
            </a:endParaRPr>
          </a:p>
          <a:p>
            <a:pPr eaLnBrk="1" hangingPunct="1">
              <a:spcBef>
                <a:spcPct val="0"/>
              </a:spcBef>
              <a:buNone/>
              <a:defRPr/>
            </a:pPr>
            <a:r>
              <a:rPr lang="pt-PT" altLang="pt-PT" sz="2000" dirty="0" smtClean="0">
                <a:solidFill>
                  <a:srgbClr val="000099"/>
                </a:solidFill>
                <a:latin typeface="Times New Roman" pitchFamily="18" charset="0"/>
              </a:rPr>
              <a:t> </a:t>
            </a:r>
            <a:endParaRPr lang="pt-PT" altLang="pt-PT" sz="2000" dirty="0">
              <a:solidFill>
                <a:srgbClr val="000099"/>
              </a:solidFill>
              <a:latin typeface="Times New Roman" pitchFamily="18" charset="0"/>
            </a:endParaRPr>
          </a:p>
          <a:p>
            <a:pPr eaLnBrk="1" hangingPunct="1">
              <a:spcBef>
                <a:spcPct val="0"/>
              </a:spcBef>
              <a:buNone/>
              <a:defRPr/>
            </a:pPr>
            <a:endParaRPr lang="pt-PT" altLang="pt-PT" sz="2000" dirty="0" smtClean="0">
              <a:solidFill>
                <a:srgbClr val="006600"/>
              </a:solidFill>
              <a:latin typeface="Times New Roman" pitchFamily="18" charset="0"/>
            </a:endParaRPr>
          </a:p>
          <a:p>
            <a:pPr eaLnBrk="1" hangingPunct="1">
              <a:spcBef>
                <a:spcPct val="0"/>
              </a:spcBef>
              <a:buNone/>
              <a:defRPr/>
            </a:pPr>
            <a:r>
              <a:rPr lang="pt-PT" altLang="pt-PT" sz="2000" dirty="0" smtClean="0">
                <a:solidFill>
                  <a:srgbClr val="000099"/>
                </a:solidFill>
                <a:latin typeface="Times New Roman" pitchFamily="18" charset="0"/>
              </a:rPr>
              <a:t>This</a:t>
            </a:r>
            <a:r>
              <a:rPr lang="pt-PT" altLang="pt-PT" sz="2000" dirty="0" smtClean="0">
                <a:solidFill>
                  <a:srgbClr val="006600"/>
                </a:solidFill>
                <a:latin typeface="Times New Roman" pitchFamily="18" charset="0"/>
              </a:rPr>
              <a:t> </a:t>
            </a:r>
            <a:r>
              <a:rPr lang="pt-PT" altLang="pt-PT" sz="2000" dirty="0" smtClean="0">
                <a:solidFill>
                  <a:srgbClr val="000099"/>
                </a:solidFill>
                <a:latin typeface="Times New Roman" pitchFamily="18" charset="0"/>
              </a:rPr>
              <a:t>condition is not RG-stable!</a:t>
            </a:r>
          </a:p>
          <a:p>
            <a:pPr eaLnBrk="1" hangingPunct="1">
              <a:spcBef>
                <a:spcPct val="0"/>
              </a:spcBef>
              <a:buNone/>
              <a:defRPr/>
            </a:pPr>
            <a:endParaRPr lang="pt-PT" altLang="pt-PT" sz="2000" dirty="0">
              <a:solidFill>
                <a:srgbClr val="000099"/>
              </a:solidFill>
              <a:latin typeface="Times New Roman" pitchFamily="18" charset="0"/>
            </a:endParaRPr>
          </a:p>
          <a:p>
            <a:pPr eaLnBrk="1" hangingPunct="1">
              <a:spcBef>
                <a:spcPct val="0"/>
              </a:spcBef>
              <a:buNone/>
              <a:defRPr/>
            </a:pPr>
            <a:r>
              <a:rPr lang="pt-PT" altLang="pt-PT" sz="2000" dirty="0" smtClean="0">
                <a:solidFill>
                  <a:srgbClr val="000099"/>
                </a:solidFill>
                <a:latin typeface="Times New Roman" pitchFamily="18" charset="0"/>
              </a:rPr>
              <a:t>Therefore, analogous to the 0CP1 case, the </a:t>
            </a:r>
            <a:r>
              <a:rPr lang="pt-PT" altLang="pt-PT" sz="2000" i="1" dirty="0" smtClean="0">
                <a:solidFill>
                  <a:srgbClr val="FF0000"/>
                </a:solidFill>
                <a:latin typeface="Times New Roman" pitchFamily="18" charset="0"/>
              </a:rPr>
              <a:t>tree-level </a:t>
            </a:r>
            <a:r>
              <a:rPr lang="pt-PT" altLang="pt-PT" sz="2000" i="1" dirty="0">
                <a:solidFill>
                  <a:srgbClr val="FF0000"/>
                </a:solidFill>
                <a:latin typeface="Times New Roman" pitchFamily="18" charset="0"/>
              </a:rPr>
              <a:t>minimisation conditions do not allow for spontaneous breaking of </a:t>
            </a:r>
            <a:r>
              <a:rPr lang="pt-PT" altLang="pt-PT" sz="2000" i="1" dirty="0" smtClean="0">
                <a:solidFill>
                  <a:srgbClr val="FF0000"/>
                </a:solidFill>
                <a:latin typeface="Times New Roman" pitchFamily="18" charset="0"/>
              </a:rPr>
              <a:t>Z</a:t>
            </a:r>
            <a:r>
              <a:rPr lang="pt-PT" altLang="pt-PT" sz="2000" i="1" baseline="-25000" dirty="0" smtClean="0">
                <a:solidFill>
                  <a:srgbClr val="FF0000"/>
                </a:solidFill>
                <a:latin typeface="Times New Roman" pitchFamily="18" charset="0"/>
              </a:rPr>
              <a:t>2</a:t>
            </a:r>
            <a:r>
              <a:rPr lang="pt-PT" altLang="pt-PT" sz="2000" i="1" dirty="0" smtClean="0">
                <a:solidFill>
                  <a:srgbClr val="FF0000"/>
                </a:solidFill>
                <a:latin typeface="Times New Roman" pitchFamily="18" charset="0"/>
              </a:rPr>
              <a:t> </a:t>
            </a:r>
            <a:r>
              <a:rPr lang="pt-PT" altLang="pt-PT" sz="2000" dirty="0">
                <a:solidFill>
                  <a:srgbClr val="000099"/>
                </a:solidFill>
                <a:latin typeface="Times New Roman" pitchFamily="18" charset="0"/>
              </a:rPr>
              <a:t>– if it can occur, </a:t>
            </a:r>
            <a:r>
              <a:rPr lang="pt-PT" altLang="pt-PT" sz="2000" i="1" dirty="0">
                <a:solidFill>
                  <a:srgbClr val="006600"/>
                </a:solidFill>
                <a:latin typeface="Times New Roman" pitchFamily="18" charset="0"/>
              </a:rPr>
              <a:t>it must arise from loop corrections to the potential</a:t>
            </a:r>
            <a:r>
              <a:rPr lang="pt-PT" altLang="pt-PT" sz="2000" dirty="0" smtClean="0">
                <a:solidFill>
                  <a:srgbClr val="000099"/>
                </a:solidFill>
                <a:latin typeface="Times New Roman" pitchFamily="18" charset="0"/>
              </a:rPr>
              <a:t>. An analogous situation occurs for </a:t>
            </a:r>
            <a:r>
              <a:rPr lang="pt-PT" altLang="pt-PT" sz="2000" dirty="0" smtClean="0">
                <a:solidFill>
                  <a:srgbClr val="FF0000"/>
                </a:solidFill>
                <a:latin typeface="Times New Roman" pitchFamily="18" charset="0"/>
              </a:rPr>
              <a:t>spontaneous breaking of U(1) in the 0U(1) model</a:t>
            </a:r>
            <a:r>
              <a:rPr lang="pt-PT" altLang="pt-PT" sz="2000" dirty="0" smtClean="0">
                <a:solidFill>
                  <a:srgbClr val="000099"/>
                </a:solidFill>
                <a:latin typeface="Times New Roman" pitchFamily="18" charset="0"/>
              </a:rPr>
              <a:t>.</a:t>
            </a:r>
            <a:endParaRPr lang="pt-PT" altLang="pt-PT" sz="2000" dirty="0">
              <a:solidFill>
                <a:srgbClr val="000099"/>
              </a:solidFill>
              <a:latin typeface="Times New Roman" pitchFamily="18" charset="0"/>
            </a:endParaRPr>
          </a:p>
          <a:p>
            <a:pPr eaLnBrk="1" hangingPunct="1">
              <a:spcBef>
                <a:spcPct val="0"/>
              </a:spcBef>
              <a:buNone/>
              <a:defRPr/>
            </a:pPr>
            <a:endParaRPr lang="pt-PT" altLang="pt-PT" sz="2000" dirty="0" smtClean="0">
              <a:solidFill>
                <a:srgbClr val="000099"/>
              </a:solidFill>
              <a:latin typeface="Times New Roman" pitchFamily="18" charset="0"/>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476672"/>
            <a:ext cx="3258515" cy="7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3240" y="1958257"/>
            <a:ext cx="4302315" cy="12003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655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5816" y="3851608"/>
            <a:ext cx="3333103" cy="3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14755614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a:spLocks noChangeArrowheads="1"/>
          </p:cNvSpPr>
          <p:nvPr/>
        </p:nvSpPr>
        <p:spPr bwMode="auto">
          <a:xfrm>
            <a:off x="323850" y="-243408"/>
            <a:ext cx="842486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smtClean="0">
                <a:solidFill>
                  <a:srgbClr val="FF0000"/>
                </a:solidFill>
              </a:rPr>
              <a:t>The softly-broken 0U(1) model</a:t>
            </a:r>
            <a:endParaRPr lang="pt-PT" altLang="pt-PT" sz="1400" dirty="0"/>
          </a:p>
        </p:txBody>
      </p:sp>
      <p:pic>
        <p:nvPicPr>
          <p:cNvPr id="665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0520" y="1268760"/>
            <a:ext cx="8629650"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6" name="CaixaDeTexto 8"/>
          <p:cNvSpPr txBox="1">
            <a:spLocks noChangeArrowheads="1"/>
          </p:cNvSpPr>
          <p:nvPr/>
        </p:nvSpPr>
        <p:spPr bwMode="auto">
          <a:xfrm>
            <a:off x="166112" y="764704"/>
            <a:ext cx="8713788"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pt-PT" altLang="pt-PT" sz="2000" dirty="0" smtClean="0">
                <a:solidFill>
                  <a:srgbClr val="000099"/>
                </a:solidFill>
                <a:latin typeface="Times New Roman" pitchFamily="18" charset="0"/>
              </a:rPr>
              <a:t>Without loss of generality we can choose a real soft-breaking term, </a:t>
            </a: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A vacuum with two real vevs is possible, and again no decoupling limit is possible. But a very interesting thing occurs:</a:t>
            </a: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There is a </a:t>
            </a:r>
            <a:r>
              <a:rPr lang="pt-PT" altLang="pt-PT" sz="2000" dirty="0" smtClean="0">
                <a:solidFill>
                  <a:srgbClr val="FF0000"/>
                </a:solidFill>
                <a:latin typeface="Times New Roman" pitchFamily="18" charset="0"/>
              </a:rPr>
              <a:t>mass degeneracy between H and A </a:t>
            </a:r>
            <a:r>
              <a:rPr lang="pt-PT" altLang="pt-PT" sz="2000" dirty="0" smtClean="0">
                <a:solidFill>
                  <a:srgbClr val="000099"/>
                </a:solidFill>
                <a:latin typeface="Times New Roman" pitchFamily="18" charset="0"/>
              </a:rPr>
              <a:t>– but </a:t>
            </a:r>
            <a:r>
              <a:rPr lang="pt-PT" altLang="pt-PT" sz="2000" dirty="0" smtClean="0">
                <a:solidFill>
                  <a:srgbClr val="006600"/>
                </a:solidFill>
                <a:latin typeface="Times New Roman" pitchFamily="18" charset="0"/>
              </a:rPr>
              <a:t>H is CP-even</a:t>
            </a:r>
            <a:r>
              <a:rPr lang="pt-PT" altLang="pt-PT" sz="2000" dirty="0" smtClean="0">
                <a:solidFill>
                  <a:srgbClr val="000099"/>
                </a:solidFill>
                <a:latin typeface="Times New Roman" pitchFamily="18" charset="0"/>
              </a:rPr>
              <a:t>, and </a:t>
            </a:r>
            <a:r>
              <a:rPr lang="pt-PT" altLang="pt-PT" sz="2000" dirty="0" smtClean="0">
                <a:latin typeface="Times New Roman" pitchFamily="18" charset="0"/>
              </a:rPr>
              <a:t>couples to electroweak gauge bosons</a:t>
            </a:r>
            <a:r>
              <a:rPr lang="pt-PT" altLang="pt-PT" sz="2000" dirty="0" smtClean="0">
                <a:solidFill>
                  <a:srgbClr val="000099"/>
                </a:solidFill>
                <a:latin typeface="Times New Roman" pitchFamily="18" charset="0"/>
              </a:rPr>
              <a:t>, and </a:t>
            </a:r>
            <a:r>
              <a:rPr lang="pt-PT" altLang="pt-PT" sz="2000" dirty="0" smtClean="0">
                <a:latin typeface="Times New Roman" pitchFamily="18" charset="0"/>
              </a:rPr>
              <a:t>A does not</a:t>
            </a:r>
            <a:r>
              <a:rPr lang="pt-PT" altLang="pt-PT" sz="2000" dirty="0" smtClean="0">
                <a:solidFill>
                  <a:srgbClr val="000099"/>
                </a:solidFill>
                <a:latin typeface="Times New Roman" pitchFamily="18" charset="0"/>
              </a:rPr>
              <a:t>, since it is a </a:t>
            </a:r>
            <a:r>
              <a:rPr lang="pt-PT" altLang="pt-PT" sz="2000" dirty="0" smtClean="0">
                <a:solidFill>
                  <a:srgbClr val="003300"/>
                </a:solidFill>
                <a:latin typeface="Times New Roman" pitchFamily="18" charset="0"/>
              </a:rPr>
              <a:t>pseudoscalar</a:t>
            </a:r>
            <a:r>
              <a:rPr lang="pt-PT" altLang="pt-PT" sz="2000" dirty="0" smtClean="0">
                <a:solidFill>
                  <a:srgbClr val="000099"/>
                </a:solidFill>
                <a:latin typeface="Times New Roman" pitchFamily="18" charset="0"/>
              </a:rPr>
              <a:t>.</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Therefore, we can expect that this </a:t>
            </a:r>
            <a:r>
              <a:rPr lang="pt-PT" altLang="pt-PT" sz="2000" dirty="0" smtClean="0">
                <a:solidFill>
                  <a:srgbClr val="FF0000"/>
                </a:solidFill>
                <a:latin typeface="Times New Roman" pitchFamily="18" charset="0"/>
              </a:rPr>
              <a:t>degeneracy is lifted by loop corrections </a:t>
            </a:r>
            <a:r>
              <a:rPr lang="pt-PT" altLang="pt-PT" sz="2000" dirty="0" smtClean="0">
                <a:solidFill>
                  <a:srgbClr val="000099"/>
                </a:solidFill>
                <a:latin typeface="Times New Roman" pitchFamily="18" charset="0"/>
              </a:rPr>
              <a:t>– but the mass splitting between the H and A should be small, </a:t>
            </a:r>
            <a:r>
              <a:rPr lang="pt-PT" altLang="pt-PT" sz="2000" i="1" dirty="0" smtClean="0">
                <a:solidFill>
                  <a:srgbClr val="FF0000"/>
                </a:solidFill>
                <a:latin typeface="Times New Roman" pitchFamily="18" charset="0"/>
              </a:rPr>
              <a:t>since it arises from radiative corrections</a:t>
            </a:r>
            <a:r>
              <a:rPr lang="pt-PT" altLang="pt-PT" sz="2000" dirty="0" smtClean="0">
                <a:solidFill>
                  <a:srgbClr val="000099"/>
                </a:solidFill>
                <a:latin typeface="Times New Roman" pitchFamily="18" charset="0"/>
              </a:rPr>
              <a:t>!</a:t>
            </a:r>
            <a:endParaRPr lang="pt-PT" altLang="pt-PT" sz="2000" dirty="0">
              <a:solidFill>
                <a:srgbClr val="000099"/>
              </a:solidFill>
              <a:latin typeface="Times New Roman" pitchFamily="18" charset="0"/>
            </a:endParaRPr>
          </a:p>
        </p:txBody>
      </p:sp>
      <p:pic>
        <p:nvPicPr>
          <p:cNvPr id="665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3429000"/>
            <a:ext cx="8361290" cy="6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3901969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3"/>
          <p:cNvSpPr txBox="1">
            <a:spLocks noChangeArrowheads="1"/>
          </p:cNvSpPr>
          <p:nvPr/>
        </p:nvSpPr>
        <p:spPr bwMode="auto">
          <a:xfrm>
            <a:off x="0" y="-179531"/>
            <a:ext cx="9144000"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smtClean="0">
                <a:solidFill>
                  <a:srgbClr val="FF0000"/>
                </a:solidFill>
              </a:rPr>
              <a:t>CONCLUSIONS</a:t>
            </a:r>
            <a:endParaRPr lang="pt-PT" altLang="pt-PT" sz="1400" dirty="0"/>
          </a:p>
        </p:txBody>
      </p:sp>
      <p:sp>
        <p:nvSpPr>
          <p:cNvPr id="6" name="CaixaDeTexto 8"/>
          <p:cNvSpPr txBox="1">
            <a:spLocks noChangeArrowheads="1"/>
          </p:cNvSpPr>
          <p:nvPr/>
        </p:nvSpPr>
        <p:spPr bwMode="auto">
          <a:xfrm>
            <a:off x="166112" y="764704"/>
            <a:ext cx="8870384" cy="714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342900" indent="-342900" eaLnBrk="1" hangingPunct="1">
              <a:spcBef>
                <a:spcPct val="0"/>
              </a:spcBef>
              <a:defRPr/>
            </a:pPr>
            <a:r>
              <a:rPr lang="pt-PT" altLang="pt-PT" sz="2000" dirty="0" smtClean="0">
                <a:solidFill>
                  <a:srgbClr val="000099"/>
                </a:solidFill>
                <a:latin typeface="Times New Roman" pitchFamily="18" charset="0"/>
              </a:rPr>
              <a:t>We have identified relations between 2HDM scalar couplings which are invariant under RG equations to all orders in scalar and gauge couplings; and at least to two-loop orders if fermions are included.</a:t>
            </a:r>
          </a:p>
          <a:p>
            <a:pPr marL="342900" indent="-342900" eaLnBrk="1" hangingPunct="1">
              <a:spcBef>
                <a:spcPct val="0"/>
              </a:spcBef>
              <a:defRPr/>
            </a:pPr>
            <a:endParaRPr lang="pt-PT" altLang="pt-PT" sz="2000" dirty="0" smtClean="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We </a:t>
            </a:r>
            <a:r>
              <a:rPr lang="pt-PT" altLang="pt-PT" sz="2000" dirty="0" smtClean="0">
                <a:solidFill>
                  <a:srgbClr val="000099"/>
                </a:solidFill>
                <a:latin typeface="Times New Roman" pitchFamily="18" charset="0"/>
              </a:rPr>
              <a:t>identified several new symmetries, with new relations between couplings invariant under renormalization and analysed the phenomenology of such models. </a:t>
            </a:r>
            <a:endParaRPr lang="pt-PT" altLang="pt-PT" sz="2000" dirty="0" smtClean="0">
              <a:solidFill>
                <a:srgbClr val="000099"/>
              </a:solidFill>
              <a:latin typeface="Times New Roman" pitchFamily="18" charset="0"/>
            </a:endParaRP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r>
              <a:rPr lang="pt-PT" altLang="pt-PT" sz="2000" dirty="0">
                <a:solidFill>
                  <a:srgbClr val="000099"/>
                </a:solidFill>
                <a:latin typeface="Times New Roman" pitchFamily="18" charset="0"/>
              </a:rPr>
              <a:t>The r</a:t>
            </a:r>
            <a:r>
              <a:rPr lang="pt-PT" altLang="pt-PT" sz="2000" baseline="-25000" dirty="0">
                <a:solidFill>
                  <a:srgbClr val="000099"/>
                </a:solidFill>
                <a:latin typeface="Times New Roman" pitchFamily="18" charset="0"/>
              </a:rPr>
              <a:t>0</a:t>
            </a:r>
            <a:r>
              <a:rPr lang="pt-PT" altLang="pt-PT" sz="2000" dirty="0">
                <a:solidFill>
                  <a:srgbClr val="000099"/>
                </a:solidFill>
                <a:latin typeface="Times New Roman" pitchFamily="18" charset="0"/>
              </a:rPr>
              <a:t> symmetry eliminates all dependence of quadratic parameters in the scalar masses and prevents these models  from having a </a:t>
            </a:r>
            <a:r>
              <a:rPr lang="pt-PT" altLang="pt-PT" sz="2000" i="1" dirty="0">
                <a:solidFill>
                  <a:srgbClr val="FF0000"/>
                </a:solidFill>
                <a:latin typeface="Times New Roman" pitchFamily="18" charset="0"/>
              </a:rPr>
              <a:t>decoupling limit</a:t>
            </a:r>
            <a:r>
              <a:rPr lang="pt-PT" altLang="pt-PT" sz="2000" dirty="0">
                <a:solidFill>
                  <a:srgbClr val="000099"/>
                </a:solidFill>
                <a:latin typeface="Times New Roman" pitchFamily="18" charset="0"/>
              </a:rPr>
              <a:t>. </a:t>
            </a: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r>
              <a:rPr lang="pt-PT" altLang="pt-PT" sz="2000" dirty="0">
                <a:solidFill>
                  <a:srgbClr val="000099"/>
                </a:solidFill>
                <a:latin typeface="Times New Roman" pitchFamily="18" charset="0"/>
              </a:rPr>
              <a:t>Explicit CP violation is possible (</a:t>
            </a:r>
            <a:r>
              <a:rPr lang="pt-PT" altLang="pt-PT" sz="2000" dirty="0">
                <a:solidFill>
                  <a:srgbClr val="FF0000"/>
                </a:solidFill>
                <a:latin typeface="Times New Roman" pitchFamily="18" charset="0"/>
              </a:rPr>
              <a:t>r</a:t>
            </a:r>
            <a:r>
              <a:rPr lang="pt-PT" altLang="pt-PT" sz="2000" baseline="-25000" dirty="0">
                <a:solidFill>
                  <a:srgbClr val="FF0000"/>
                </a:solidFill>
                <a:latin typeface="Times New Roman" pitchFamily="18" charset="0"/>
              </a:rPr>
              <a:t>0</a:t>
            </a:r>
            <a:r>
              <a:rPr lang="pt-PT" altLang="pt-PT" sz="2000" dirty="0">
                <a:solidFill>
                  <a:srgbClr val="FF0000"/>
                </a:solidFill>
                <a:latin typeface="Times New Roman" pitchFamily="18" charset="0"/>
              </a:rPr>
              <a:t> model</a:t>
            </a:r>
            <a:r>
              <a:rPr lang="pt-PT" altLang="pt-PT" sz="2000" dirty="0">
                <a:solidFill>
                  <a:srgbClr val="000099"/>
                </a:solidFill>
                <a:latin typeface="Times New Roman" pitchFamily="18" charset="0"/>
              </a:rPr>
              <a:t>) but spontaneous CP violation not possible at tree-level, at least (</a:t>
            </a:r>
            <a:r>
              <a:rPr lang="pt-PT" altLang="pt-PT" sz="2000" dirty="0">
                <a:solidFill>
                  <a:srgbClr val="FF0000"/>
                </a:solidFill>
                <a:latin typeface="Times New Roman" pitchFamily="18" charset="0"/>
              </a:rPr>
              <a:t>0CP1 model</a:t>
            </a:r>
            <a:r>
              <a:rPr lang="pt-PT" altLang="pt-PT" sz="2000" dirty="0">
                <a:solidFill>
                  <a:srgbClr val="000099"/>
                </a:solidFill>
                <a:latin typeface="Times New Roman" pitchFamily="18" charset="0"/>
              </a:rPr>
              <a:t>). </a:t>
            </a: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r>
              <a:rPr lang="pt-PT" altLang="pt-PT" sz="2000" dirty="0">
                <a:solidFill>
                  <a:srgbClr val="000099"/>
                </a:solidFill>
                <a:latin typeface="Times New Roman" pitchFamily="18" charset="0"/>
              </a:rPr>
              <a:t>Spontaneous breaking of Z</a:t>
            </a:r>
            <a:r>
              <a:rPr lang="pt-PT" altLang="pt-PT" sz="2000" baseline="-25000" dirty="0">
                <a:solidFill>
                  <a:srgbClr val="000099"/>
                </a:solidFill>
                <a:latin typeface="Times New Roman" pitchFamily="18" charset="0"/>
              </a:rPr>
              <a:t>2</a:t>
            </a:r>
            <a:r>
              <a:rPr lang="pt-PT" altLang="pt-PT" sz="2000" dirty="0">
                <a:solidFill>
                  <a:srgbClr val="000099"/>
                </a:solidFill>
                <a:latin typeface="Times New Roman" pitchFamily="18" charset="0"/>
              </a:rPr>
              <a:t> or U(1) symmetries not possible at tree-level, at least. A softly broken 0U(1) model gives tree-level mass degenerate A and H, but that degeneracy is expected to be lifted by radiative corrections – </a:t>
            </a:r>
            <a:r>
              <a:rPr lang="pt-PT" altLang="pt-PT" sz="2000" dirty="0" smtClean="0">
                <a:solidFill>
                  <a:srgbClr val="000099"/>
                </a:solidFill>
                <a:latin typeface="Times New Roman" pitchFamily="18" charset="0"/>
              </a:rPr>
              <a:t>hence </a:t>
            </a:r>
            <a:r>
              <a:rPr lang="pt-PT" altLang="pt-PT" sz="2000" i="1" dirty="0" smtClean="0">
                <a:solidFill>
                  <a:srgbClr val="FF0000"/>
                </a:solidFill>
                <a:latin typeface="Times New Roman" pitchFamily="18" charset="0"/>
              </a:rPr>
              <a:t>this </a:t>
            </a:r>
            <a:r>
              <a:rPr lang="pt-PT" altLang="pt-PT" sz="2000" i="1" dirty="0">
                <a:solidFill>
                  <a:srgbClr val="FF0000"/>
                </a:solidFill>
                <a:latin typeface="Times New Roman" pitchFamily="18" charset="0"/>
              </a:rPr>
              <a:t>model </a:t>
            </a:r>
            <a:r>
              <a:rPr lang="pt-PT" altLang="pt-PT" sz="2000" i="1" dirty="0" smtClean="0">
                <a:solidFill>
                  <a:srgbClr val="FF0000"/>
                </a:solidFill>
                <a:latin typeface="Times New Roman" pitchFamily="18" charset="0"/>
              </a:rPr>
              <a:t>should predict </a:t>
            </a:r>
            <a:r>
              <a:rPr lang="pt-PT" altLang="pt-PT" sz="2000" i="1" dirty="0">
                <a:solidFill>
                  <a:srgbClr val="FF0000"/>
                </a:solidFill>
                <a:latin typeface="Times New Roman" pitchFamily="18" charset="0"/>
              </a:rPr>
              <a:t>a small splitting in mass between these two particles</a:t>
            </a:r>
            <a:r>
              <a:rPr lang="pt-PT" altLang="pt-PT" sz="2000" dirty="0">
                <a:solidFill>
                  <a:srgbClr val="000099"/>
                </a:solidFill>
                <a:latin typeface="Times New Roman" pitchFamily="18" charset="0"/>
              </a:rPr>
              <a:t>.</a:t>
            </a: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endParaRPr lang="pt-PT" altLang="pt-PT" sz="1800" dirty="0" smtClean="0">
              <a:solidFill>
                <a:srgbClr val="000099"/>
              </a:solidFill>
              <a:latin typeface="Times New Roman" pitchFamily="18" charset="0"/>
            </a:endParaRP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endParaRPr lang="pt-PT" altLang="pt-PT" sz="2000" dirty="0" smtClean="0">
              <a:solidFill>
                <a:srgbClr val="000099"/>
              </a:solidFill>
              <a:latin typeface="Times New Roman" pitchFamily="18" charset="0"/>
            </a:endParaRPr>
          </a:p>
          <a:p>
            <a:pPr marL="342900" indent="-342900" eaLnBrk="1" hangingPunct="1">
              <a:spcBef>
                <a:spcPct val="0"/>
              </a:spcBef>
              <a:defRPr/>
            </a:pPr>
            <a:endParaRPr lang="pt-PT" altLang="pt-PT" sz="2000" dirty="0">
              <a:solidFill>
                <a:srgbClr val="000099"/>
              </a:solidFill>
              <a:latin typeface="Times New Roman" pitchFamily="18" charset="0"/>
            </a:endParaRPr>
          </a:p>
        </p:txBody>
      </p:sp>
    </p:spTree>
    <p:extLst>
      <p:ext uri="{BB962C8B-B14F-4D97-AF65-F5344CB8AC3E}">
        <p14:creationId xmlns:p14="http://schemas.microsoft.com/office/powerpoint/2010/main" val="1362977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aixaDeTexto 3"/>
          <p:cNvSpPr txBox="1">
            <a:spLocks noChangeArrowheads="1"/>
          </p:cNvSpPr>
          <p:nvPr/>
        </p:nvSpPr>
        <p:spPr bwMode="auto">
          <a:xfrm>
            <a:off x="0" y="-188912"/>
            <a:ext cx="9144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a:p>
          <a:p>
            <a:pPr algn="ctr" eaLnBrk="1" hangingPunct="1">
              <a:spcBef>
                <a:spcPct val="0"/>
              </a:spcBef>
              <a:buFontTx/>
              <a:buNone/>
            </a:pPr>
            <a:r>
              <a:rPr lang="pt-PT" altLang="pt-PT" sz="2800">
                <a:solidFill>
                  <a:srgbClr val="FF0000"/>
                </a:solidFill>
              </a:rPr>
              <a:t>The Two-Higgs Doublet scalar potential</a:t>
            </a:r>
            <a:endParaRPr lang="pt-PT" altLang="pt-PT" sz="1400"/>
          </a:p>
        </p:txBody>
      </p:sp>
      <p:sp>
        <p:nvSpPr>
          <p:cNvPr id="5123" name="CaixaDeTexto 6"/>
          <p:cNvSpPr txBox="1">
            <a:spLocks noChangeArrowheads="1"/>
          </p:cNvSpPr>
          <p:nvPr/>
        </p:nvSpPr>
        <p:spPr bwMode="auto">
          <a:xfrm>
            <a:off x="1357313" y="2740026"/>
            <a:ext cx="714375" cy="3698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pt-PT" altLang="pt-PT" sz="1800" b="0"/>
          </a:p>
        </p:txBody>
      </p:sp>
      <p:sp>
        <p:nvSpPr>
          <p:cNvPr id="5124" name="CaixaDeTexto 8"/>
          <p:cNvSpPr txBox="1">
            <a:spLocks noChangeArrowheads="1"/>
          </p:cNvSpPr>
          <p:nvPr/>
        </p:nvSpPr>
        <p:spPr bwMode="auto">
          <a:xfrm>
            <a:off x="142875" y="3960812"/>
            <a:ext cx="9144000"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t-PT" altLang="pt-PT" sz="2400">
                <a:solidFill>
                  <a:srgbClr val="0000FF"/>
                </a:solidFill>
                <a:latin typeface="Times New Roman" pitchFamily="18" charset="0"/>
                <a:cs typeface="Times New Roman" pitchFamily="18" charset="0"/>
              </a:rPr>
              <a:t>m</a:t>
            </a:r>
            <a:r>
              <a:rPr lang="pt-PT" altLang="pt-PT" sz="2400" baseline="30000">
                <a:solidFill>
                  <a:srgbClr val="0000FF"/>
                </a:solidFill>
                <a:latin typeface="Times New Roman" pitchFamily="18" charset="0"/>
                <a:cs typeface="Times New Roman" pitchFamily="18" charset="0"/>
              </a:rPr>
              <a:t>2</a:t>
            </a:r>
            <a:r>
              <a:rPr lang="pt-PT" altLang="pt-PT" sz="2400" baseline="-25000">
                <a:solidFill>
                  <a:srgbClr val="0000FF"/>
                </a:solidFill>
                <a:latin typeface="Times New Roman" pitchFamily="18" charset="0"/>
                <a:cs typeface="Times New Roman" pitchFamily="18" charset="0"/>
              </a:rPr>
              <a:t>12</a:t>
            </a:r>
            <a:r>
              <a:rPr lang="pt-PT" altLang="pt-PT" sz="2400">
                <a:latin typeface="Times New Roman" pitchFamily="18" charset="0"/>
                <a:cs typeface="Times New Roman" pitchFamily="18" charset="0"/>
              </a:rPr>
              <a:t>, </a:t>
            </a:r>
            <a:r>
              <a:rPr lang="el-GR" altLang="pt-PT" sz="2400">
                <a:solidFill>
                  <a:srgbClr val="0000FF"/>
                </a:solidFill>
                <a:latin typeface="Times New Roman" pitchFamily="18" charset="0"/>
                <a:cs typeface="Times New Roman" pitchFamily="18" charset="0"/>
              </a:rPr>
              <a:t>λ</a:t>
            </a:r>
            <a:r>
              <a:rPr lang="pt-PT" altLang="pt-PT" sz="2400" baseline="-25000">
                <a:solidFill>
                  <a:srgbClr val="0000FF"/>
                </a:solidFill>
                <a:latin typeface="Times New Roman" pitchFamily="18" charset="0"/>
                <a:cs typeface="Times New Roman" pitchFamily="18" charset="0"/>
              </a:rPr>
              <a:t>5</a:t>
            </a:r>
            <a:r>
              <a:rPr lang="pt-PT" altLang="pt-PT" sz="2400">
                <a:latin typeface="Times New Roman" pitchFamily="18" charset="0"/>
                <a:cs typeface="Times New Roman" pitchFamily="18" charset="0"/>
              </a:rPr>
              <a:t>, </a:t>
            </a:r>
            <a:r>
              <a:rPr lang="el-GR" altLang="pt-PT" sz="2400">
                <a:solidFill>
                  <a:srgbClr val="0000FF"/>
                </a:solidFill>
                <a:latin typeface="Times New Roman" pitchFamily="18" charset="0"/>
              </a:rPr>
              <a:t>λ</a:t>
            </a:r>
            <a:r>
              <a:rPr lang="pt-PT" altLang="pt-PT" sz="2400" baseline="-25000">
                <a:solidFill>
                  <a:srgbClr val="0000FF"/>
                </a:solidFill>
                <a:latin typeface="Times New Roman" pitchFamily="18" charset="0"/>
              </a:rPr>
              <a:t>6</a:t>
            </a:r>
            <a:r>
              <a:rPr lang="pt-PT" altLang="pt-PT" sz="2400" b="0">
                <a:latin typeface="Times New Roman" pitchFamily="18" charset="0"/>
              </a:rPr>
              <a:t> </a:t>
            </a:r>
            <a:r>
              <a:rPr lang="pt-PT" altLang="pt-PT" sz="1800" b="0"/>
              <a:t>and</a:t>
            </a:r>
            <a:r>
              <a:rPr lang="pt-PT" altLang="pt-PT" sz="2400" b="0">
                <a:latin typeface="Times New Roman" pitchFamily="18" charset="0"/>
              </a:rPr>
              <a:t> </a:t>
            </a:r>
            <a:r>
              <a:rPr lang="el-GR" altLang="pt-PT" sz="2400">
                <a:solidFill>
                  <a:srgbClr val="0000FF"/>
                </a:solidFill>
                <a:latin typeface="Times New Roman" pitchFamily="18" charset="0"/>
              </a:rPr>
              <a:t>λ</a:t>
            </a:r>
            <a:r>
              <a:rPr lang="pt-PT" altLang="pt-PT" sz="2400" baseline="-25000">
                <a:solidFill>
                  <a:srgbClr val="0000FF"/>
                </a:solidFill>
                <a:latin typeface="Times New Roman" pitchFamily="18" charset="0"/>
              </a:rPr>
              <a:t>7</a:t>
            </a:r>
            <a:r>
              <a:rPr lang="pt-PT" altLang="pt-PT" sz="2400">
                <a:latin typeface="Times New Roman" pitchFamily="18" charset="0"/>
              </a:rPr>
              <a:t> </a:t>
            </a:r>
            <a:r>
              <a:rPr lang="pt-PT" altLang="pt-PT" sz="1800">
                <a:latin typeface="Times New Roman" pitchFamily="18" charset="0"/>
              </a:rPr>
              <a:t>complex</a:t>
            </a:r>
            <a:r>
              <a:rPr lang="pt-PT" altLang="pt-PT" sz="2400">
                <a:latin typeface="Times New Roman" pitchFamily="18" charset="0"/>
              </a:rPr>
              <a:t> -</a:t>
            </a:r>
            <a:r>
              <a:rPr lang="pt-PT" altLang="pt-PT" sz="1800"/>
              <a:t> seemingly </a:t>
            </a:r>
            <a:r>
              <a:rPr lang="pt-PT" altLang="pt-PT" sz="1800">
                <a:solidFill>
                  <a:srgbClr val="FF0000"/>
                </a:solidFill>
              </a:rPr>
              <a:t>14</a:t>
            </a:r>
            <a:r>
              <a:rPr lang="pt-PT" altLang="pt-PT" sz="1800"/>
              <a:t> independent real parameters,</a:t>
            </a:r>
            <a:r>
              <a:rPr lang="pt-PT" altLang="pt-PT" sz="1800">
                <a:solidFill>
                  <a:srgbClr val="00B050"/>
                </a:solidFill>
              </a:rPr>
              <a:t> 		in fact only 11.</a:t>
            </a:r>
            <a:endParaRPr lang="pt-PT" altLang="pt-PT" sz="1800"/>
          </a:p>
        </p:txBody>
      </p:sp>
      <p:sp>
        <p:nvSpPr>
          <p:cNvPr id="5125" name="CaixaDeTexto 8"/>
          <p:cNvSpPr txBox="1">
            <a:spLocks noChangeArrowheads="1"/>
          </p:cNvSpPr>
          <p:nvPr/>
        </p:nvSpPr>
        <p:spPr bwMode="auto">
          <a:xfrm>
            <a:off x="720725" y="822326"/>
            <a:ext cx="74882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pt-PT" altLang="pt-PT" sz="2000">
                <a:solidFill>
                  <a:srgbClr val="000099"/>
                </a:solidFill>
                <a:latin typeface="Times New Roman" pitchFamily="18" charset="0"/>
              </a:rPr>
              <a:t>Most general SU(2) × U(1) scalar potential:</a:t>
            </a:r>
          </a:p>
        </p:txBody>
      </p:sp>
      <p:sp>
        <p:nvSpPr>
          <p:cNvPr id="5126" name="CaixaDeTexto 7"/>
          <p:cNvSpPr txBox="1">
            <a:spLocks noChangeArrowheads="1"/>
          </p:cNvSpPr>
          <p:nvPr/>
        </p:nvSpPr>
        <p:spPr bwMode="auto">
          <a:xfrm>
            <a:off x="1403350" y="1905001"/>
            <a:ext cx="215900" cy="40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pt-PT" altLang="pt-PT" sz="2000">
              <a:solidFill>
                <a:srgbClr val="0066FF"/>
              </a:solidFill>
              <a:latin typeface="Times New Roman" pitchFamily="18" charset="0"/>
            </a:endParaRPr>
          </a:p>
        </p:txBody>
      </p:sp>
      <p:sp>
        <p:nvSpPr>
          <p:cNvPr id="5127" name="Rectângulo 9"/>
          <p:cNvSpPr>
            <a:spLocks noChangeArrowheads="1"/>
          </p:cNvSpPr>
          <p:nvPr/>
        </p:nvSpPr>
        <p:spPr bwMode="auto">
          <a:xfrm>
            <a:off x="-180975" y="4752975"/>
            <a:ext cx="9324975"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t-PT" altLang="pt-PT" sz="2000" dirty="0">
                <a:latin typeface="Times New Roman" pitchFamily="18" charset="0"/>
              </a:rPr>
              <a:t>Most frequently studied model: </a:t>
            </a:r>
            <a:r>
              <a:rPr lang="pt-PT" altLang="pt-PT" sz="2000" dirty="0">
                <a:solidFill>
                  <a:srgbClr val="0066FF"/>
                </a:solidFill>
                <a:latin typeface="Times New Roman" pitchFamily="18" charset="0"/>
              </a:rPr>
              <a:t>softly broken theory with a Z</a:t>
            </a:r>
            <a:r>
              <a:rPr lang="pt-PT" altLang="pt-PT" sz="2000" baseline="-25000" dirty="0">
                <a:solidFill>
                  <a:srgbClr val="0066FF"/>
                </a:solidFill>
                <a:latin typeface="Times New Roman" pitchFamily="18" charset="0"/>
              </a:rPr>
              <a:t>2</a:t>
            </a:r>
            <a:r>
              <a:rPr lang="pt-PT" altLang="pt-PT" sz="2000" dirty="0">
                <a:solidFill>
                  <a:srgbClr val="0066FF"/>
                </a:solidFill>
                <a:latin typeface="Times New Roman" pitchFamily="18" charset="0"/>
              </a:rPr>
              <a:t> symmetry,</a:t>
            </a:r>
          </a:p>
          <a:p>
            <a:pPr algn="ctr" eaLnBrk="1" hangingPunct="1">
              <a:spcBef>
                <a:spcPct val="0"/>
              </a:spcBef>
              <a:buFontTx/>
              <a:buNone/>
            </a:pPr>
            <a:endParaRPr lang="pt-PT" altLang="pt-PT" sz="2000" dirty="0">
              <a:solidFill>
                <a:srgbClr val="0066FF"/>
              </a:solidFill>
              <a:latin typeface="Times New Roman" pitchFamily="18" charset="0"/>
            </a:endParaRPr>
          </a:p>
          <a:p>
            <a:pPr algn="ctr" eaLnBrk="1" hangingPunct="1">
              <a:spcBef>
                <a:spcPct val="0"/>
              </a:spcBef>
              <a:buFontTx/>
              <a:buNone/>
            </a:pPr>
            <a:r>
              <a:rPr lang="el-GR" altLang="pt-PT" sz="2000" dirty="0">
                <a:solidFill>
                  <a:srgbClr val="FF0000"/>
                </a:solidFill>
                <a:latin typeface="Times New Roman" pitchFamily="18" charset="0"/>
              </a:rPr>
              <a:t>Φ</a:t>
            </a:r>
            <a:r>
              <a:rPr lang="pt-PT" altLang="pt-PT" sz="2000" baseline="-25000" dirty="0">
                <a:solidFill>
                  <a:srgbClr val="FF0000"/>
                </a:solidFill>
                <a:latin typeface="Times New Roman" pitchFamily="18" charset="0"/>
              </a:rPr>
              <a:t>1</a:t>
            </a:r>
            <a:r>
              <a:rPr lang="pt-PT" altLang="pt-PT" sz="2000" dirty="0">
                <a:solidFill>
                  <a:srgbClr val="FF0000"/>
                </a:solidFill>
                <a:latin typeface="Times New Roman" pitchFamily="18" charset="0"/>
              </a:rPr>
              <a:t> → - </a:t>
            </a:r>
            <a:r>
              <a:rPr lang="el-GR" altLang="pt-PT" sz="2000" dirty="0">
                <a:solidFill>
                  <a:srgbClr val="FF0000"/>
                </a:solidFill>
                <a:latin typeface="Times New Roman" pitchFamily="18" charset="0"/>
              </a:rPr>
              <a:t>Φ</a:t>
            </a:r>
            <a:r>
              <a:rPr lang="pt-PT" altLang="pt-PT" sz="2000" baseline="-25000" dirty="0">
                <a:solidFill>
                  <a:srgbClr val="FF0000"/>
                </a:solidFill>
                <a:latin typeface="Times New Roman" pitchFamily="18" charset="0"/>
              </a:rPr>
              <a:t>1</a:t>
            </a:r>
            <a:r>
              <a:rPr lang="pt-PT" altLang="pt-PT" sz="2000" dirty="0">
                <a:solidFill>
                  <a:srgbClr val="FF0000"/>
                </a:solidFill>
                <a:latin typeface="Times New Roman" pitchFamily="18" charset="0"/>
              </a:rPr>
              <a:t> and </a:t>
            </a:r>
            <a:r>
              <a:rPr lang="el-GR" altLang="pt-PT" sz="2000" dirty="0">
                <a:solidFill>
                  <a:srgbClr val="FF0000"/>
                </a:solidFill>
                <a:latin typeface="Times New Roman" pitchFamily="18" charset="0"/>
              </a:rPr>
              <a:t>Φ</a:t>
            </a:r>
            <a:r>
              <a:rPr lang="pt-PT" altLang="pt-PT" sz="2000" baseline="-25000" dirty="0">
                <a:solidFill>
                  <a:srgbClr val="FF0000"/>
                </a:solidFill>
                <a:latin typeface="Times New Roman" pitchFamily="18" charset="0"/>
              </a:rPr>
              <a:t>2</a:t>
            </a:r>
            <a:r>
              <a:rPr lang="pt-PT" altLang="pt-PT" sz="2000" dirty="0">
                <a:solidFill>
                  <a:srgbClr val="FF0000"/>
                </a:solidFill>
                <a:latin typeface="Times New Roman" pitchFamily="18" charset="0"/>
              </a:rPr>
              <a:t> →  </a:t>
            </a:r>
            <a:r>
              <a:rPr lang="el-GR" altLang="pt-PT" sz="2000" dirty="0">
                <a:solidFill>
                  <a:srgbClr val="FF0000"/>
                </a:solidFill>
                <a:latin typeface="Times New Roman" pitchFamily="18" charset="0"/>
              </a:rPr>
              <a:t>Φ</a:t>
            </a:r>
            <a:r>
              <a:rPr lang="pt-PT" altLang="pt-PT" sz="2000" baseline="-25000" dirty="0">
                <a:solidFill>
                  <a:srgbClr val="FF0000"/>
                </a:solidFill>
                <a:latin typeface="Times New Roman" pitchFamily="18" charset="0"/>
              </a:rPr>
              <a:t>2</a:t>
            </a:r>
            <a:r>
              <a:rPr lang="pt-PT" altLang="pt-PT" sz="2000" dirty="0">
                <a:solidFill>
                  <a:srgbClr val="000099"/>
                </a:solidFill>
                <a:latin typeface="Times New Roman" pitchFamily="18" charset="0"/>
              </a:rPr>
              <a:t>, meaning </a:t>
            </a:r>
            <a:r>
              <a:rPr lang="el-GR" altLang="pt-PT" sz="2000" dirty="0">
                <a:solidFill>
                  <a:srgbClr val="000099"/>
                </a:solidFill>
                <a:latin typeface="Times New Roman" pitchFamily="18" charset="0"/>
              </a:rPr>
              <a:t>λ</a:t>
            </a:r>
            <a:r>
              <a:rPr lang="pt-PT" altLang="pt-PT" sz="2000" baseline="-25000" dirty="0">
                <a:solidFill>
                  <a:srgbClr val="000099"/>
                </a:solidFill>
                <a:latin typeface="Times New Roman" pitchFamily="18" charset="0"/>
              </a:rPr>
              <a:t>6</a:t>
            </a:r>
            <a:r>
              <a:rPr lang="pt-PT" altLang="pt-PT" sz="2000" dirty="0">
                <a:solidFill>
                  <a:srgbClr val="000099"/>
                </a:solidFill>
                <a:latin typeface="Times New Roman" pitchFamily="18" charset="0"/>
              </a:rPr>
              <a:t>, </a:t>
            </a:r>
            <a:r>
              <a:rPr lang="el-GR" altLang="pt-PT" sz="2000" dirty="0">
                <a:solidFill>
                  <a:srgbClr val="000099"/>
                </a:solidFill>
                <a:latin typeface="Times New Roman" pitchFamily="18" charset="0"/>
              </a:rPr>
              <a:t>λ</a:t>
            </a:r>
            <a:r>
              <a:rPr lang="pt-PT" altLang="pt-PT" sz="2000" baseline="-25000" dirty="0">
                <a:solidFill>
                  <a:srgbClr val="000099"/>
                </a:solidFill>
                <a:latin typeface="Times New Roman" pitchFamily="18" charset="0"/>
              </a:rPr>
              <a:t>7 </a:t>
            </a:r>
            <a:r>
              <a:rPr lang="pt-PT" altLang="pt-PT" sz="2000" dirty="0">
                <a:solidFill>
                  <a:srgbClr val="000099"/>
                </a:solidFill>
                <a:latin typeface="Times New Roman" pitchFamily="18" charset="0"/>
              </a:rPr>
              <a:t>= 0. </a:t>
            </a:r>
          </a:p>
          <a:p>
            <a:pPr algn="ctr" eaLnBrk="1" hangingPunct="1">
              <a:spcBef>
                <a:spcPct val="0"/>
              </a:spcBef>
              <a:buFontTx/>
              <a:buNone/>
            </a:pPr>
            <a:endParaRPr lang="pt-PT" altLang="pt-PT" sz="2000" dirty="0">
              <a:solidFill>
                <a:srgbClr val="FF0000"/>
              </a:solidFill>
              <a:latin typeface="Times New Roman" pitchFamily="18" charset="0"/>
            </a:endParaRPr>
          </a:p>
          <a:p>
            <a:pPr algn="ctr" eaLnBrk="1" hangingPunct="1">
              <a:spcBef>
                <a:spcPct val="0"/>
              </a:spcBef>
              <a:buFontTx/>
              <a:buNone/>
            </a:pPr>
            <a:r>
              <a:rPr lang="pt-PT" altLang="pt-PT" sz="2000" dirty="0">
                <a:solidFill>
                  <a:srgbClr val="FF0000"/>
                </a:solidFill>
                <a:latin typeface="Times New Roman" pitchFamily="18" charset="0"/>
              </a:rPr>
              <a:t> It avoids potentially large flavour-changing neutral currents (FCNC</a:t>
            </a:r>
            <a:r>
              <a:rPr lang="pt-PT" altLang="pt-PT" sz="2000" dirty="0" smtClean="0">
                <a:solidFill>
                  <a:srgbClr val="FF0000"/>
                </a:solidFill>
                <a:latin typeface="Times New Roman" pitchFamily="18" charset="0"/>
              </a:rPr>
              <a:t>)</a:t>
            </a:r>
          </a:p>
          <a:p>
            <a:pPr algn="ctr" eaLnBrk="1" hangingPunct="1">
              <a:spcBef>
                <a:spcPct val="0"/>
              </a:spcBef>
              <a:spcAft>
                <a:spcPts val="0"/>
              </a:spcAft>
              <a:buFontTx/>
              <a:buNone/>
            </a:pPr>
            <a:endParaRPr lang="en-US" altLang="pt-PT" sz="1200" dirty="0" smtClean="0">
              <a:latin typeface="Times New Roman" pitchFamily="18" charset="0"/>
            </a:endParaRPr>
          </a:p>
          <a:p>
            <a:pPr algn="r" eaLnBrk="1" hangingPunct="1">
              <a:spcBef>
                <a:spcPct val="0"/>
              </a:spcBef>
              <a:spcAft>
                <a:spcPts val="1200"/>
              </a:spcAft>
              <a:buFontTx/>
              <a:buNone/>
            </a:pPr>
            <a:r>
              <a:rPr lang="en-US" altLang="pt-PT" sz="1600" dirty="0" smtClean="0">
                <a:latin typeface="Times New Roman" pitchFamily="18" charset="0"/>
              </a:rPr>
              <a:t>S</a:t>
            </a:r>
            <a:r>
              <a:rPr lang="en-US" altLang="pt-PT" sz="1600" dirty="0">
                <a:latin typeface="Times New Roman" pitchFamily="18" charset="0"/>
              </a:rPr>
              <a:t>. L. Glashow and S. Weinberg, </a:t>
            </a:r>
            <a:r>
              <a:rPr lang="en-US" altLang="pt-PT" sz="1600" dirty="0" smtClean="0">
                <a:latin typeface="Times New Roman" pitchFamily="18" charset="0"/>
              </a:rPr>
              <a:t>Phys</a:t>
            </a:r>
            <a:r>
              <a:rPr lang="en-US" altLang="pt-PT" sz="1600" dirty="0">
                <a:latin typeface="Times New Roman" pitchFamily="18" charset="0"/>
              </a:rPr>
              <a:t>. Rev. D15 (1977) 1958.</a:t>
            </a:r>
            <a:endParaRPr lang="pt-PT" altLang="pt-PT" sz="1600" dirty="0">
              <a:latin typeface="Times New Roman" pitchFamily="18" charset="0"/>
            </a:endParaRPr>
          </a:p>
        </p:txBody>
      </p:sp>
      <p:pic>
        <p:nvPicPr>
          <p:cNvPr id="512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1404938"/>
            <a:ext cx="8999537" cy="2555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a:spLocks noRot="1" noChangeAspect="1" noMove="1" noResize="1" noEditPoints="1" noAdjustHandles="1" noChangeArrowheads="1" noChangeShapeType="1" noTextEdit="1"/>
          </p:cNvSpPr>
          <p:nvPr/>
        </p:nvSpPr>
        <p:spPr bwMode="auto">
          <a:xfrm>
            <a:off x="31750" y="-171400"/>
            <a:ext cx="9144000" cy="800101"/>
          </a:xfrm>
          <a:prstGeom prst="rect">
            <a:avLst/>
          </a:prstGeom>
          <a:blipFill rotWithShape="1">
            <a:blip r:embed="rId3"/>
            <a:stretch>
              <a:fillRect b="-20611"/>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pt-PT">
                <a:noFill/>
              </a:rPr>
              <a:t> </a:t>
            </a:r>
          </a:p>
        </p:txBody>
      </p:sp>
      <p:sp>
        <p:nvSpPr>
          <p:cNvPr id="5" name="CaixaDeTexto 8"/>
          <p:cNvSpPr txBox="1">
            <a:spLocks noRot="1" noChangeAspect="1" noMove="1" noResize="1" noEditPoints="1" noAdjustHandles="1" noChangeArrowheads="1" noChangeShapeType="1" noTextEdit="1"/>
          </p:cNvSpPr>
          <p:nvPr/>
        </p:nvSpPr>
        <p:spPr bwMode="auto">
          <a:xfrm>
            <a:off x="259144" y="480729"/>
            <a:ext cx="8712968" cy="3785652"/>
          </a:xfrm>
          <a:prstGeom prst="rect">
            <a:avLst/>
          </a:prstGeom>
          <a:blipFill rotWithShape="1">
            <a:blip r:embed="rId4"/>
            <a:stretch>
              <a:fillRect l="-770" b="-1932"/>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pt-PT">
                <a:noFill/>
              </a:rPr>
              <a:t> </a:t>
            </a:r>
          </a:p>
        </p:txBody>
      </p:sp>
      <p:pic>
        <p:nvPicPr>
          <p:cNvPr id="6963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7775" y="5949950"/>
            <a:ext cx="6348413" cy="588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7" name="CaixaDeTexto 8"/>
          <p:cNvSpPr txBox="1">
            <a:spLocks noRot="1" noChangeAspect="1" noMove="1" noResize="1" noEditPoints="1" noAdjustHandles="1" noChangeArrowheads="1" noChangeShapeType="1" noTextEdit="1"/>
          </p:cNvSpPr>
          <p:nvPr/>
        </p:nvSpPr>
        <p:spPr bwMode="auto">
          <a:xfrm>
            <a:off x="259144" y="4232474"/>
            <a:ext cx="8712968" cy="1631216"/>
          </a:xfrm>
          <a:prstGeom prst="rect">
            <a:avLst/>
          </a:prstGeom>
          <a:blipFill rotWithShape="1">
            <a:blip r:embed="rId6"/>
            <a:stretch>
              <a:fillRect l="-770" r="-140" b="-5597"/>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pt-PT">
                <a:noFill/>
              </a:rPr>
              <a:t> </a:t>
            </a:r>
          </a:p>
        </p:txBody>
      </p:sp>
      <p:sp>
        <p:nvSpPr>
          <p:cNvPr id="8" name="Rectangle 7"/>
          <p:cNvSpPr/>
          <p:nvPr/>
        </p:nvSpPr>
        <p:spPr>
          <a:xfrm>
            <a:off x="4716463" y="5949950"/>
            <a:ext cx="3024187" cy="58896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PT"/>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nodeType="afterGroup">
                            <p:stCondLst>
                              <p:cond delay="0"/>
                            </p:stCondLst>
                            <p:childTnLst>
                              <p:par>
                                <p:cTn id="8" presetID="10" presetClass="entr" presetSubtype="0" fill="hold" nodeType="afterEffect">
                                  <p:stCondLst>
                                    <p:cond delay="250"/>
                                  </p:stCondLst>
                                  <p:childTnLst>
                                    <p:set>
                                      <p:cBhvr>
                                        <p:cTn id="9" dur="1" fill="hold">
                                          <p:stCondLst>
                                            <p:cond delay="0"/>
                                          </p:stCondLst>
                                        </p:cTn>
                                        <p:tgtEl>
                                          <p:spTgt spid="69634"/>
                                        </p:tgtEl>
                                        <p:attrNameLst>
                                          <p:attrName>style.visibility</p:attrName>
                                        </p:attrNameLst>
                                      </p:cBhvr>
                                      <p:to>
                                        <p:strVal val="visible"/>
                                      </p:to>
                                    </p:set>
                                    <p:animEffect transition="in" filter="fade">
                                      <p:cBhvr>
                                        <p:cTn id="10" dur="500"/>
                                        <p:tgtEl>
                                          <p:spTgt spid="69634"/>
                                        </p:tgtEl>
                                      </p:cBhvr>
                                    </p:animEffect>
                                  </p:childTnLst>
                                </p:cTn>
                              </p:par>
                            </p:childTnLst>
                          </p:cTn>
                        </p:par>
                        <p:par>
                          <p:cTn id="11" fill="hold" nodeType="afterGroup">
                            <p:stCondLst>
                              <p:cond delay="750"/>
                            </p:stCondLst>
                            <p:childTnLst>
                              <p:par>
                                <p:cTn id="12" presetID="10" presetClass="entr" presetSubtype="0" fill="hold" grpId="0" nodeType="afterEffect">
                                  <p:stCondLst>
                                    <p:cond delay="25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a:spLocks noRot="1" noChangeAspect="1" noMove="1" noResize="1" noEditPoints="1" noAdjustHandles="1" noChangeArrowheads="1" noChangeShapeType="1" noTextEdit="1"/>
          </p:cNvSpPr>
          <p:nvPr/>
        </p:nvSpPr>
        <p:spPr bwMode="auto">
          <a:xfrm>
            <a:off x="31750" y="-171400"/>
            <a:ext cx="9144000" cy="800101"/>
          </a:xfrm>
          <a:prstGeom prst="rect">
            <a:avLst/>
          </a:prstGeom>
          <a:blipFill rotWithShape="1">
            <a:blip r:embed="rId2"/>
            <a:stretch>
              <a:fillRect b="-20611"/>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pt-PT">
                <a:noFill/>
              </a:rPr>
              <a:t> </a:t>
            </a:r>
          </a:p>
        </p:txBody>
      </p:sp>
      <p:sp>
        <p:nvSpPr>
          <p:cNvPr id="5" name="CaixaDeTexto 8"/>
          <p:cNvSpPr txBox="1">
            <a:spLocks noChangeArrowheads="1"/>
          </p:cNvSpPr>
          <p:nvPr/>
        </p:nvSpPr>
        <p:spPr bwMode="auto">
          <a:xfrm>
            <a:off x="258763" y="628650"/>
            <a:ext cx="8713787" cy="607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endParaRPr lang="pt-PT" altLang="pt-PT" sz="2000" dirty="0" smtClean="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Symmetries which transform doublets into linear combinations of themselves are called </a:t>
            </a:r>
            <a:r>
              <a:rPr lang="pt-PT" altLang="pt-PT" sz="2000" i="1" dirty="0" smtClean="0">
                <a:solidFill>
                  <a:srgbClr val="FF0000"/>
                </a:solidFill>
                <a:latin typeface="Times New Roman" pitchFamily="18" charset="0"/>
              </a:rPr>
              <a:t>Higgs Family Symmetries</a:t>
            </a:r>
            <a:r>
              <a:rPr lang="pt-PT" altLang="pt-PT" sz="2000" i="1" dirty="0" smtClean="0">
                <a:solidFill>
                  <a:srgbClr val="000099"/>
                </a:solidFill>
                <a:latin typeface="Times New Roman" pitchFamily="18" charset="0"/>
              </a:rPr>
              <a:t>.</a:t>
            </a:r>
            <a:r>
              <a:rPr lang="pt-PT" altLang="pt-PT" sz="2000" dirty="0" smtClean="0">
                <a:solidFill>
                  <a:srgbClr val="000099"/>
                </a:solidFill>
                <a:latin typeface="Times New Roman" pitchFamily="18" charset="0"/>
              </a:rPr>
              <a:t> </a:t>
            </a:r>
          </a:p>
          <a:p>
            <a:pPr marL="342900" indent="-342900" eaLnBrk="1" hangingPunct="1">
              <a:spcBef>
                <a:spcPct val="0"/>
              </a:spcBef>
              <a:defRPr/>
            </a:pPr>
            <a:endParaRPr lang="pt-PT" altLang="pt-PT" sz="2000" dirty="0" smtClean="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Symmetries which transform doublets into linear combinations of their complex conjugates are called </a:t>
            </a:r>
            <a:r>
              <a:rPr lang="pt-PT" altLang="pt-PT" sz="2000" i="1" dirty="0" smtClean="0">
                <a:solidFill>
                  <a:srgbClr val="FF0000"/>
                </a:solidFill>
                <a:latin typeface="Times New Roman" pitchFamily="18" charset="0"/>
              </a:rPr>
              <a:t>Generalized CP Symmetries</a:t>
            </a:r>
            <a:r>
              <a:rPr lang="pt-PT" altLang="pt-PT" sz="2000" i="1" dirty="0" smtClean="0">
                <a:solidFill>
                  <a:srgbClr val="000099"/>
                </a:solidFill>
                <a:latin typeface="Times New Roman" pitchFamily="18" charset="0"/>
              </a:rPr>
              <a:t>.</a:t>
            </a:r>
            <a:r>
              <a:rPr lang="pt-PT" altLang="pt-PT" sz="2000" dirty="0" smtClean="0">
                <a:solidFill>
                  <a:srgbClr val="000099"/>
                </a:solidFill>
                <a:latin typeface="Times New Roman" pitchFamily="18" charset="0"/>
              </a:rPr>
              <a:t> </a:t>
            </a:r>
          </a:p>
          <a:p>
            <a:pPr marL="342900" indent="-342900" eaLnBrk="1" hangingPunct="1">
              <a:spcBef>
                <a:spcPct val="0"/>
              </a:spcBef>
              <a:defRPr/>
            </a:pPr>
            <a:endParaRPr lang="pt-PT" altLang="pt-PT" sz="2000" dirty="0" smtClean="0">
              <a:solidFill>
                <a:srgbClr val="000099"/>
              </a:solidFill>
              <a:latin typeface="Times New Roman" pitchFamily="18" charset="0"/>
            </a:endParaRPr>
          </a:p>
          <a:p>
            <a:pPr marL="342900" indent="-342900" eaLnBrk="1" hangingPunct="1">
              <a:spcBef>
                <a:spcPct val="0"/>
              </a:spcBef>
              <a:spcAft>
                <a:spcPts val="0"/>
              </a:spcAft>
              <a:defRPr/>
            </a:pPr>
            <a:r>
              <a:rPr lang="pt-PT" altLang="pt-PT" sz="2000" dirty="0" smtClean="0">
                <a:solidFill>
                  <a:srgbClr val="000099"/>
                </a:solidFill>
                <a:latin typeface="Times New Roman" pitchFamily="18" charset="0"/>
              </a:rPr>
              <a:t>It has been shown, by Igor Ivanov, that there are only </a:t>
            </a:r>
            <a:r>
              <a:rPr lang="pt-PT" altLang="pt-PT" sz="2000" i="1" dirty="0" smtClean="0">
                <a:latin typeface="Times New Roman" pitchFamily="18" charset="0"/>
              </a:rPr>
              <a:t>six</a:t>
            </a:r>
            <a:r>
              <a:rPr lang="pt-PT" altLang="pt-PT" sz="2000" dirty="0" smtClean="0">
                <a:solidFill>
                  <a:srgbClr val="000099"/>
                </a:solidFill>
                <a:latin typeface="Times New Roman" pitchFamily="18" charset="0"/>
              </a:rPr>
              <a:t> of these symmetries in the SU(2)×U(1) invariant potential. </a:t>
            </a:r>
          </a:p>
          <a:p>
            <a:pPr marL="342900" indent="-342900" eaLnBrk="1" hangingPunct="1">
              <a:spcBef>
                <a:spcPct val="0"/>
              </a:spcBef>
              <a:spcAft>
                <a:spcPts val="0"/>
              </a:spcAft>
              <a:defRPr/>
            </a:pPr>
            <a:endParaRPr lang="pt-PT" altLang="pt-PT" sz="2000" dirty="0" smtClean="0">
              <a:solidFill>
                <a:srgbClr val="000099"/>
              </a:solidFill>
              <a:latin typeface="Times New Roman" pitchFamily="18" charset="0"/>
            </a:endParaRPr>
          </a:p>
          <a:p>
            <a:pPr algn="r" eaLnBrk="1" hangingPunct="1">
              <a:spcBef>
                <a:spcPct val="0"/>
              </a:spcBef>
              <a:buFontTx/>
              <a:buNone/>
              <a:defRPr/>
            </a:pPr>
            <a:r>
              <a:rPr lang="en-US" altLang="pt-PT" sz="1600" dirty="0" smtClean="0">
                <a:latin typeface="Times New Roman" pitchFamily="18" charset="0"/>
              </a:rPr>
              <a:t>I.P. Ivanov, Phys. Rev. D75 (2007) 035001</a:t>
            </a:r>
          </a:p>
          <a:p>
            <a:pPr algn="r" eaLnBrk="1" hangingPunct="1">
              <a:spcBef>
                <a:spcPct val="0"/>
              </a:spcBef>
              <a:buFontTx/>
              <a:buNone/>
              <a:defRPr/>
            </a:pPr>
            <a:r>
              <a:rPr lang="en-US" altLang="pt-PT" sz="1600" dirty="0" smtClean="0">
                <a:latin typeface="Times New Roman" pitchFamily="18" charset="0"/>
              </a:rPr>
              <a:t>I.P. Ivanov, Phys. Rev. D77 (2008) 015017</a:t>
            </a:r>
            <a:endParaRPr lang="pt-PT" altLang="pt-PT" sz="1600" dirty="0" smtClean="0">
              <a:latin typeface="Times New Roman" pitchFamily="18" charset="0"/>
            </a:endParaRPr>
          </a:p>
          <a:p>
            <a:pPr marL="342900" indent="-342900" eaLnBrk="1" hangingPunct="1">
              <a:spcBef>
                <a:spcPct val="0"/>
              </a:spcBef>
              <a:defRPr/>
            </a:pPr>
            <a:endParaRPr lang="pt-PT" altLang="pt-PT" sz="2000" dirty="0" smtClean="0">
              <a:solidFill>
                <a:srgbClr val="000099"/>
              </a:solidFill>
              <a:latin typeface="Times New Roman" pitchFamily="18" charset="0"/>
            </a:endParaRPr>
          </a:p>
          <a:p>
            <a:pPr marL="342900" indent="-342900" eaLnBrk="1" hangingPunct="1">
              <a:spcBef>
                <a:spcPct val="0"/>
              </a:spcBef>
              <a:spcAft>
                <a:spcPts val="600"/>
              </a:spcAft>
              <a:defRPr/>
            </a:pPr>
            <a:r>
              <a:rPr lang="pt-PT" altLang="pt-PT" sz="2000" dirty="0" smtClean="0">
                <a:solidFill>
                  <a:srgbClr val="000099"/>
                </a:solidFill>
                <a:latin typeface="Times New Roman" pitchFamily="18" charset="0"/>
              </a:rPr>
              <a:t>If one considers the potential invariant under SU(2) only, there are further symmetries, such as </a:t>
            </a:r>
            <a:r>
              <a:rPr lang="pt-PT" altLang="pt-PT" sz="2000" i="1" dirty="0" smtClean="0">
                <a:latin typeface="Times New Roman" pitchFamily="18" charset="0"/>
              </a:rPr>
              <a:t>custodial symmetry</a:t>
            </a:r>
            <a:r>
              <a:rPr lang="pt-PT" altLang="pt-PT" sz="2000" i="1" dirty="0" smtClean="0">
                <a:solidFill>
                  <a:srgbClr val="000099"/>
                </a:solidFill>
                <a:latin typeface="Times New Roman" pitchFamily="18" charset="0"/>
              </a:rPr>
              <a:t>.</a:t>
            </a:r>
            <a:r>
              <a:rPr lang="pt-PT" altLang="pt-PT" sz="2000" dirty="0" smtClean="0">
                <a:solidFill>
                  <a:srgbClr val="000099"/>
                </a:solidFill>
                <a:latin typeface="Times New Roman" pitchFamily="18" charset="0"/>
              </a:rPr>
              <a:t> But once taking hypercarge or fermions into account, the relations between couplings resulting from those symmetries will not be stable under renormalization. We will not consider this situation in this work.</a:t>
            </a:r>
          </a:p>
          <a:p>
            <a:pPr algn="r" eaLnBrk="1" hangingPunct="1">
              <a:spcBef>
                <a:spcPct val="0"/>
              </a:spcBef>
              <a:buFontTx/>
              <a:buNone/>
              <a:defRPr/>
            </a:pPr>
            <a:r>
              <a:rPr lang="en-US" altLang="pt-PT" sz="1600" dirty="0" smtClean="0">
                <a:latin typeface="Times New Roman" pitchFamily="18" charset="0"/>
              </a:rPr>
              <a:t>R. A. </a:t>
            </a:r>
            <a:r>
              <a:rPr lang="en-US" altLang="pt-PT" sz="1600" dirty="0" err="1" smtClean="0">
                <a:latin typeface="Times New Roman" pitchFamily="18" charset="0"/>
              </a:rPr>
              <a:t>Battye</a:t>
            </a:r>
            <a:r>
              <a:rPr lang="en-US" altLang="pt-PT" sz="1600" dirty="0" smtClean="0">
                <a:latin typeface="Times New Roman" pitchFamily="18" charset="0"/>
              </a:rPr>
              <a:t>, G. D. Brawn, and A. </a:t>
            </a:r>
            <a:r>
              <a:rPr lang="en-US" altLang="pt-PT" sz="1600" dirty="0" err="1" smtClean="0">
                <a:latin typeface="Times New Roman" pitchFamily="18" charset="0"/>
              </a:rPr>
              <a:t>Pilaftsis</a:t>
            </a:r>
            <a:r>
              <a:rPr lang="en-US" altLang="pt-PT" sz="1600" dirty="0" smtClean="0">
                <a:latin typeface="Times New Roman" pitchFamily="18" charset="0"/>
              </a:rPr>
              <a:t>, JHEP 08 (2011) 020</a:t>
            </a:r>
          </a:p>
          <a:p>
            <a:pPr algn="r" eaLnBrk="1" hangingPunct="1">
              <a:spcBef>
                <a:spcPct val="0"/>
              </a:spcBef>
              <a:buFontTx/>
              <a:buNone/>
              <a:defRPr/>
            </a:pPr>
            <a:r>
              <a:rPr lang="en-US" altLang="pt-PT" sz="1600" dirty="0" smtClean="0">
                <a:latin typeface="Times New Roman" pitchFamily="18" charset="0"/>
              </a:rPr>
              <a:t>A. </a:t>
            </a:r>
            <a:r>
              <a:rPr lang="en-US" altLang="pt-PT" sz="1600" dirty="0" err="1" smtClean="0">
                <a:latin typeface="Times New Roman" pitchFamily="18" charset="0"/>
              </a:rPr>
              <a:t>Pilaftsis</a:t>
            </a:r>
            <a:r>
              <a:rPr lang="en-US" altLang="pt-PT" sz="1600" dirty="0" smtClean="0">
                <a:latin typeface="Times New Roman" pitchFamily="18" charset="0"/>
              </a:rPr>
              <a:t>, Phys. Lett. B 706 (2012) 465</a:t>
            </a:r>
            <a:endParaRPr lang="pt-PT" altLang="pt-PT" sz="1600" dirty="0"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aixaDeTexto 3"/>
          <p:cNvSpPr txBox="1">
            <a:spLocks noRot="1" noChangeAspect="1" noMove="1" noResize="1" noEditPoints="1" noAdjustHandles="1" noChangeArrowheads="1" noChangeShapeType="1" noTextEdit="1"/>
          </p:cNvSpPr>
          <p:nvPr/>
        </p:nvSpPr>
        <p:spPr bwMode="auto">
          <a:xfrm>
            <a:off x="31750" y="-4763"/>
            <a:ext cx="9144000" cy="800101"/>
          </a:xfrm>
          <a:prstGeom prst="rect">
            <a:avLst/>
          </a:prstGeom>
          <a:blipFill rotWithShape="1">
            <a:blip r:embed="rId2"/>
            <a:stretch>
              <a:fillRect b="-20611"/>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pt-PT">
                <a:noFill/>
              </a:rPr>
              <a:t> </a:t>
            </a:r>
          </a:p>
        </p:txBody>
      </p:sp>
      <p:pic>
        <p:nvPicPr>
          <p:cNvPr id="819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5463" y="1025525"/>
            <a:ext cx="2978150" cy="4270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8196" name="TextBox 5"/>
          <p:cNvSpPr txBox="1">
            <a:spLocks noChangeArrowheads="1"/>
          </p:cNvSpPr>
          <p:nvPr/>
        </p:nvSpPr>
        <p:spPr bwMode="auto">
          <a:xfrm>
            <a:off x="2324100" y="1000125"/>
            <a:ext cx="90805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t-PT" altLang="pt-PT" sz="2000">
                <a:solidFill>
                  <a:srgbClr val="FF0000"/>
                </a:solidFill>
                <a:latin typeface="Times New Roman" pitchFamily="18" charset="0"/>
              </a:rPr>
              <a:t>Z</a:t>
            </a:r>
            <a:r>
              <a:rPr lang="pt-PT" altLang="pt-PT" sz="2000" baseline="-25000">
                <a:solidFill>
                  <a:srgbClr val="FF0000"/>
                </a:solidFill>
                <a:latin typeface="Times New Roman" pitchFamily="18" charset="0"/>
              </a:rPr>
              <a:t>2</a:t>
            </a:r>
            <a:r>
              <a:rPr lang="pt-PT" altLang="pt-PT" sz="2000">
                <a:solidFill>
                  <a:srgbClr val="FF0000"/>
                </a:solidFill>
                <a:latin typeface="Times New Roman" pitchFamily="18" charset="0"/>
              </a:rPr>
              <a:t>:</a:t>
            </a:r>
          </a:p>
          <a:p>
            <a:pPr algn="ctr" eaLnBrk="1" hangingPunct="1">
              <a:spcBef>
                <a:spcPct val="0"/>
              </a:spcBef>
              <a:buFontTx/>
              <a:buNone/>
            </a:pPr>
            <a:endParaRPr lang="pt-PT" altLang="pt-PT" sz="2000">
              <a:solidFill>
                <a:srgbClr val="FF0000"/>
              </a:solidFill>
              <a:latin typeface="Times New Roman" pitchFamily="18" charset="0"/>
            </a:endParaRPr>
          </a:p>
          <a:p>
            <a:pPr algn="ctr" eaLnBrk="1" hangingPunct="1">
              <a:spcBef>
                <a:spcPct val="0"/>
              </a:spcBef>
              <a:buFontTx/>
              <a:buNone/>
            </a:pPr>
            <a:endParaRPr lang="pt-PT" altLang="pt-PT" sz="2000">
              <a:solidFill>
                <a:srgbClr val="FF0000"/>
              </a:solidFill>
              <a:latin typeface="Times New Roman" pitchFamily="18" charset="0"/>
            </a:endParaRPr>
          </a:p>
          <a:p>
            <a:pPr algn="ctr" eaLnBrk="1" hangingPunct="1">
              <a:spcBef>
                <a:spcPct val="0"/>
              </a:spcBef>
              <a:buFontTx/>
              <a:buNone/>
            </a:pPr>
            <a:r>
              <a:rPr lang="pt-PT" altLang="pt-PT" sz="2000">
                <a:solidFill>
                  <a:srgbClr val="FF0000"/>
                </a:solidFill>
                <a:latin typeface="Times New Roman" pitchFamily="18" charset="0"/>
              </a:rPr>
              <a:t>U(1):</a:t>
            </a:r>
          </a:p>
          <a:p>
            <a:pPr algn="ctr" eaLnBrk="1" hangingPunct="1">
              <a:spcBef>
                <a:spcPct val="0"/>
              </a:spcBef>
              <a:buFontTx/>
              <a:buNone/>
            </a:pPr>
            <a:endParaRPr lang="pt-PT" altLang="pt-PT" sz="2000">
              <a:solidFill>
                <a:srgbClr val="FF0000"/>
              </a:solidFill>
              <a:latin typeface="Times New Roman" pitchFamily="18" charset="0"/>
            </a:endParaRPr>
          </a:p>
          <a:p>
            <a:pPr algn="ctr" eaLnBrk="1" hangingPunct="1">
              <a:spcBef>
                <a:spcPct val="0"/>
              </a:spcBef>
              <a:buFontTx/>
              <a:buNone/>
            </a:pPr>
            <a:endParaRPr lang="pt-PT" altLang="pt-PT" sz="2000">
              <a:solidFill>
                <a:srgbClr val="FF0000"/>
              </a:solidFill>
              <a:latin typeface="Times New Roman" pitchFamily="18" charset="0"/>
            </a:endParaRPr>
          </a:p>
          <a:p>
            <a:pPr algn="ctr" eaLnBrk="1" hangingPunct="1">
              <a:spcBef>
                <a:spcPct val="0"/>
              </a:spcBef>
              <a:buFontTx/>
              <a:buNone/>
            </a:pPr>
            <a:r>
              <a:rPr lang="pt-PT" altLang="pt-PT" sz="2000">
                <a:solidFill>
                  <a:srgbClr val="FF0000"/>
                </a:solidFill>
                <a:latin typeface="Times New Roman" pitchFamily="18" charset="0"/>
              </a:rPr>
              <a:t>SO(3):</a:t>
            </a:r>
          </a:p>
        </p:txBody>
      </p:sp>
      <p:pic>
        <p:nvPicPr>
          <p:cNvPr id="819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9425" y="1887538"/>
            <a:ext cx="305276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819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9088" y="1962150"/>
            <a:ext cx="1212850" cy="322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819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9773" y="2676525"/>
            <a:ext cx="2646363" cy="727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820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69088" y="2860675"/>
            <a:ext cx="1174750" cy="45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8201" name="TextBox 6"/>
          <p:cNvSpPr txBox="1">
            <a:spLocks noChangeArrowheads="1"/>
          </p:cNvSpPr>
          <p:nvPr/>
        </p:nvSpPr>
        <p:spPr bwMode="auto">
          <a:xfrm>
            <a:off x="158750" y="1887538"/>
            <a:ext cx="1933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t-PT" altLang="pt-PT" sz="2000">
                <a:solidFill>
                  <a:srgbClr val="000099"/>
                </a:solidFill>
                <a:latin typeface="Times New Roman" pitchFamily="18" charset="0"/>
              </a:rPr>
              <a:t>Higgs-Family Symmetries:</a:t>
            </a:r>
          </a:p>
        </p:txBody>
      </p:sp>
      <p:pic>
        <p:nvPicPr>
          <p:cNvPr id="8202"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59113" y="4146550"/>
            <a:ext cx="2952750"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8203" name="TextBox 13"/>
          <p:cNvSpPr txBox="1">
            <a:spLocks noChangeArrowheads="1"/>
          </p:cNvSpPr>
          <p:nvPr/>
        </p:nvSpPr>
        <p:spPr bwMode="auto">
          <a:xfrm>
            <a:off x="0" y="4972050"/>
            <a:ext cx="2219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t-PT" altLang="pt-PT" sz="2000">
                <a:solidFill>
                  <a:srgbClr val="000099"/>
                </a:solidFill>
                <a:latin typeface="Times New Roman" pitchFamily="18" charset="0"/>
              </a:rPr>
              <a:t>Generalized CP Transformations:</a:t>
            </a:r>
          </a:p>
        </p:txBody>
      </p:sp>
      <p:sp>
        <p:nvSpPr>
          <p:cNvPr id="8204" name="TextBox 14"/>
          <p:cNvSpPr txBox="1">
            <a:spLocks noChangeArrowheads="1"/>
          </p:cNvSpPr>
          <p:nvPr/>
        </p:nvSpPr>
        <p:spPr bwMode="auto">
          <a:xfrm>
            <a:off x="2311400" y="4071938"/>
            <a:ext cx="75406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pt-PT" altLang="pt-PT" sz="2000">
                <a:solidFill>
                  <a:srgbClr val="FF0000"/>
                </a:solidFill>
                <a:latin typeface="Times New Roman" pitchFamily="18" charset="0"/>
              </a:rPr>
              <a:t>CP1:</a:t>
            </a:r>
          </a:p>
          <a:p>
            <a:pPr algn="ctr" eaLnBrk="1" hangingPunct="1">
              <a:spcBef>
                <a:spcPct val="0"/>
              </a:spcBef>
              <a:buFontTx/>
              <a:buNone/>
            </a:pPr>
            <a:endParaRPr lang="pt-PT" altLang="pt-PT" sz="2000">
              <a:solidFill>
                <a:srgbClr val="FF0000"/>
              </a:solidFill>
              <a:latin typeface="Times New Roman" pitchFamily="18" charset="0"/>
            </a:endParaRPr>
          </a:p>
          <a:p>
            <a:pPr algn="ctr" eaLnBrk="1" hangingPunct="1">
              <a:spcBef>
                <a:spcPct val="0"/>
              </a:spcBef>
              <a:buFontTx/>
              <a:buNone/>
            </a:pPr>
            <a:endParaRPr lang="pt-PT" altLang="pt-PT" sz="2000">
              <a:solidFill>
                <a:srgbClr val="FF0000"/>
              </a:solidFill>
              <a:latin typeface="Times New Roman" pitchFamily="18" charset="0"/>
            </a:endParaRPr>
          </a:p>
          <a:p>
            <a:pPr algn="ctr" eaLnBrk="1" hangingPunct="1">
              <a:spcBef>
                <a:spcPct val="0"/>
              </a:spcBef>
              <a:buFontTx/>
              <a:buNone/>
            </a:pPr>
            <a:r>
              <a:rPr lang="pt-PT" altLang="pt-PT" sz="2000">
                <a:solidFill>
                  <a:srgbClr val="FF0000"/>
                </a:solidFill>
                <a:latin typeface="Times New Roman" pitchFamily="18" charset="0"/>
              </a:rPr>
              <a:t>CP2:</a:t>
            </a:r>
          </a:p>
          <a:p>
            <a:pPr algn="ctr" eaLnBrk="1" hangingPunct="1">
              <a:spcBef>
                <a:spcPct val="0"/>
              </a:spcBef>
              <a:buFontTx/>
              <a:buNone/>
            </a:pPr>
            <a:endParaRPr lang="pt-PT" altLang="pt-PT" sz="2000">
              <a:solidFill>
                <a:srgbClr val="FF0000"/>
              </a:solidFill>
              <a:latin typeface="Times New Roman" pitchFamily="18" charset="0"/>
            </a:endParaRPr>
          </a:p>
          <a:p>
            <a:pPr algn="ctr" eaLnBrk="1" hangingPunct="1">
              <a:spcBef>
                <a:spcPct val="0"/>
              </a:spcBef>
              <a:buFontTx/>
              <a:buNone/>
            </a:pPr>
            <a:endParaRPr lang="pt-PT" altLang="pt-PT" sz="2000">
              <a:solidFill>
                <a:srgbClr val="FF0000"/>
              </a:solidFill>
              <a:latin typeface="Times New Roman" pitchFamily="18" charset="0"/>
            </a:endParaRPr>
          </a:p>
          <a:p>
            <a:pPr algn="ctr" eaLnBrk="1" hangingPunct="1">
              <a:spcBef>
                <a:spcPct val="0"/>
              </a:spcBef>
              <a:buFontTx/>
              <a:buNone/>
            </a:pPr>
            <a:r>
              <a:rPr lang="pt-PT" altLang="pt-PT" sz="2000">
                <a:solidFill>
                  <a:srgbClr val="FF0000"/>
                </a:solidFill>
                <a:latin typeface="Times New Roman" pitchFamily="18" charset="0"/>
              </a:rPr>
              <a:t>CP3:</a:t>
            </a:r>
          </a:p>
        </p:txBody>
      </p:sp>
      <p:pic>
        <p:nvPicPr>
          <p:cNvPr id="8205"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48013" y="4976813"/>
            <a:ext cx="29368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8206" name="Picture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65463" y="5795963"/>
            <a:ext cx="4243387" cy="728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8207"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24750" y="6037263"/>
            <a:ext cx="1057275" cy="24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8" name="Left Brace 7"/>
          <p:cNvSpPr/>
          <p:nvPr/>
        </p:nvSpPr>
        <p:spPr>
          <a:xfrm>
            <a:off x="2063750" y="1062038"/>
            <a:ext cx="311150" cy="2222500"/>
          </a:xfrm>
          <a:prstGeom prst="leftBrace">
            <a:avLst/>
          </a:prstGeom>
          <a:ln w="38100">
            <a:solidFill>
              <a:srgbClr val="00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t-PT"/>
          </a:p>
        </p:txBody>
      </p:sp>
      <p:sp>
        <p:nvSpPr>
          <p:cNvPr id="20" name="Left Brace 19"/>
          <p:cNvSpPr/>
          <p:nvPr/>
        </p:nvSpPr>
        <p:spPr>
          <a:xfrm>
            <a:off x="2051050" y="4076700"/>
            <a:ext cx="312738" cy="2222500"/>
          </a:xfrm>
          <a:prstGeom prst="leftBrace">
            <a:avLst/>
          </a:prstGeom>
          <a:ln w="38100">
            <a:solidFill>
              <a:srgbClr val="0066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t-P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aixaDeTexto 3"/>
          <p:cNvSpPr txBox="1">
            <a:spLocks noChangeArrowheads="1"/>
          </p:cNvSpPr>
          <p:nvPr/>
        </p:nvSpPr>
        <p:spPr bwMode="auto">
          <a:xfrm>
            <a:off x="31750" y="-4763"/>
            <a:ext cx="9144000" cy="8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a:solidFill>
                  <a:srgbClr val="FF0000"/>
                </a:solidFill>
              </a:rPr>
              <a:t>Symmetries of the 2HDM</a:t>
            </a:r>
            <a:endParaRPr lang="pt-PT" altLang="pt-PT" sz="1400" dirty="0"/>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8" y="2041525"/>
            <a:ext cx="9134475"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9220" name="CaixaDeTexto 8"/>
          <p:cNvSpPr txBox="1">
            <a:spLocks noChangeArrowheads="1"/>
          </p:cNvSpPr>
          <p:nvPr/>
        </p:nvSpPr>
        <p:spPr bwMode="auto">
          <a:xfrm>
            <a:off x="250825" y="1011238"/>
            <a:ext cx="8713788"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pt-PT" altLang="pt-PT" sz="2000" dirty="0">
                <a:solidFill>
                  <a:srgbClr val="000099"/>
                </a:solidFill>
                <a:latin typeface="Times New Roman" pitchFamily="18" charset="0"/>
              </a:rPr>
              <a:t>Each symmetry has a different impact on the scalar potential, originating models with different phenomenologies and  a different number </a:t>
            </a:r>
            <a:r>
              <a:rPr lang="pt-PT" altLang="pt-PT" sz="2000" i="1" dirty="0">
                <a:latin typeface="Times New Roman" pitchFamily="18" charset="0"/>
              </a:rPr>
              <a:t>N</a:t>
            </a:r>
            <a:r>
              <a:rPr lang="pt-PT" altLang="pt-PT" sz="2000" dirty="0">
                <a:solidFill>
                  <a:srgbClr val="000099"/>
                </a:solidFill>
                <a:latin typeface="Times New Roman" pitchFamily="18" charset="0"/>
              </a:rPr>
              <a:t> of independent parameters:</a:t>
            </a: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r>
              <a:rPr lang="pt-PT" altLang="pt-PT" sz="2000" dirty="0">
                <a:solidFill>
                  <a:srgbClr val="000099"/>
                </a:solidFill>
                <a:latin typeface="Times New Roman" pitchFamily="18" charset="0"/>
              </a:rPr>
              <a:t>Some of these symmetries have phenomenologically  viable extensions to the Yukawa sector, thus becoming symmetries of the whole lagrangian, not simply of the potential (</a:t>
            </a:r>
            <a:r>
              <a:rPr lang="pt-PT" altLang="pt-PT" sz="2000" dirty="0">
                <a:solidFill>
                  <a:srgbClr val="FF0000"/>
                </a:solidFill>
                <a:latin typeface="Times New Roman" pitchFamily="18" charset="0"/>
              </a:rPr>
              <a:t>Z</a:t>
            </a:r>
            <a:r>
              <a:rPr lang="pt-PT" altLang="pt-PT" sz="2000" baseline="-25000" dirty="0">
                <a:solidFill>
                  <a:srgbClr val="FF0000"/>
                </a:solidFill>
                <a:latin typeface="Times New Roman" pitchFamily="18" charset="0"/>
              </a:rPr>
              <a:t>2</a:t>
            </a:r>
            <a:r>
              <a:rPr lang="pt-PT" altLang="pt-PT" sz="2000" dirty="0">
                <a:solidFill>
                  <a:srgbClr val="FF0000"/>
                </a:solidFill>
                <a:latin typeface="Times New Roman" pitchFamily="18" charset="0"/>
              </a:rPr>
              <a:t>, U(1), CP1, CP2, CP3</a:t>
            </a:r>
            <a:r>
              <a:rPr lang="pt-PT" altLang="pt-PT" sz="2000" dirty="0">
                <a:solidFill>
                  <a:srgbClr val="000099"/>
                </a:solidFill>
                <a:latin typeface="Times New Roman" pitchFamily="18" charset="0"/>
              </a:rPr>
              <a:t>).</a:t>
            </a:r>
          </a:p>
          <a:p>
            <a:pPr eaLnBrk="1" hangingPunct="1">
              <a:spcBef>
                <a:spcPct val="0"/>
              </a:spcBef>
              <a:buFontTx/>
              <a:buNone/>
            </a:pPr>
            <a:endParaRPr lang="pt-PT" altLang="pt-PT" sz="2000" dirty="0">
              <a:solidFill>
                <a:srgbClr val="000099"/>
              </a:solidFill>
              <a:latin typeface="Times New Roman" pitchFamily="18" charset="0"/>
            </a:endParaRPr>
          </a:p>
          <a:p>
            <a:pPr eaLnBrk="1" hangingPunct="1">
              <a:spcBef>
                <a:spcPct val="0"/>
              </a:spcBef>
              <a:buFontTx/>
              <a:buNone/>
            </a:pPr>
            <a:r>
              <a:rPr lang="pt-PT" altLang="pt-PT" sz="2000" dirty="0">
                <a:solidFill>
                  <a:srgbClr val="000099"/>
                </a:solidFill>
                <a:latin typeface="Times New Roman" pitchFamily="18" charset="0"/>
              </a:rPr>
              <a:t>These symmetries may appear differently depending on the </a:t>
            </a:r>
            <a:r>
              <a:rPr lang="pt-PT" altLang="pt-PT" sz="2000" i="1" dirty="0">
                <a:solidFill>
                  <a:srgbClr val="FF0000"/>
                </a:solidFill>
                <a:latin typeface="Times New Roman" pitchFamily="18" charset="0"/>
              </a:rPr>
              <a:t>choice of basis </a:t>
            </a:r>
            <a:r>
              <a:rPr lang="pt-PT" altLang="pt-PT" sz="2000" dirty="0">
                <a:solidFill>
                  <a:srgbClr val="000099"/>
                </a:solidFill>
                <a:latin typeface="Times New Roman" pitchFamily="18" charset="0"/>
              </a:rPr>
              <a:t>for the 2HDM</a:t>
            </a:r>
            <a:r>
              <a:rPr lang="pt-PT" altLang="pt-PT" sz="2000" dirty="0" smtClean="0">
                <a:solidFill>
                  <a:srgbClr val="000099"/>
                </a:solidFill>
                <a:latin typeface="Times New Roman" pitchFamily="18" charset="0"/>
              </a:rPr>
              <a:t>.</a:t>
            </a:r>
            <a:endParaRPr lang="pt-PT" altLang="pt-PT" sz="2000" dirty="0">
              <a:solidFill>
                <a:srgbClr val="000099"/>
              </a:solidFill>
              <a:latin typeface="Times New Roman" pitchFamily="18" charset="0"/>
            </a:endParaRPr>
          </a:p>
        </p:txBody>
      </p:sp>
      <p:sp>
        <p:nvSpPr>
          <p:cNvPr id="9221" name="TextBox 1"/>
          <p:cNvSpPr txBox="1">
            <a:spLocks noChangeArrowheads="1"/>
          </p:cNvSpPr>
          <p:nvPr/>
        </p:nvSpPr>
        <p:spPr bwMode="auto">
          <a:xfrm>
            <a:off x="0" y="4422775"/>
            <a:ext cx="9144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66FF"/>
                </a:solidFill>
                <a:latin typeface="Times New Roman" pitchFamily="18" charset="0"/>
              </a:defRPr>
            </a:lvl1pPr>
            <a:lvl2pPr marL="742950" indent="-285750" eaLnBrk="0" hangingPunct="0">
              <a:defRPr sz="2000" b="1">
                <a:solidFill>
                  <a:srgbClr val="0066FF"/>
                </a:solidFill>
                <a:latin typeface="Times New Roman" pitchFamily="18" charset="0"/>
              </a:defRPr>
            </a:lvl2pPr>
            <a:lvl3pPr marL="1143000" indent="-228600" eaLnBrk="0" hangingPunct="0">
              <a:defRPr sz="2000" b="1">
                <a:solidFill>
                  <a:srgbClr val="0066FF"/>
                </a:solidFill>
                <a:latin typeface="Times New Roman" pitchFamily="18" charset="0"/>
              </a:defRPr>
            </a:lvl3pPr>
            <a:lvl4pPr marL="1600200" indent="-228600" eaLnBrk="0" hangingPunct="0">
              <a:defRPr sz="2000" b="1">
                <a:solidFill>
                  <a:srgbClr val="0066FF"/>
                </a:solidFill>
                <a:latin typeface="Times New Roman" pitchFamily="18" charset="0"/>
              </a:defRPr>
            </a:lvl4pPr>
            <a:lvl5pPr marL="2057400" indent="-228600" eaLnBrk="0" hangingPunct="0">
              <a:defRPr sz="2000" b="1">
                <a:solidFill>
                  <a:srgbClr val="0066FF"/>
                </a:solidFill>
                <a:latin typeface="Times New Roman" pitchFamily="18" charset="0"/>
              </a:defRPr>
            </a:lvl5pPr>
            <a:lvl6pPr marL="2514600" indent="-228600" eaLnBrk="0" fontAlgn="base" hangingPunct="0">
              <a:spcBef>
                <a:spcPct val="0"/>
              </a:spcBef>
              <a:spcAft>
                <a:spcPct val="0"/>
              </a:spcAft>
              <a:defRPr sz="2000" b="1">
                <a:solidFill>
                  <a:srgbClr val="0066FF"/>
                </a:solidFill>
                <a:latin typeface="Times New Roman" pitchFamily="18" charset="0"/>
              </a:defRPr>
            </a:lvl6pPr>
            <a:lvl7pPr marL="2971800" indent="-228600" eaLnBrk="0" fontAlgn="base" hangingPunct="0">
              <a:spcBef>
                <a:spcPct val="0"/>
              </a:spcBef>
              <a:spcAft>
                <a:spcPct val="0"/>
              </a:spcAft>
              <a:defRPr sz="2000" b="1">
                <a:solidFill>
                  <a:srgbClr val="0066FF"/>
                </a:solidFill>
                <a:latin typeface="Times New Roman" pitchFamily="18" charset="0"/>
              </a:defRPr>
            </a:lvl7pPr>
            <a:lvl8pPr marL="3429000" indent="-228600" eaLnBrk="0" fontAlgn="base" hangingPunct="0">
              <a:spcBef>
                <a:spcPct val="0"/>
              </a:spcBef>
              <a:spcAft>
                <a:spcPct val="0"/>
              </a:spcAft>
              <a:defRPr sz="2000" b="1">
                <a:solidFill>
                  <a:srgbClr val="0066FF"/>
                </a:solidFill>
                <a:latin typeface="Times New Roman" pitchFamily="18" charset="0"/>
              </a:defRPr>
            </a:lvl8pPr>
            <a:lvl9pPr marL="3886200" indent="-228600" eaLnBrk="0" fontAlgn="base" hangingPunct="0">
              <a:spcBef>
                <a:spcPct val="0"/>
              </a:spcBef>
              <a:spcAft>
                <a:spcPct val="0"/>
              </a:spcAft>
              <a:defRPr sz="2000" b="1">
                <a:solidFill>
                  <a:srgbClr val="0066FF"/>
                </a:solidFill>
                <a:latin typeface="Times New Roman" pitchFamily="18" charset="0"/>
              </a:defRPr>
            </a:lvl9pPr>
          </a:lstStyle>
          <a:p>
            <a:pPr algn="ctr" eaLnBrk="1" hangingPunct="1"/>
            <a:r>
              <a:rPr lang="pt-PT" altLang="pt-PT">
                <a:solidFill>
                  <a:schemeClr val="tx1"/>
                </a:solidFill>
              </a:rPr>
              <a:t>TABLE 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8"/>
          <p:cNvSpPr txBox="1">
            <a:spLocks noChangeArrowheads="1"/>
          </p:cNvSpPr>
          <p:nvPr/>
        </p:nvSpPr>
        <p:spPr bwMode="auto">
          <a:xfrm>
            <a:off x="235941" y="692696"/>
            <a:ext cx="8713788"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pt-PT" altLang="pt-PT" sz="2000" dirty="0" smtClean="0">
                <a:solidFill>
                  <a:srgbClr val="000099"/>
                </a:solidFill>
                <a:latin typeface="Times New Roman" pitchFamily="18" charset="0"/>
              </a:rPr>
              <a:t>It is possible to show, using arguments of basis invariance to analyse the structure of the 2HDM </a:t>
            </a:r>
            <a:r>
              <a:rPr lang="el-GR" altLang="pt-PT" sz="2000" dirty="0" smtClean="0">
                <a:solidFill>
                  <a:srgbClr val="000099"/>
                </a:solidFill>
                <a:latin typeface="Times New Roman" pitchFamily="18" charset="0"/>
              </a:rPr>
              <a:t>β</a:t>
            </a:r>
            <a:r>
              <a:rPr lang="pt-PT" altLang="pt-PT" sz="2000" dirty="0" smtClean="0">
                <a:solidFill>
                  <a:srgbClr val="000099"/>
                </a:solidFill>
                <a:latin typeface="Times New Roman" pitchFamily="18" charset="0"/>
              </a:rPr>
              <a:t>-functions, that the </a:t>
            </a:r>
            <a:r>
              <a:rPr lang="pt-PT" altLang="pt-PT" sz="2000" dirty="0" smtClean="0">
                <a:solidFill>
                  <a:srgbClr val="000099"/>
                </a:solidFill>
                <a:latin typeface="Times New Roman" pitchFamily="18" charset="0"/>
              </a:rPr>
              <a:t>set of conditions</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is </a:t>
            </a:r>
            <a:r>
              <a:rPr lang="pt-PT" altLang="pt-PT" sz="2000" i="1" dirty="0" smtClean="0">
                <a:solidFill>
                  <a:srgbClr val="FF0000"/>
                </a:solidFill>
                <a:latin typeface="Times New Roman" pitchFamily="18" charset="0"/>
              </a:rPr>
              <a:t>preserved </a:t>
            </a:r>
            <a:r>
              <a:rPr lang="pt-PT" altLang="pt-PT" sz="2000" i="1" dirty="0" smtClean="0">
                <a:solidFill>
                  <a:srgbClr val="FF0000"/>
                </a:solidFill>
                <a:latin typeface="Times New Roman" pitchFamily="18" charset="0"/>
              </a:rPr>
              <a:t>under renormalization to all orders of perturbation </a:t>
            </a:r>
            <a:r>
              <a:rPr lang="pt-PT" altLang="pt-PT" sz="2000" i="1" dirty="0" smtClean="0">
                <a:solidFill>
                  <a:srgbClr val="FF0000"/>
                </a:solidFill>
                <a:latin typeface="Times New Roman" pitchFamily="18" charset="0"/>
              </a:rPr>
              <a:t>theory (excluding fermions – there we could only shown invariance up to two loops) </a:t>
            </a:r>
            <a:r>
              <a:rPr lang="pt-PT" altLang="pt-PT" sz="2000" dirty="0" smtClean="0">
                <a:solidFill>
                  <a:srgbClr val="000099"/>
                </a:solidFill>
                <a:latin typeface="Times New Roman" pitchFamily="18" charset="0"/>
              </a:rPr>
              <a:t>– </a:t>
            </a:r>
            <a:r>
              <a:rPr lang="pt-PT" altLang="pt-PT" sz="2000" dirty="0" smtClean="0">
                <a:solidFill>
                  <a:srgbClr val="003300"/>
                </a:solidFill>
                <a:latin typeface="Times New Roman" pitchFamily="18" charset="0"/>
              </a:rPr>
              <a:t>it must be the result of some kind of symmetry</a:t>
            </a:r>
            <a:r>
              <a:rPr lang="pt-PT" altLang="pt-PT" sz="2000" dirty="0" smtClean="0">
                <a:solidFill>
                  <a:srgbClr val="000099"/>
                </a:solidFill>
                <a:latin typeface="Times New Roman" pitchFamily="18" charset="0"/>
              </a:rPr>
              <a:t>! The relations between quartic couplings are identical to those of the CP2 model, but the relation between quadratic parameters is completely different.</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But </a:t>
            </a:r>
            <a:r>
              <a:rPr lang="pt-PT" altLang="pt-PT" sz="2000" dirty="0" smtClean="0">
                <a:solidFill>
                  <a:srgbClr val="000099"/>
                </a:solidFill>
                <a:latin typeface="Times New Roman" pitchFamily="18" charset="0"/>
              </a:rPr>
              <a:t>none of the </a:t>
            </a:r>
            <a:r>
              <a:rPr lang="pt-PT" altLang="pt-PT" sz="2000" dirty="0" smtClean="0">
                <a:latin typeface="Times New Roman" pitchFamily="18" charset="0"/>
              </a:rPr>
              <a:t>Higgs Family symmetries </a:t>
            </a:r>
            <a:r>
              <a:rPr lang="pt-PT" altLang="pt-PT" sz="2000" dirty="0" smtClean="0">
                <a:solidFill>
                  <a:srgbClr val="000099"/>
                </a:solidFill>
                <a:latin typeface="Times New Roman" pitchFamily="18" charset="0"/>
              </a:rPr>
              <a:t>(unitary transformations on the doublets) or </a:t>
            </a:r>
            <a:r>
              <a:rPr lang="pt-PT" altLang="pt-PT" sz="2000" dirty="0" smtClean="0">
                <a:latin typeface="Times New Roman" pitchFamily="18" charset="0"/>
              </a:rPr>
              <a:t>Generalized CP symmetries </a:t>
            </a:r>
            <a:r>
              <a:rPr lang="pt-PT" altLang="pt-PT" sz="2000" dirty="0" smtClean="0">
                <a:solidFill>
                  <a:srgbClr val="000099"/>
                </a:solidFill>
                <a:latin typeface="Times New Roman" pitchFamily="18" charset="0"/>
              </a:rPr>
              <a:t>(anti-unitary transformations </a:t>
            </a:r>
            <a:r>
              <a:rPr lang="pt-PT" altLang="pt-PT" sz="2000" dirty="0">
                <a:solidFill>
                  <a:srgbClr val="000099"/>
                </a:solidFill>
                <a:latin typeface="Times New Roman" pitchFamily="18" charset="0"/>
              </a:rPr>
              <a:t>on the doublets</a:t>
            </a:r>
            <a:r>
              <a:rPr lang="pt-PT" altLang="pt-PT" sz="2000" dirty="0" smtClean="0">
                <a:solidFill>
                  <a:srgbClr val="000099"/>
                </a:solidFill>
                <a:latin typeface="Times New Roman" pitchFamily="18" charset="0"/>
              </a:rPr>
              <a:t>) can produce these relations between couplings</a:t>
            </a:r>
            <a:r>
              <a:rPr lang="pt-PT" altLang="pt-PT" sz="2000" dirty="0" smtClean="0">
                <a:solidFill>
                  <a:srgbClr val="000099"/>
                </a:solidFill>
                <a:latin typeface="Times New Roman" pitchFamily="18" charset="0"/>
              </a:rPr>
              <a:t>.</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pt-PT" altLang="pt-PT" sz="2000" dirty="0">
                <a:solidFill>
                  <a:srgbClr val="000099"/>
                </a:solidFill>
                <a:latin typeface="Times New Roman" pitchFamily="18" charset="0"/>
              </a:rPr>
              <a:t>Given the names of the authors – </a:t>
            </a:r>
            <a:r>
              <a:rPr lang="pt-PT" altLang="pt-PT" sz="2000" dirty="0">
                <a:solidFill>
                  <a:srgbClr val="FF0000"/>
                </a:solidFill>
                <a:latin typeface="Times New Roman" pitchFamily="18" charset="0"/>
              </a:rPr>
              <a:t>F</a:t>
            </a:r>
            <a:r>
              <a:rPr lang="pt-PT" altLang="pt-PT" sz="2000" dirty="0">
                <a:solidFill>
                  <a:srgbClr val="000099"/>
                </a:solidFill>
                <a:latin typeface="Times New Roman" pitchFamily="18" charset="0"/>
              </a:rPr>
              <a:t>erreira, </a:t>
            </a:r>
            <a:r>
              <a:rPr lang="pl-PL" altLang="pt-PT" sz="2000" dirty="0">
                <a:solidFill>
                  <a:srgbClr val="FF0000"/>
                </a:solidFill>
                <a:latin typeface="Times New Roman" pitchFamily="18" charset="0"/>
              </a:rPr>
              <a:t>O</a:t>
            </a:r>
            <a:r>
              <a:rPr lang="pl-PL" altLang="pt-PT" sz="2000" dirty="0">
                <a:solidFill>
                  <a:srgbClr val="000099"/>
                </a:solidFill>
                <a:latin typeface="Times New Roman" pitchFamily="18" charset="0"/>
              </a:rPr>
              <a:t>greid, </a:t>
            </a:r>
            <a:r>
              <a:rPr lang="pl-PL" altLang="pt-PT" sz="2000" dirty="0">
                <a:solidFill>
                  <a:srgbClr val="FF0000"/>
                </a:solidFill>
                <a:latin typeface="Times New Roman" pitchFamily="18" charset="0"/>
              </a:rPr>
              <a:t>O</a:t>
            </a:r>
            <a:r>
              <a:rPr lang="pl-PL" altLang="pt-PT" sz="2000" dirty="0">
                <a:solidFill>
                  <a:srgbClr val="000099"/>
                </a:solidFill>
                <a:latin typeface="Times New Roman" pitchFamily="18" charset="0"/>
              </a:rPr>
              <a:t>sland and </a:t>
            </a:r>
            <a:r>
              <a:rPr lang="pl-PL" altLang="pt-PT" sz="2000" dirty="0">
                <a:solidFill>
                  <a:srgbClr val="FF0000"/>
                </a:solidFill>
                <a:latin typeface="Times New Roman" pitchFamily="18" charset="0"/>
              </a:rPr>
              <a:t>G</a:t>
            </a:r>
            <a:r>
              <a:rPr lang="pl-PL" altLang="pt-PT" sz="2000" dirty="0">
                <a:solidFill>
                  <a:srgbClr val="000099"/>
                </a:solidFill>
                <a:latin typeface="Times New Roman" pitchFamily="18" charset="0"/>
              </a:rPr>
              <a:t>rzadkowski</a:t>
            </a:r>
            <a:r>
              <a:rPr lang="pt-PT" altLang="pt-PT" sz="2000" dirty="0">
                <a:solidFill>
                  <a:srgbClr val="000099"/>
                </a:solidFill>
                <a:latin typeface="Times New Roman" pitchFamily="18" charset="0"/>
              </a:rPr>
              <a:t> – these might be called </a:t>
            </a:r>
            <a:r>
              <a:rPr lang="pt-PT" altLang="pt-PT" sz="2000" i="1" dirty="0">
                <a:latin typeface="Times New Roman" pitchFamily="18" charset="0"/>
              </a:rPr>
              <a:t>FOOG Symmetries</a:t>
            </a:r>
            <a:r>
              <a:rPr lang="pt-PT" altLang="pt-PT" sz="2000" dirty="0">
                <a:latin typeface="Times New Roman" pitchFamily="18" charset="0"/>
              </a:rPr>
              <a:t> </a:t>
            </a:r>
            <a:r>
              <a:rPr lang="pt-PT" altLang="pt-PT" sz="2000" i="1" dirty="0" smtClean="0">
                <a:solidFill>
                  <a:srgbClr val="000099"/>
                </a:solidFill>
                <a:latin typeface="Times New Roman" pitchFamily="18" charset="0"/>
              </a:rPr>
              <a:t>...</a:t>
            </a:r>
            <a:endParaRPr lang="pt-PT" altLang="pt-PT" sz="2000" dirty="0" smtClean="0">
              <a:solidFill>
                <a:srgbClr val="000099"/>
              </a:solidFill>
              <a:latin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4484" y="1556792"/>
            <a:ext cx="5857875"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4" name="CaixaDeTexto 3"/>
          <p:cNvSpPr txBox="1">
            <a:spLocks noChangeArrowheads="1"/>
          </p:cNvSpPr>
          <p:nvPr/>
        </p:nvSpPr>
        <p:spPr bwMode="auto">
          <a:xfrm>
            <a:off x="31750" y="-171400"/>
            <a:ext cx="9144000" cy="800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smtClean="0">
                <a:solidFill>
                  <a:srgbClr val="FF0000"/>
                </a:solidFill>
              </a:rPr>
              <a:t>NEW Symmetries </a:t>
            </a:r>
            <a:r>
              <a:rPr lang="pt-PT" altLang="pt-PT" sz="2800" dirty="0">
                <a:solidFill>
                  <a:srgbClr val="FF0000"/>
                </a:solidFill>
              </a:rPr>
              <a:t>of the 2HDM</a:t>
            </a:r>
            <a:endParaRPr lang="pt-PT" altLang="pt-PT" sz="1400" dirty="0"/>
          </a:p>
        </p:txBody>
      </p:sp>
      <p:sp>
        <p:nvSpPr>
          <p:cNvPr id="7" name="CaixaDeTexto 8"/>
          <p:cNvSpPr txBox="1">
            <a:spLocks noChangeArrowheads="1"/>
          </p:cNvSpPr>
          <p:nvPr/>
        </p:nvSpPr>
        <p:spPr bwMode="auto">
          <a:xfrm>
            <a:off x="-58962" y="5955675"/>
            <a:ext cx="887038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None/>
              <a:defRPr/>
            </a:pPr>
            <a:r>
              <a:rPr lang="pt-PT" altLang="pt-PT" sz="2000" dirty="0" smtClean="0">
                <a:solidFill>
                  <a:srgbClr val="000099"/>
                </a:solidFill>
                <a:latin typeface="Times New Roman" pitchFamily="18" charset="0"/>
              </a:rPr>
              <a:t>     ... </a:t>
            </a:r>
            <a:r>
              <a:rPr lang="pt-PT" altLang="pt-PT" sz="2000" dirty="0" smtClean="0">
                <a:solidFill>
                  <a:srgbClr val="000099"/>
                </a:solidFill>
                <a:latin typeface="Times New Roman" pitchFamily="18" charset="0"/>
              </a:rPr>
              <a:t>but they are so WEIRD that a better name might be</a:t>
            </a:r>
          </a:p>
          <a:p>
            <a:pPr eaLnBrk="1" hangingPunct="1">
              <a:spcBef>
                <a:spcPct val="0"/>
              </a:spcBef>
              <a:buNone/>
              <a:defRPr/>
            </a:pPr>
            <a:r>
              <a:rPr lang="pt-PT" altLang="pt-PT" sz="2000" dirty="0">
                <a:solidFill>
                  <a:srgbClr val="000099"/>
                </a:solidFill>
                <a:latin typeface="Times New Roman" pitchFamily="18" charset="0"/>
              </a:rPr>
              <a:t> </a:t>
            </a:r>
            <a:r>
              <a:rPr lang="pt-PT" altLang="pt-PT" sz="2000" dirty="0" smtClean="0">
                <a:solidFill>
                  <a:srgbClr val="000099"/>
                </a:solidFill>
                <a:latin typeface="Times New Roman" pitchFamily="18" charset="0"/>
              </a:rPr>
              <a:t>         </a:t>
            </a:r>
            <a:r>
              <a:rPr lang="pt-PT" altLang="pt-PT" sz="2000" i="1" dirty="0" smtClean="0">
                <a:latin typeface="Times New Roman" pitchFamily="18" charset="0"/>
              </a:rPr>
              <a:t>GOOFy </a:t>
            </a:r>
            <a:r>
              <a:rPr lang="pt-PT" altLang="pt-PT" sz="2000" i="1" dirty="0">
                <a:latin typeface="Times New Roman" pitchFamily="18" charset="0"/>
              </a:rPr>
              <a:t>Symmetries</a:t>
            </a:r>
            <a:r>
              <a:rPr lang="pt-PT" altLang="pt-PT" sz="2000" dirty="0">
                <a:latin typeface="Times New Roman" pitchFamily="18" charset="0"/>
              </a:rPr>
              <a:t> </a:t>
            </a:r>
            <a:r>
              <a:rPr lang="pt-PT" altLang="pt-PT" sz="2000" i="1" dirty="0" smtClean="0">
                <a:solidFill>
                  <a:srgbClr val="000099"/>
                </a:solidFill>
                <a:latin typeface="Times New Roman" pitchFamily="18" charset="0"/>
              </a:rPr>
              <a:t>!</a:t>
            </a:r>
            <a:r>
              <a:rPr lang="pt-PT" altLang="pt-PT" sz="2000" dirty="0" smtClean="0">
                <a:solidFill>
                  <a:srgbClr val="000099"/>
                </a:solidFill>
                <a:latin typeface="Times New Roman" pitchFamily="18" charset="0"/>
              </a:rPr>
              <a:t>  </a:t>
            </a:r>
            <a:endParaRPr lang="pt-PT" altLang="pt-PT" sz="2000" dirty="0">
              <a:solidFill>
                <a:srgbClr val="000099"/>
              </a:solidFill>
              <a:latin typeface="Times New Roman" pitchFamily="18"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7209" y="3861048"/>
            <a:ext cx="2543175" cy="2990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414004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a:spLocks noChangeArrowheads="1"/>
          </p:cNvSpPr>
          <p:nvPr/>
        </p:nvSpPr>
        <p:spPr bwMode="auto">
          <a:xfrm>
            <a:off x="323850" y="-171450"/>
            <a:ext cx="8424863" cy="800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pt-PT" altLang="pt-PT" sz="1800" dirty="0"/>
          </a:p>
          <a:p>
            <a:pPr algn="ctr" eaLnBrk="1" hangingPunct="1">
              <a:spcBef>
                <a:spcPct val="0"/>
              </a:spcBef>
              <a:buFontTx/>
              <a:buNone/>
            </a:pPr>
            <a:r>
              <a:rPr lang="pt-PT" altLang="pt-PT" sz="2800" dirty="0" smtClean="0">
                <a:solidFill>
                  <a:srgbClr val="FF0000"/>
                </a:solidFill>
              </a:rPr>
              <a:t>New 2HDM symmetries</a:t>
            </a:r>
            <a:endParaRPr lang="pt-PT" altLang="pt-PT" sz="1400" dirty="0"/>
          </a:p>
        </p:txBody>
      </p:sp>
      <p:sp>
        <p:nvSpPr>
          <p:cNvPr id="6" name="CaixaDeTexto 8"/>
          <p:cNvSpPr txBox="1">
            <a:spLocks noChangeArrowheads="1"/>
          </p:cNvSpPr>
          <p:nvPr/>
        </p:nvSpPr>
        <p:spPr bwMode="auto">
          <a:xfrm>
            <a:off x="179387" y="636939"/>
            <a:ext cx="8713788"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pt-PT" altLang="pt-PT" sz="2000" dirty="0" smtClean="0">
                <a:solidFill>
                  <a:srgbClr val="000099"/>
                </a:solidFill>
                <a:latin typeface="Times New Roman" pitchFamily="18" charset="0"/>
              </a:rPr>
              <a:t>Combining the new relations between couplings (“</a:t>
            </a:r>
            <a:r>
              <a:rPr lang="pt-PT" altLang="pt-PT" sz="2000" dirty="0">
                <a:solidFill>
                  <a:srgbClr val="FF0000"/>
                </a:solidFill>
                <a:latin typeface="Times New Roman" pitchFamily="18" charset="0"/>
              </a:rPr>
              <a:t>r</a:t>
            </a:r>
            <a:r>
              <a:rPr lang="pt-PT" altLang="pt-PT" sz="2000" baseline="-25000" dirty="0">
                <a:solidFill>
                  <a:srgbClr val="FF0000"/>
                </a:solidFill>
                <a:latin typeface="Times New Roman" pitchFamily="18" charset="0"/>
              </a:rPr>
              <a:t>0</a:t>
            </a:r>
            <a:r>
              <a:rPr lang="pt-PT" altLang="pt-PT" sz="2000" dirty="0">
                <a:solidFill>
                  <a:srgbClr val="FF0000"/>
                </a:solidFill>
                <a:latin typeface="Times New Roman" pitchFamily="18" charset="0"/>
              </a:rPr>
              <a:t>-symmetr</a:t>
            </a:r>
            <a:r>
              <a:rPr lang="pt-PT" altLang="pt-PT" sz="2000" dirty="0">
                <a:solidFill>
                  <a:srgbClr val="000099"/>
                </a:solidFill>
                <a:latin typeface="Times New Roman" pitchFamily="18" charset="0"/>
              </a:rPr>
              <a:t>y</a:t>
            </a:r>
            <a:r>
              <a:rPr lang="pt-PT" altLang="pt-PT" sz="2000" dirty="0" smtClean="0">
                <a:solidFill>
                  <a:srgbClr val="000099"/>
                </a:solidFill>
                <a:latin typeface="Times New Roman" pitchFamily="18" charset="0"/>
              </a:rPr>
              <a:t>”) </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r>
              <a:rPr lang="pt-PT" altLang="pt-PT" sz="2000" dirty="0" smtClean="0">
                <a:solidFill>
                  <a:srgbClr val="000099"/>
                </a:solidFill>
                <a:latin typeface="Times New Roman" pitchFamily="18" charset="0"/>
              </a:rPr>
              <a:t>with the other six symmetries, we obtain new 2HDM models, with new coupling relationships which are RG invariant to all orders. </a:t>
            </a:r>
          </a:p>
          <a:p>
            <a:pPr eaLnBrk="1" hangingPunct="1">
              <a:spcBef>
                <a:spcPct val="0"/>
              </a:spcBef>
              <a:buFontTx/>
              <a:buNone/>
              <a:defRPr/>
            </a:pPr>
            <a:endParaRPr lang="pt-PT" altLang="pt-PT" sz="2000" dirty="0">
              <a:solidFill>
                <a:srgbClr val="000099"/>
              </a:solidFill>
              <a:latin typeface="Times New Roman" pitchFamily="18" charset="0"/>
            </a:endParaRPr>
          </a:p>
          <a:p>
            <a:pPr eaLnBrk="1" hangingPunct="1">
              <a:spcBef>
                <a:spcPct val="0"/>
              </a:spcBef>
              <a:buFontTx/>
              <a:buNone/>
              <a:defRPr/>
            </a:pPr>
            <a:r>
              <a:rPr lang="en-US" altLang="pt-PT" sz="2000" dirty="0" smtClean="0">
                <a:solidFill>
                  <a:srgbClr val="000099"/>
                </a:solidFill>
                <a:latin typeface="Times New Roman" pitchFamily="18" charset="0"/>
              </a:rPr>
              <a:t>We </a:t>
            </a:r>
            <a:r>
              <a:rPr lang="en-US" altLang="pt-PT" sz="2000" dirty="0">
                <a:solidFill>
                  <a:srgbClr val="000099"/>
                </a:solidFill>
                <a:latin typeface="Times New Roman" pitchFamily="18" charset="0"/>
              </a:rPr>
              <a:t>will designate the new symmetries with the </a:t>
            </a:r>
            <a:r>
              <a:rPr lang="en-US" altLang="pt-PT" sz="2000" dirty="0" smtClean="0">
                <a:solidFill>
                  <a:srgbClr val="000099"/>
                </a:solidFill>
                <a:latin typeface="Times New Roman" pitchFamily="18" charset="0"/>
              </a:rPr>
              <a:t>prefix “</a:t>
            </a:r>
            <a:r>
              <a:rPr lang="en-US" altLang="pt-PT" sz="2000" dirty="0" smtClean="0">
                <a:latin typeface="Times New Roman" pitchFamily="18" charset="0"/>
              </a:rPr>
              <a:t>0</a:t>
            </a:r>
            <a:r>
              <a:rPr lang="en-US" altLang="pt-PT" sz="2000" dirty="0" smtClean="0">
                <a:solidFill>
                  <a:srgbClr val="000099"/>
                </a:solidFill>
                <a:latin typeface="Times New Roman" pitchFamily="18" charset="0"/>
              </a:rPr>
              <a:t>”, </a:t>
            </a:r>
            <a:r>
              <a:rPr lang="en-US" altLang="pt-PT" sz="2000" dirty="0">
                <a:solidFill>
                  <a:srgbClr val="000099"/>
                </a:solidFill>
                <a:latin typeface="Times New Roman" pitchFamily="18" charset="0"/>
              </a:rPr>
              <a:t>so for</a:t>
            </a:r>
          </a:p>
          <a:p>
            <a:pPr eaLnBrk="1" hangingPunct="1">
              <a:spcBef>
                <a:spcPct val="0"/>
              </a:spcBef>
              <a:buFontTx/>
              <a:buNone/>
              <a:defRPr/>
            </a:pPr>
            <a:r>
              <a:rPr lang="en-US" altLang="pt-PT" sz="2000" dirty="0">
                <a:solidFill>
                  <a:srgbClr val="000099"/>
                </a:solidFill>
                <a:latin typeface="Times New Roman" pitchFamily="18" charset="0"/>
              </a:rPr>
              <a:t>instance, </a:t>
            </a:r>
            <a:r>
              <a:rPr lang="en-US" altLang="pt-PT" sz="2000" dirty="0" smtClean="0">
                <a:solidFill>
                  <a:srgbClr val="000099"/>
                </a:solidFill>
                <a:latin typeface="Times New Roman" pitchFamily="18" charset="0"/>
              </a:rPr>
              <a:t>“</a:t>
            </a:r>
            <a:r>
              <a:rPr lang="en-US" altLang="pt-PT" sz="2000" dirty="0" smtClean="0">
                <a:latin typeface="Times New Roman" pitchFamily="18" charset="0"/>
              </a:rPr>
              <a:t>0CP1</a:t>
            </a:r>
            <a:r>
              <a:rPr lang="en-US" altLang="pt-PT" sz="2000" dirty="0" smtClean="0">
                <a:solidFill>
                  <a:srgbClr val="000099"/>
                </a:solidFill>
                <a:latin typeface="Times New Roman" pitchFamily="18" charset="0"/>
              </a:rPr>
              <a:t>” </a:t>
            </a:r>
            <a:r>
              <a:rPr lang="en-US" altLang="pt-PT" sz="2000" dirty="0">
                <a:solidFill>
                  <a:srgbClr val="000099"/>
                </a:solidFill>
                <a:latin typeface="Times New Roman" pitchFamily="18" charset="0"/>
              </a:rPr>
              <a:t>will refer to the application of the </a:t>
            </a:r>
            <a:r>
              <a:rPr lang="en-US" altLang="pt-PT" sz="2000" dirty="0">
                <a:solidFill>
                  <a:srgbClr val="FF0000"/>
                </a:solidFill>
                <a:latin typeface="Times New Roman" pitchFamily="18" charset="0"/>
              </a:rPr>
              <a:t>r</a:t>
            </a:r>
            <a:r>
              <a:rPr lang="en-US" altLang="pt-PT" sz="2000" baseline="-25000" dirty="0">
                <a:solidFill>
                  <a:srgbClr val="FF0000"/>
                </a:solidFill>
                <a:latin typeface="Times New Roman" pitchFamily="18" charset="0"/>
              </a:rPr>
              <a:t>0</a:t>
            </a:r>
            <a:r>
              <a:rPr lang="en-US" altLang="pt-PT" sz="2000" dirty="0">
                <a:solidFill>
                  <a:srgbClr val="000099"/>
                </a:solidFill>
                <a:latin typeface="Times New Roman" pitchFamily="18" charset="0"/>
              </a:rPr>
              <a:t> and </a:t>
            </a:r>
            <a:r>
              <a:rPr lang="en-US" altLang="pt-PT" sz="2000" dirty="0">
                <a:solidFill>
                  <a:srgbClr val="FF0000"/>
                </a:solidFill>
                <a:latin typeface="Times New Roman" pitchFamily="18" charset="0"/>
              </a:rPr>
              <a:t>CP1 </a:t>
            </a:r>
            <a:r>
              <a:rPr lang="en-US" altLang="pt-PT" sz="2000" dirty="0">
                <a:solidFill>
                  <a:srgbClr val="000099"/>
                </a:solidFill>
                <a:latin typeface="Times New Roman" pitchFamily="18" charset="0"/>
              </a:rPr>
              <a:t>symmetries, </a:t>
            </a:r>
            <a:r>
              <a:rPr lang="en-US" altLang="pt-PT" sz="2000" dirty="0" smtClean="0">
                <a:solidFill>
                  <a:srgbClr val="000099"/>
                </a:solidFill>
                <a:latin typeface="Times New Roman" pitchFamily="18" charset="0"/>
              </a:rPr>
              <a:t>and  “</a:t>
            </a:r>
            <a:r>
              <a:rPr lang="en-US" altLang="pt-PT" sz="2000" dirty="0" smtClean="0">
                <a:latin typeface="Times New Roman" pitchFamily="18" charset="0"/>
              </a:rPr>
              <a:t>0Z</a:t>
            </a:r>
            <a:r>
              <a:rPr lang="en-US" altLang="pt-PT" sz="2000" baseline="-25000" dirty="0" smtClean="0">
                <a:latin typeface="Times New Roman" pitchFamily="18" charset="0"/>
              </a:rPr>
              <a:t>2</a:t>
            </a:r>
            <a:r>
              <a:rPr lang="en-US" altLang="pt-PT" sz="2000" dirty="0" smtClean="0">
                <a:solidFill>
                  <a:srgbClr val="000099"/>
                </a:solidFill>
                <a:latin typeface="Times New Roman" pitchFamily="18" charset="0"/>
              </a:rPr>
              <a:t>” </a:t>
            </a:r>
            <a:r>
              <a:rPr lang="en-US" altLang="pt-PT" sz="2000" dirty="0">
                <a:solidFill>
                  <a:srgbClr val="000099"/>
                </a:solidFill>
                <a:latin typeface="Times New Roman" pitchFamily="18" charset="0"/>
              </a:rPr>
              <a:t>refers to </a:t>
            </a:r>
            <a:r>
              <a:rPr lang="en-US" altLang="pt-PT" sz="2000" dirty="0" smtClean="0">
                <a:solidFill>
                  <a:srgbClr val="000099"/>
                </a:solidFill>
                <a:latin typeface="Times New Roman" pitchFamily="18" charset="0"/>
              </a:rPr>
              <a:t>the application </a:t>
            </a:r>
            <a:r>
              <a:rPr lang="en-US" altLang="pt-PT" sz="2000" dirty="0">
                <a:solidFill>
                  <a:srgbClr val="000099"/>
                </a:solidFill>
                <a:latin typeface="Times New Roman" pitchFamily="18" charset="0"/>
              </a:rPr>
              <a:t>of </a:t>
            </a:r>
            <a:r>
              <a:rPr lang="en-US" altLang="pt-PT" sz="2000" dirty="0">
                <a:solidFill>
                  <a:srgbClr val="FF0000"/>
                </a:solidFill>
                <a:latin typeface="Times New Roman" pitchFamily="18" charset="0"/>
              </a:rPr>
              <a:t>r</a:t>
            </a:r>
            <a:r>
              <a:rPr lang="en-US" altLang="pt-PT" sz="2000" baseline="-25000" dirty="0">
                <a:solidFill>
                  <a:srgbClr val="FF0000"/>
                </a:solidFill>
                <a:latin typeface="Times New Roman" pitchFamily="18" charset="0"/>
              </a:rPr>
              <a:t>0</a:t>
            </a:r>
            <a:r>
              <a:rPr lang="en-US" altLang="pt-PT" sz="2000" dirty="0">
                <a:solidFill>
                  <a:srgbClr val="000099"/>
                </a:solidFill>
                <a:latin typeface="Times New Roman" pitchFamily="18" charset="0"/>
              </a:rPr>
              <a:t> and </a:t>
            </a:r>
            <a:r>
              <a:rPr lang="en-US" altLang="pt-PT" sz="2000" dirty="0">
                <a:solidFill>
                  <a:srgbClr val="FF0000"/>
                </a:solidFill>
                <a:latin typeface="Times New Roman" pitchFamily="18" charset="0"/>
              </a:rPr>
              <a:t>Z</a:t>
            </a:r>
            <a:r>
              <a:rPr lang="en-US" altLang="pt-PT" sz="2000" baseline="-25000" dirty="0">
                <a:solidFill>
                  <a:srgbClr val="FF0000"/>
                </a:solidFill>
                <a:latin typeface="Times New Roman" pitchFamily="18" charset="0"/>
              </a:rPr>
              <a:t>2</a:t>
            </a:r>
            <a:r>
              <a:rPr lang="en-US" altLang="pt-PT" sz="2000" dirty="0" smtClean="0">
                <a:solidFill>
                  <a:srgbClr val="000099"/>
                </a:solidFill>
                <a:latin typeface="Times New Roman" pitchFamily="18" charset="0"/>
              </a:rPr>
              <a:t>.</a:t>
            </a:r>
          </a:p>
          <a:p>
            <a:pPr eaLnBrk="1" hangingPunct="1">
              <a:spcBef>
                <a:spcPct val="0"/>
              </a:spcBef>
              <a:buFontTx/>
              <a:buNone/>
              <a:defRPr/>
            </a:pPr>
            <a:endParaRPr lang="en-US" altLang="pt-PT" sz="2000" dirty="0">
              <a:solidFill>
                <a:srgbClr val="000099"/>
              </a:solidFill>
              <a:latin typeface="Times New Roman" pitchFamily="18" charset="0"/>
            </a:endParaRPr>
          </a:p>
          <a:p>
            <a:pPr eaLnBrk="1" hangingPunct="1">
              <a:spcBef>
                <a:spcPct val="0"/>
              </a:spcBef>
              <a:buFontTx/>
              <a:buNone/>
              <a:defRPr/>
            </a:pPr>
            <a:endParaRPr lang="en-US" altLang="pt-PT" sz="2000" dirty="0" smtClean="0">
              <a:solidFill>
                <a:srgbClr val="000099"/>
              </a:solidFill>
              <a:latin typeface="Times New Roman" pitchFamily="18" charset="0"/>
            </a:endParaRPr>
          </a:p>
          <a:p>
            <a:pPr eaLnBrk="1" hangingPunct="1">
              <a:spcBef>
                <a:spcPct val="0"/>
              </a:spcBef>
              <a:buFontTx/>
              <a:buNone/>
              <a:defRPr/>
            </a:pPr>
            <a:endParaRPr lang="en-US" altLang="pt-PT" sz="2000" dirty="0">
              <a:solidFill>
                <a:srgbClr val="000099"/>
              </a:solidFill>
              <a:latin typeface="Times New Roman" pitchFamily="18" charset="0"/>
            </a:endParaRPr>
          </a:p>
          <a:p>
            <a:pPr eaLnBrk="1" hangingPunct="1">
              <a:spcBef>
                <a:spcPct val="0"/>
              </a:spcBef>
              <a:buFontTx/>
              <a:buNone/>
              <a:defRPr/>
            </a:pPr>
            <a:endParaRPr lang="en-US" altLang="pt-PT" sz="2000" dirty="0" smtClean="0">
              <a:solidFill>
                <a:srgbClr val="000099"/>
              </a:solidFill>
              <a:latin typeface="Times New Roman" pitchFamily="18" charset="0"/>
            </a:endParaRPr>
          </a:p>
          <a:p>
            <a:pPr eaLnBrk="1" hangingPunct="1">
              <a:spcBef>
                <a:spcPct val="0"/>
              </a:spcBef>
              <a:buFontTx/>
              <a:buNone/>
              <a:defRPr/>
            </a:pPr>
            <a:endParaRPr lang="en-US" altLang="pt-PT" sz="2000" dirty="0">
              <a:solidFill>
                <a:srgbClr val="000099"/>
              </a:solidFill>
              <a:latin typeface="Times New Roman" pitchFamily="18" charset="0"/>
            </a:endParaRPr>
          </a:p>
          <a:p>
            <a:pPr eaLnBrk="1" hangingPunct="1">
              <a:spcBef>
                <a:spcPct val="0"/>
              </a:spcBef>
              <a:buFontTx/>
              <a:buNone/>
              <a:defRPr/>
            </a:pPr>
            <a:endParaRPr lang="en-US" altLang="pt-PT" sz="2000" dirty="0" smtClean="0">
              <a:solidFill>
                <a:srgbClr val="000099"/>
              </a:solidFill>
              <a:latin typeface="Times New Roman" pitchFamily="18" charset="0"/>
            </a:endParaRPr>
          </a:p>
          <a:p>
            <a:pPr eaLnBrk="1" hangingPunct="1">
              <a:spcBef>
                <a:spcPct val="0"/>
              </a:spcBef>
              <a:buFontTx/>
              <a:buNone/>
              <a:defRPr/>
            </a:pPr>
            <a:endParaRPr lang="en-US" altLang="pt-PT" sz="2000" dirty="0">
              <a:solidFill>
                <a:srgbClr val="000099"/>
              </a:solidFill>
              <a:latin typeface="Times New Roman" pitchFamily="18" charset="0"/>
            </a:endParaRPr>
          </a:p>
          <a:p>
            <a:pPr eaLnBrk="1" hangingPunct="1">
              <a:spcBef>
                <a:spcPct val="0"/>
              </a:spcBef>
              <a:buFontTx/>
              <a:buNone/>
              <a:defRPr/>
            </a:pPr>
            <a:endParaRPr lang="pt-PT" altLang="pt-PT" sz="2000" dirty="0" smtClean="0">
              <a:solidFill>
                <a:srgbClr val="000099"/>
              </a:solidFill>
              <a:latin typeface="Times New Roman" pitchFamily="18" charset="0"/>
            </a:endParaRPr>
          </a:p>
          <a:p>
            <a:pPr eaLnBrk="1" hangingPunct="1">
              <a:spcBef>
                <a:spcPct val="0"/>
              </a:spcBef>
              <a:buFontTx/>
              <a:buNone/>
              <a:defRPr/>
            </a:pPr>
            <a:endParaRPr lang="pt-PT" altLang="pt-PT" sz="2000" dirty="0">
              <a:solidFill>
                <a:srgbClr val="000099"/>
              </a:solidFill>
              <a:latin typeface="Times New Roman" pitchFamily="18" charset="0"/>
            </a:endParaRPr>
          </a:p>
          <a:p>
            <a:pPr algn="ctr" eaLnBrk="1" hangingPunct="1">
              <a:spcBef>
                <a:spcPct val="0"/>
              </a:spcBef>
              <a:buFontTx/>
              <a:buNone/>
              <a:defRPr/>
            </a:pPr>
            <a:r>
              <a:rPr lang="pt-PT" altLang="pt-PT" sz="2000" dirty="0" smtClean="0">
                <a:latin typeface="Times New Roman" pitchFamily="18" charset="0"/>
              </a:rPr>
              <a:t>TABLE 2</a:t>
            </a:r>
          </a:p>
        </p:txBody>
      </p:sp>
      <p:pic>
        <p:nvPicPr>
          <p:cNvPr id="563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555454"/>
            <a:ext cx="8858250" cy="2609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1052736"/>
            <a:ext cx="5271429" cy="5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769255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8"/>
          <p:cNvSpPr txBox="1">
            <a:spLocks noChangeArrowheads="1"/>
          </p:cNvSpPr>
          <p:nvPr/>
        </p:nvSpPr>
        <p:spPr bwMode="auto">
          <a:xfrm>
            <a:off x="179387" y="153208"/>
            <a:ext cx="8713788"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marL="342900" indent="-342900" eaLnBrk="1" hangingPunct="1">
              <a:spcBef>
                <a:spcPct val="0"/>
              </a:spcBef>
              <a:defRPr/>
            </a:pPr>
            <a:r>
              <a:rPr lang="pt-PT" altLang="pt-PT" sz="2000" dirty="0" smtClean="0">
                <a:solidFill>
                  <a:srgbClr val="000099"/>
                </a:solidFill>
                <a:latin typeface="Times New Roman" pitchFamily="18" charset="0"/>
              </a:rPr>
              <a:t>Three of the new models – 0CP2, 0CP3 and 0SO(3) – have vanishing quadratic terms, so no electroweak symmetry breaking can occur in them.</a:t>
            </a: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However, it is always possible and interesting to study models where we introduce </a:t>
            </a:r>
            <a:r>
              <a:rPr lang="pt-PT" altLang="pt-PT" sz="2000" i="1" dirty="0" smtClean="0">
                <a:solidFill>
                  <a:srgbClr val="FF0000"/>
                </a:solidFill>
                <a:latin typeface="Times New Roman" pitchFamily="18" charset="0"/>
              </a:rPr>
              <a:t>soft breaking terms</a:t>
            </a:r>
            <a:r>
              <a:rPr lang="pt-PT" altLang="pt-PT" sz="2000" dirty="0" smtClean="0">
                <a:solidFill>
                  <a:srgbClr val="000099"/>
                </a:solidFill>
                <a:latin typeface="Times New Roman" pitchFamily="18" charset="0"/>
              </a:rPr>
              <a:t>. And we can do so by keeping the new relation,</a:t>
            </a: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endParaRPr lang="pt-PT" altLang="pt-PT" sz="2000" dirty="0" smtClean="0">
              <a:solidFill>
                <a:srgbClr val="000099"/>
              </a:solidFill>
              <a:latin typeface="Times New Roman" pitchFamily="18" charset="0"/>
            </a:endParaRPr>
          </a:p>
          <a:p>
            <a:pPr eaLnBrk="1" hangingPunct="1">
              <a:spcBef>
                <a:spcPct val="0"/>
              </a:spcBef>
              <a:buNone/>
              <a:defRPr/>
            </a:pPr>
            <a:r>
              <a:rPr lang="pt-PT" altLang="pt-PT" sz="2000" dirty="0" smtClean="0">
                <a:solidFill>
                  <a:srgbClr val="000099"/>
                </a:solidFill>
                <a:latin typeface="Times New Roman" pitchFamily="18" charset="0"/>
              </a:rPr>
              <a:t>      as it will be preserved under renormalization to all orders, given</a:t>
            </a:r>
          </a:p>
          <a:p>
            <a:pPr eaLnBrk="1" hangingPunct="1">
              <a:spcBef>
                <a:spcPct val="0"/>
              </a:spcBef>
              <a:buNone/>
              <a:defRPr/>
            </a:pPr>
            <a:r>
              <a:rPr lang="pt-PT" altLang="pt-PT" sz="2000" dirty="0">
                <a:solidFill>
                  <a:srgbClr val="000099"/>
                </a:solidFill>
                <a:latin typeface="Times New Roman" pitchFamily="18" charset="0"/>
              </a:rPr>
              <a:t> </a:t>
            </a:r>
            <a:r>
              <a:rPr lang="pt-PT" altLang="pt-PT" sz="2000" dirty="0" smtClean="0">
                <a:solidFill>
                  <a:srgbClr val="000099"/>
                </a:solidFill>
                <a:latin typeface="Times New Roman" pitchFamily="18" charset="0"/>
              </a:rPr>
              <a:t>     the restrictions existing on the quartic sector.</a:t>
            </a: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 All of these models – with or without soft breaking terms, but with the</a:t>
            </a:r>
          </a:p>
          <a:p>
            <a:pPr eaLnBrk="1" hangingPunct="1">
              <a:spcBef>
                <a:spcPct val="0"/>
              </a:spcBef>
              <a:buNone/>
              <a:defRPr/>
            </a:pPr>
            <a:r>
              <a:rPr lang="pt-PT" altLang="pt-PT" sz="2000" dirty="0">
                <a:solidFill>
                  <a:srgbClr val="000099"/>
                </a:solidFill>
                <a:latin typeface="Times New Roman" pitchFamily="18" charset="0"/>
              </a:rPr>
              <a:t> </a:t>
            </a:r>
            <a:r>
              <a:rPr lang="pt-PT" altLang="pt-PT" sz="2000" dirty="0" smtClean="0">
                <a:solidFill>
                  <a:srgbClr val="000099"/>
                </a:solidFill>
                <a:latin typeface="Times New Roman" pitchFamily="18" charset="0"/>
              </a:rPr>
              <a:t>      above relation maintained – have very curious phenomenological aspects.</a:t>
            </a:r>
          </a:p>
          <a:p>
            <a:pPr eaLnBrk="1" hangingPunct="1">
              <a:spcBef>
                <a:spcPct val="0"/>
              </a:spcBef>
              <a:buNone/>
              <a:defRPr/>
            </a:pPr>
            <a:endParaRPr lang="pt-PT" altLang="pt-PT" sz="2000" dirty="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For instance, for all of them, a </a:t>
            </a:r>
            <a:r>
              <a:rPr lang="pt-PT" altLang="pt-PT" sz="2000" dirty="0" smtClean="0">
                <a:solidFill>
                  <a:srgbClr val="FF0000"/>
                </a:solidFill>
                <a:latin typeface="Times New Roman" pitchFamily="18" charset="0"/>
              </a:rPr>
              <a:t>Decoupling Limit </a:t>
            </a:r>
            <a:r>
              <a:rPr lang="pt-PT" altLang="pt-PT" sz="2000" dirty="0" smtClean="0">
                <a:solidFill>
                  <a:srgbClr val="000099"/>
                </a:solidFill>
                <a:latin typeface="Times New Roman" pitchFamily="18" charset="0"/>
              </a:rPr>
              <a:t>is not possible, provided the above relation between quadratic parameters holds.</a:t>
            </a:r>
          </a:p>
          <a:p>
            <a:pPr marL="342900" indent="-342900" eaLnBrk="1" hangingPunct="1">
              <a:spcBef>
                <a:spcPct val="0"/>
              </a:spcBef>
              <a:defRPr/>
            </a:pPr>
            <a:endParaRPr lang="pt-PT" altLang="pt-PT" sz="2000" dirty="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In other words, the </a:t>
            </a:r>
            <a:r>
              <a:rPr lang="pt-PT" altLang="pt-PT" sz="2000" dirty="0" smtClean="0">
                <a:solidFill>
                  <a:srgbClr val="FF0000"/>
                </a:solidFill>
                <a:latin typeface="Times New Roman" pitchFamily="18" charset="0"/>
              </a:rPr>
              <a:t>r</a:t>
            </a:r>
            <a:r>
              <a:rPr lang="pt-PT" altLang="pt-PT" sz="2000" baseline="-25000" dirty="0" smtClean="0">
                <a:solidFill>
                  <a:srgbClr val="FF0000"/>
                </a:solidFill>
                <a:latin typeface="Times New Roman" pitchFamily="18" charset="0"/>
              </a:rPr>
              <a:t>0</a:t>
            </a:r>
            <a:r>
              <a:rPr lang="pt-PT" altLang="pt-PT" sz="2000" dirty="0" smtClean="0">
                <a:solidFill>
                  <a:srgbClr val="FF0000"/>
                </a:solidFill>
                <a:latin typeface="Times New Roman" pitchFamily="18" charset="0"/>
              </a:rPr>
              <a:t>-symmetry</a:t>
            </a:r>
            <a:r>
              <a:rPr lang="pt-PT" altLang="pt-PT" sz="2000" dirty="0" smtClean="0">
                <a:solidFill>
                  <a:srgbClr val="000099"/>
                </a:solidFill>
                <a:latin typeface="Times New Roman" pitchFamily="18" charset="0"/>
              </a:rPr>
              <a:t> requires light extra scalars, and can therefore be tested – and disproven –  at LHC. </a:t>
            </a:r>
          </a:p>
          <a:p>
            <a:pPr marL="342900" indent="-342900" eaLnBrk="1" hangingPunct="1">
              <a:spcBef>
                <a:spcPct val="0"/>
              </a:spcBef>
              <a:defRPr/>
            </a:pPr>
            <a:endParaRPr lang="pt-PT" altLang="pt-PT" sz="2000" i="1" dirty="0">
              <a:solidFill>
                <a:srgbClr val="000099"/>
              </a:solidFill>
              <a:latin typeface="Times New Roman" pitchFamily="18" charset="0"/>
            </a:endParaRPr>
          </a:p>
          <a:p>
            <a:pPr marL="342900" indent="-342900" eaLnBrk="1" hangingPunct="1">
              <a:spcBef>
                <a:spcPct val="0"/>
              </a:spcBef>
              <a:defRPr/>
            </a:pPr>
            <a:r>
              <a:rPr lang="pt-PT" altLang="pt-PT" sz="2000" dirty="0" smtClean="0">
                <a:solidFill>
                  <a:srgbClr val="000099"/>
                </a:solidFill>
                <a:latin typeface="Times New Roman" pitchFamily="18" charset="0"/>
              </a:rPr>
              <a:t>Let’s now consider phenomenological aspects of some of these models...</a:t>
            </a:r>
          </a:p>
        </p:txBody>
      </p:sp>
      <p:pic>
        <p:nvPicPr>
          <p:cNvPr id="573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9481" y="1961901"/>
            <a:ext cx="1993600" cy="50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3580079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10723</TotalTime>
  <Words>1756</Words>
  <Application>Microsoft Office PowerPoint</Application>
  <PresentationFormat>On-screen Show (4:3)</PresentationFormat>
  <Paragraphs>290</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ferreira</dc:creator>
  <cp:lastModifiedBy>Ferreira</cp:lastModifiedBy>
  <cp:revision>466</cp:revision>
  <dcterms:created xsi:type="dcterms:W3CDTF">2009-09-13T16:18:37Z</dcterms:created>
  <dcterms:modified xsi:type="dcterms:W3CDTF">2023-09-13T08:14:10Z</dcterms:modified>
</cp:coreProperties>
</file>