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6" r:id="rId2"/>
    <p:sldId id="459" r:id="rId3"/>
    <p:sldId id="479" r:id="rId4"/>
    <p:sldId id="480" r:id="rId5"/>
    <p:sldId id="432" r:id="rId6"/>
    <p:sldId id="439" r:id="rId7"/>
    <p:sldId id="442" r:id="rId8"/>
    <p:sldId id="481" r:id="rId9"/>
    <p:sldId id="482" r:id="rId10"/>
    <p:sldId id="470" r:id="rId11"/>
    <p:sldId id="443" r:id="rId12"/>
    <p:sldId id="468" r:id="rId13"/>
    <p:sldId id="374" r:id="rId14"/>
    <p:sldId id="449" r:id="rId15"/>
    <p:sldId id="367" r:id="rId16"/>
    <p:sldId id="456" r:id="rId17"/>
    <p:sldId id="448" r:id="rId18"/>
    <p:sldId id="466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00"/>
    <a:srgbClr val="9800B6"/>
    <a:srgbClr val="01E1FF"/>
    <a:srgbClr val="FF4BF2"/>
    <a:srgbClr val="C1FFC1"/>
    <a:srgbClr val="DDFFDD"/>
    <a:srgbClr val="A7FFA7"/>
    <a:srgbClr val="EA9BFF"/>
    <a:srgbClr val="F2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6" autoAdjust="0"/>
    <p:restoredTop sz="96318" autoAdjust="0"/>
  </p:normalViewPr>
  <p:slideViewPr>
    <p:cSldViewPr>
      <p:cViewPr varScale="1">
        <p:scale>
          <a:sx n="97" d="100"/>
          <a:sy n="97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4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88DB0-B791-4122-A1BC-40279A646190}" type="datetimeFigureOut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D3A1-CFE8-4F70-BEE7-B1AA17ED8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674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A62C4-40AC-451A-910D-C846E75A1526}" type="datetimeFigureOut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FE7EF-1457-47A9-AB2E-681D13F27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362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is outline.</a:t>
            </a:r>
          </a:p>
          <a:p>
            <a:r>
              <a:rPr kumimoji="1" lang="en-US" altLang="ja-JP" baseline="0" dirty="0" smtClean="0"/>
              <a:t>First of all, I’ll explain about this particle production effect, briefly.</a:t>
            </a:r>
          </a:p>
          <a:p>
            <a:r>
              <a:rPr kumimoji="1" lang="en-US" altLang="ja-JP" baseline="0" dirty="0" smtClean="0"/>
              <a:t>Next I’ll mention about our study,</a:t>
            </a:r>
          </a:p>
          <a:p>
            <a:r>
              <a:rPr kumimoji="1" lang="en-US" altLang="ja-JP" baseline="0" dirty="0" smtClean="0"/>
              <a:t>and finally, I’ll summarize.</a:t>
            </a:r>
          </a:p>
          <a:p>
            <a:r>
              <a:rPr kumimoji="1" lang="en-US" altLang="ja-JP" baseline="0" dirty="0" smtClean="0"/>
              <a:t>OK, let’s move to introduction.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198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 it is known that particle</a:t>
            </a:r>
            <a:r>
              <a:rPr kumimoji="1" lang="en-US" altLang="ja-JP" baseline="0" dirty="0" smtClean="0"/>
              <a:t> production from vacuum happens if a background is changing.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30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order to explain how to calculate, let</a:t>
            </a:r>
            <a:r>
              <a:rPr kumimoji="1" lang="en-US" altLang="ja-JP" baseline="0" dirty="0" smtClean="0"/>
              <a:t>’s consider by a simple example, using a scalar case.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32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 it is known that particle</a:t>
            </a:r>
            <a:r>
              <a:rPr kumimoji="1" lang="en-US" altLang="ja-JP" baseline="0" dirty="0" smtClean="0"/>
              <a:t> production from vacuum happens if a background is changing.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22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46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20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15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 it is known that particle</a:t>
            </a:r>
            <a:r>
              <a:rPr kumimoji="1" lang="en-US" altLang="ja-JP" baseline="0" dirty="0" smtClean="0"/>
              <a:t> production from vacuum happens if a background is changing.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48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order to explain how to calculate, let</a:t>
            </a:r>
            <a:r>
              <a:rPr kumimoji="1" lang="en-US" altLang="ja-JP" baseline="0" dirty="0" smtClean="0"/>
              <a:t>’s consider by a simple example, using a scalar case.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26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 it is known that particle</a:t>
            </a:r>
            <a:r>
              <a:rPr kumimoji="1" lang="en-US" altLang="ja-JP" baseline="0" dirty="0" smtClean="0"/>
              <a:t> production from vacuum happens if a background is changing.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087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But</a:t>
            </a:r>
            <a:r>
              <a:rPr kumimoji="1" lang="en-US" altLang="ja-JP" baseline="0" dirty="0" smtClean="0"/>
              <a:t> later in this talk, I will show that all particles </a:t>
            </a:r>
            <a:r>
              <a:rPr kumimoji="1" lang="en-US" altLang="ja-JP" baseline="0" smtClean="0"/>
              <a:t>are produced.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77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03"/>
            <a:ext cx="9144000" cy="65793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2015/12/6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6948264" y="638132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2107D7-FAFF-44FD-BD91-1BB4BEDA7B1B}" type="slidenum">
              <a:rPr kumimoji="1" lang="en-US" altLang="ja-JP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/13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-33090" y="-1975"/>
            <a:ext cx="7668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200" i="1" dirty="0" smtClean="0">
                <a:effectLst/>
              </a:rPr>
              <a:t>Felipe </a:t>
            </a:r>
            <a:r>
              <a:rPr lang="en-US" altLang="ja-JP" sz="1200" i="1" dirty="0" err="1" smtClean="0">
                <a:effectLst/>
              </a:rPr>
              <a:t>Micaroni</a:t>
            </a:r>
            <a:r>
              <a:rPr lang="en-US" altLang="ja-JP" sz="1200" i="1" dirty="0" smtClean="0">
                <a:effectLst/>
              </a:rPr>
              <a:t> </a:t>
            </a:r>
            <a:r>
              <a:rPr lang="en-US" altLang="ja-JP" sz="1200" i="1" dirty="0" err="1" smtClean="0">
                <a:effectLst/>
              </a:rPr>
              <a:t>Lalli</a:t>
            </a:r>
            <a:r>
              <a:rPr lang="en-US" altLang="ja-JP" sz="1200" dirty="0" smtClean="0">
                <a:effectLst/>
              </a:rPr>
              <a:t>, </a:t>
            </a:r>
            <a:r>
              <a:rPr kumimoji="1" lang="en-US" altLang="ja-JP" sz="1200" dirty="0" smtClean="0"/>
              <a:t>CC-By-SA 2.5</a:t>
            </a:r>
            <a:r>
              <a:rPr kumimoji="1" lang="en-US" altLang="ja-JP" sz="1200" baseline="0" dirty="0" smtClean="0"/>
              <a:t> Generic license, </a:t>
            </a:r>
            <a:r>
              <a:rPr kumimoji="1" lang="en-US" altLang="ja-JP" sz="1200" dirty="0" smtClean="0"/>
              <a:t>&lt;https://en.wikipedia.org/wiki/File:PageRank-hi-res.png&gt;</a:t>
            </a:r>
            <a:endParaRPr kumimoji="1" lang="ja-JP" altLang="en-US" sz="1200" dirty="0"/>
          </a:p>
        </p:txBody>
      </p:sp>
      <p:sp>
        <p:nvSpPr>
          <p:cNvPr id="11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52056" cy="365125"/>
          </a:xfrm>
        </p:spPr>
        <p:txBody>
          <a:bodyPr/>
          <a:lstStyle>
            <a:lvl1pPr>
              <a:defRPr>
                <a:latin typeface="+mj-lt"/>
                <a:ea typeface="HG丸ｺﾞｼｯｸM-PRO" panose="020F0600000000000000" pitchFamily="50" charset="-128"/>
              </a:defRPr>
            </a:lvl1pPr>
          </a:lstStyle>
          <a:p>
            <a:r>
              <a:rPr lang="en-US" altLang="ja-JP" smtClean="0"/>
              <a:t>SCALARS 2015 @ University of Warsaw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5998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52140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0833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29411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ＭＳ Ｐゴシック" pitchFamily="50" charset="-128"/>
              <a:buChar char="■"/>
              <a:defRPr sz="2400">
                <a:solidFill>
                  <a:schemeClr val="tx1"/>
                </a:solidFill>
              </a:defRPr>
            </a:lvl1pPr>
            <a:lvl2pPr marL="800100" indent="-342900">
              <a:buClr>
                <a:srgbClr val="00B050"/>
              </a:buClr>
              <a:buFont typeface="ＭＳ Ｐゴシック" pitchFamily="50" charset="-128"/>
              <a:buChar char="■"/>
              <a:defRPr sz="2200"/>
            </a:lvl2pPr>
            <a:lvl3pPr marL="1257300" indent="-342900">
              <a:buClr>
                <a:srgbClr val="FF9801"/>
              </a:buClr>
              <a:buFont typeface="ＭＳ Ｐゴシック" pitchFamily="50" charset="-128"/>
              <a:buChar char="■"/>
              <a:defRPr sz="2000"/>
            </a:lvl3pPr>
            <a:lvl4pPr marL="1657350" indent="-285750">
              <a:buClr>
                <a:srgbClr val="D000D5"/>
              </a:buClr>
              <a:buFont typeface="ＭＳ Ｐゴシック" pitchFamily="50" charset="-128"/>
              <a:buChar char="■"/>
              <a:defRPr sz="1800"/>
            </a:lvl4pPr>
            <a:lvl5pPr marL="2114550" indent="-285750">
              <a:buClr>
                <a:srgbClr val="C1D000"/>
              </a:buClr>
              <a:buFont typeface="ＭＳ Ｐゴシック" pitchFamily="50" charset="-128"/>
              <a:buChar char="■"/>
              <a:defRPr sz="18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 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 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 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2015/12/6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52056" cy="365125"/>
          </a:xfrm>
        </p:spPr>
        <p:txBody>
          <a:bodyPr/>
          <a:lstStyle>
            <a:lvl1pPr>
              <a:defRPr>
                <a:latin typeface="+mj-lt"/>
                <a:ea typeface="HG丸ｺﾞｼｯｸM-PRO" panose="020F0600000000000000" pitchFamily="50" charset="-128"/>
              </a:defRPr>
            </a:lvl1pPr>
          </a:lstStyle>
          <a:p>
            <a:r>
              <a:rPr lang="en-US" altLang="ja-JP" smtClean="0"/>
              <a:t>SCALARS 2015 @ University of Warsaw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6948264" y="638132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2107D7-FAFF-44FD-BD91-1BB4BEDA7B1B}" type="slidenum">
              <a:rPr kumimoji="1" lang="en-US" altLang="ja-JP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/13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16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27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926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504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49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334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7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802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2015/12/6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SCALARS 2015 @ University of Warsaw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58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5.png"/><Relationship Id="rId18" Type="http://schemas.openxmlformats.org/officeDocument/2006/relationships/image" Target="../media/image72.png"/><Relationship Id="rId3" Type="http://schemas.openxmlformats.org/officeDocument/2006/relationships/image" Target="../media/image55.png"/><Relationship Id="rId21" Type="http://schemas.openxmlformats.org/officeDocument/2006/relationships/image" Target="../media/image75.png"/><Relationship Id="rId7" Type="http://schemas.openxmlformats.org/officeDocument/2006/relationships/image" Target="../media/image12.png"/><Relationship Id="rId12" Type="http://schemas.openxmlformats.org/officeDocument/2006/relationships/image" Target="../media/image64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9.png"/><Relationship Id="rId10" Type="http://schemas.openxmlformats.org/officeDocument/2006/relationships/image" Target="../media/image62.png"/><Relationship Id="rId19" Type="http://schemas.openxmlformats.org/officeDocument/2006/relationships/image" Target="../media/image73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61.png"/><Relationship Id="rId3" Type="http://schemas.openxmlformats.org/officeDocument/2006/relationships/image" Target="../media/image77.png"/><Relationship Id="rId21" Type="http://schemas.openxmlformats.org/officeDocument/2006/relationships/image" Target="../media/image701.png"/><Relationship Id="rId34" Type="http://schemas.openxmlformats.org/officeDocument/2006/relationships/image" Target="../media/image591.png"/><Relationship Id="rId17" Type="http://schemas.openxmlformats.org/officeDocument/2006/relationships/image" Target="../media/image650.png"/><Relationship Id="rId25" Type="http://schemas.openxmlformats.org/officeDocument/2006/relationships/image" Target="../media/image751.png"/><Relationship Id="rId33" Type="http://schemas.openxmlformats.org/officeDocument/2006/relationships/image" Target="../media/image55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2.png"/><Relationship Id="rId20" Type="http://schemas.openxmlformats.org/officeDocument/2006/relationships/image" Target="../media/image690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24" Type="http://schemas.openxmlformats.org/officeDocument/2006/relationships/image" Target="../media/image741.png"/><Relationship Id="rId32" Type="http://schemas.openxmlformats.org/officeDocument/2006/relationships/image" Target="../media/image83.png"/><Relationship Id="rId5" Type="http://schemas.openxmlformats.org/officeDocument/2006/relationships/image" Target="../media/image79.png"/><Relationship Id="rId15" Type="http://schemas.openxmlformats.org/officeDocument/2006/relationships/image" Target="../media/image631.png"/><Relationship Id="rId23" Type="http://schemas.openxmlformats.org/officeDocument/2006/relationships/image" Target="../media/image731.png"/><Relationship Id="rId28" Type="http://schemas.openxmlformats.org/officeDocument/2006/relationships/image" Target="../media/image791.png"/><Relationship Id="rId19" Type="http://schemas.openxmlformats.org/officeDocument/2006/relationships/image" Target="../media/image67.png"/><Relationship Id="rId31" Type="http://schemas.openxmlformats.org/officeDocument/2006/relationships/image" Target="../media/image82.png"/><Relationship Id="rId4" Type="http://schemas.openxmlformats.org/officeDocument/2006/relationships/image" Target="../media/image78.png"/><Relationship Id="rId14" Type="http://schemas.openxmlformats.org/officeDocument/2006/relationships/image" Target="../media/image621.png"/><Relationship Id="rId22" Type="http://schemas.openxmlformats.org/officeDocument/2006/relationships/image" Target="../media/image721.png"/><Relationship Id="rId27" Type="http://schemas.openxmlformats.org/officeDocument/2006/relationships/image" Target="../media/image781.png"/><Relationship Id="rId30" Type="http://schemas.openxmlformats.org/officeDocument/2006/relationships/image" Target="../media/image81.png"/><Relationship Id="rId35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7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6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3" Type="http://schemas.openxmlformats.org/officeDocument/2006/relationships/image" Target="../media/image1010.png"/><Relationship Id="rId18" Type="http://schemas.openxmlformats.org/officeDocument/2006/relationships/image" Target="../media/image1090.png"/><Relationship Id="rId26" Type="http://schemas.openxmlformats.org/officeDocument/2006/relationships/image" Target="../media/image1170.png"/><Relationship Id="rId3" Type="http://schemas.openxmlformats.org/officeDocument/2006/relationships/image" Target="../media/image86.gif"/><Relationship Id="rId21" Type="http://schemas.openxmlformats.org/officeDocument/2006/relationships/image" Target="../media/image88.gif"/><Relationship Id="rId7" Type="http://schemas.openxmlformats.org/officeDocument/2006/relationships/image" Target="../media/image950.png"/><Relationship Id="rId12" Type="http://schemas.openxmlformats.org/officeDocument/2006/relationships/image" Target="../media/image1001.png"/><Relationship Id="rId17" Type="http://schemas.openxmlformats.org/officeDocument/2006/relationships/image" Target="../media/image1080.png"/><Relationship Id="rId25" Type="http://schemas.openxmlformats.org/officeDocument/2006/relationships/image" Target="../media/image1160.png"/><Relationship Id="rId2" Type="http://schemas.openxmlformats.org/officeDocument/2006/relationships/image" Target="../media/image890.png"/><Relationship Id="rId16" Type="http://schemas.openxmlformats.org/officeDocument/2006/relationships/image" Target="../media/image1070.png"/><Relationship Id="rId20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990.png"/><Relationship Id="rId24" Type="http://schemas.openxmlformats.org/officeDocument/2006/relationships/image" Target="../media/image1150.png"/><Relationship Id="rId5" Type="http://schemas.openxmlformats.org/officeDocument/2006/relationships/image" Target="../media/image930.png"/><Relationship Id="rId15" Type="http://schemas.openxmlformats.org/officeDocument/2006/relationships/image" Target="../media/image1060.png"/><Relationship Id="rId23" Type="http://schemas.openxmlformats.org/officeDocument/2006/relationships/image" Target="../media/image1140.png"/><Relationship Id="rId28" Type="http://schemas.openxmlformats.org/officeDocument/2006/relationships/image" Target="../media/image1190.png"/><Relationship Id="rId10" Type="http://schemas.openxmlformats.org/officeDocument/2006/relationships/image" Target="../media/image980.png"/><Relationship Id="rId19" Type="http://schemas.openxmlformats.org/officeDocument/2006/relationships/image" Target="../media/image1100.png"/><Relationship Id="rId4" Type="http://schemas.openxmlformats.org/officeDocument/2006/relationships/image" Target="../media/image87.gif"/><Relationship Id="rId9" Type="http://schemas.openxmlformats.org/officeDocument/2006/relationships/image" Target="../media/image970.png"/><Relationship Id="rId14" Type="http://schemas.openxmlformats.org/officeDocument/2006/relationships/image" Target="../media/image1050.png"/><Relationship Id="rId22" Type="http://schemas.openxmlformats.org/officeDocument/2006/relationships/image" Target="../media/image1130.png"/><Relationship Id="rId27" Type="http://schemas.openxmlformats.org/officeDocument/2006/relationships/image" Target="../media/image1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13" Type="http://schemas.openxmlformats.org/officeDocument/2006/relationships/image" Target="../media/image1230.png"/><Relationship Id="rId3" Type="http://schemas.openxmlformats.org/officeDocument/2006/relationships/image" Target="../media/image100.png"/><Relationship Id="rId7" Type="http://schemas.openxmlformats.org/officeDocument/2006/relationships/image" Target="../media/image1002.png"/><Relationship Id="rId12" Type="http://schemas.openxmlformats.org/officeDocument/2006/relationships/image" Target="../media/image1210.png"/><Relationship Id="rId2" Type="http://schemas.openxmlformats.org/officeDocument/2006/relationships/image" Target="../media/image9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1.png"/><Relationship Id="rId11" Type="http://schemas.openxmlformats.org/officeDocument/2006/relationships/image" Target="../media/image1202.png"/><Relationship Id="rId5" Type="http://schemas.openxmlformats.org/officeDocument/2006/relationships/image" Target="../media/image981.png"/><Relationship Id="rId15" Type="http://schemas.openxmlformats.org/officeDocument/2006/relationships/image" Target="../media/image1250.png"/><Relationship Id="rId10" Type="http://schemas.openxmlformats.org/officeDocument/2006/relationships/image" Target="../media/image1191.png"/><Relationship Id="rId4" Type="http://schemas.openxmlformats.org/officeDocument/2006/relationships/image" Target="../media/image971.png"/><Relationship Id="rId9" Type="http://schemas.openxmlformats.org/officeDocument/2006/relationships/image" Target="../media/image1181.png"/><Relationship Id="rId14" Type="http://schemas.openxmlformats.org/officeDocument/2006/relationships/image" Target="../media/image12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0.png"/><Relationship Id="rId3" Type="http://schemas.openxmlformats.org/officeDocument/2006/relationships/image" Target="../media/image20.png"/><Relationship Id="rId21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9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3" Type="http://schemas.openxmlformats.org/officeDocument/2006/relationships/image" Target="../media/image32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47.png"/><Relationship Id="rId5" Type="http://schemas.openxmlformats.org/officeDocument/2006/relationships/image" Target="../media/image412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34.png"/><Relationship Id="rId21" Type="http://schemas.openxmlformats.org/officeDocument/2006/relationships/image" Target="../media/image40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24" Type="http://schemas.openxmlformats.org/officeDocument/2006/relationships/image" Target="../media/image43.png"/><Relationship Id="rId15" Type="http://schemas.openxmlformats.org/officeDocument/2006/relationships/image" Target="../media/image36.png"/><Relationship Id="rId23" Type="http://schemas.openxmlformats.org/officeDocument/2006/relationships/image" Target="../media/image42.png"/><Relationship Id="rId19" Type="http://schemas.openxmlformats.org/officeDocument/2006/relationships/image" Target="../media/image67.png"/><Relationship Id="rId14" Type="http://schemas.openxmlformats.org/officeDocument/2006/relationships/image" Target="../media/image35.png"/><Relationship Id="rId2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40776"/>
            <a:ext cx="1152128" cy="127781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971600" y="836712"/>
            <a:ext cx="7344816" cy="1476165"/>
          </a:xfrm>
          <a:prstGeom prst="roundRect">
            <a:avLst/>
          </a:prstGeom>
          <a:solidFill>
            <a:schemeClr val="bg1">
              <a:alpha val="10000"/>
            </a:schemeClr>
          </a:solidFill>
          <a:ln w="50800">
            <a:solidFill>
              <a:srgbClr val="0000FF"/>
            </a:solidFill>
          </a:ln>
          <a:effectLst>
            <a:glow rad="228600">
              <a:schemeClr val="bg1">
                <a:alpha val="9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836713"/>
            <a:ext cx="8136904" cy="1476164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Effect of Interaction terms on parametric resonance</a:t>
            </a:r>
            <a:endParaRPr kumimoji="1" lang="ja-JP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662807" y="2420888"/>
            <a:ext cx="5653609" cy="235581"/>
          </a:xfrm>
          <a:prstGeom prst="roundRect">
            <a:avLst/>
          </a:prstGeom>
          <a:solidFill>
            <a:schemeClr val="bg1">
              <a:alpha val="10000"/>
            </a:schemeClr>
          </a:solidFill>
          <a:ln w="9525">
            <a:solidFill>
              <a:schemeClr val="bg1"/>
            </a:solidFill>
          </a:ln>
          <a:effectLst>
            <a:glow rad="228600">
              <a:schemeClr val="bg1">
                <a:alpha val="9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979712" y="4005064"/>
            <a:ext cx="4752528" cy="277073"/>
          </a:xfrm>
          <a:prstGeom prst="roundRect">
            <a:avLst/>
          </a:prstGeom>
          <a:solidFill>
            <a:schemeClr val="bg1">
              <a:alpha val="10000"/>
            </a:schemeClr>
          </a:solidFill>
          <a:ln w="9525">
            <a:solidFill>
              <a:schemeClr val="bg1"/>
            </a:solidFill>
          </a:ln>
          <a:effectLst>
            <a:glow rad="228600">
              <a:schemeClr val="bg1">
                <a:alpha val="9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403648" y="4625729"/>
            <a:ext cx="6046544" cy="243431"/>
          </a:xfrm>
          <a:prstGeom prst="roundRect">
            <a:avLst/>
          </a:prstGeom>
          <a:solidFill>
            <a:schemeClr val="bg1">
              <a:alpha val="10000"/>
            </a:schemeClr>
          </a:solidFill>
          <a:ln w="9525">
            <a:solidFill>
              <a:schemeClr val="bg1"/>
            </a:solidFill>
          </a:ln>
          <a:effectLst>
            <a:glow rad="228600">
              <a:schemeClr val="bg1">
                <a:alpha val="9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134672" cy="3600400"/>
          </a:xfrm>
        </p:spPr>
        <p:txBody>
          <a:bodyPr>
            <a:normAutofit/>
          </a:bodyPr>
          <a:lstStyle/>
          <a:p>
            <a:pPr algn="r"/>
            <a:r>
              <a:rPr lang="en-US" altLang="ja-JP" sz="1800" dirty="0" smtClean="0">
                <a:solidFill>
                  <a:srgbClr val="00B050"/>
                </a:solidFill>
              </a:rPr>
              <a:t>[Based on: </a:t>
            </a:r>
            <a:r>
              <a:rPr lang="en-US" altLang="ja-JP" sz="1800" i="1" dirty="0" smtClean="0">
                <a:solidFill>
                  <a:srgbClr val="00B050"/>
                </a:solidFill>
              </a:rPr>
              <a:t>JHEP</a:t>
            </a:r>
            <a:r>
              <a:rPr lang="en-US" altLang="ja-JP" sz="1800" dirty="0" smtClean="0">
                <a:solidFill>
                  <a:srgbClr val="00B050"/>
                </a:solidFill>
              </a:rPr>
              <a:t> </a:t>
            </a:r>
            <a:r>
              <a:rPr lang="en-US" altLang="ja-JP" sz="1800" b="1" dirty="0">
                <a:solidFill>
                  <a:srgbClr val="00B050"/>
                </a:solidFill>
              </a:rPr>
              <a:t>1503</a:t>
            </a:r>
            <a:r>
              <a:rPr lang="en-US" altLang="ja-JP" sz="1800" dirty="0">
                <a:solidFill>
                  <a:srgbClr val="00B050"/>
                </a:solidFill>
              </a:rPr>
              <a:t> (2015) 113 </a:t>
            </a:r>
            <a:r>
              <a:rPr lang="en-US" altLang="ja-JP" sz="1800" dirty="0" smtClean="0">
                <a:solidFill>
                  <a:srgbClr val="00B050"/>
                </a:solidFill>
              </a:rPr>
              <a:t>(arXiv:1412.7442 </a:t>
            </a:r>
            <a:r>
              <a:rPr lang="en-US" altLang="ja-JP" sz="1800" dirty="0">
                <a:solidFill>
                  <a:srgbClr val="00B050"/>
                </a:solidFill>
              </a:rPr>
              <a:t>[</a:t>
            </a:r>
            <a:r>
              <a:rPr lang="en-US" altLang="ja-JP" sz="1800" dirty="0" err="1">
                <a:solidFill>
                  <a:srgbClr val="00B050"/>
                </a:solidFill>
              </a:rPr>
              <a:t>hep-ph</a:t>
            </a:r>
            <a:r>
              <a:rPr lang="en-US" altLang="ja-JP" sz="1800" dirty="0" smtClean="0">
                <a:solidFill>
                  <a:srgbClr val="00B050"/>
                </a:solidFill>
              </a:rPr>
              <a:t>])]</a:t>
            </a:r>
          </a:p>
          <a:p>
            <a:pPr algn="r"/>
            <a:endParaRPr lang="en-US" altLang="ja-JP" sz="1800" dirty="0" smtClean="0">
              <a:solidFill>
                <a:srgbClr val="00B050"/>
              </a:solidFill>
            </a:endParaRPr>
          </a:p>
          <a:p>
            <a:pPr algn="r"/>
            <a:endParaRPr lang="en-US" altLang="ja-JP" sz="1800" dirty="0" smtClean="0">
              <a:solidFill>
                <a:srgbClr val="00B050"/>
              </a:solidFill>
            </a:endParaRPr>
          </a:p>
          <a:p>
            <a:pPr algn="r"/>
            <a:endParaRPr lang="en-US" altLang="ja-JP" sz="1800" dirty="0" smtClean="0">
              <a:solidFill>
                <a:srgbClr val="00B050"/>
              </a:solidFill>
            </a:endParaRPr>
          </a:p>
          <a:p>
            <a:pPr algn="r"/>
            <a:endParaRPr lang="en-US" altLang="ja-JP" sz="1050" dirty="0" smtClean="0">
              <a:solidFill>
                <a:srgbClr val="00B050"/>
              </a:solidFill>
            </a:endParaRPr>
          </a:p>
          <a:p>
            <a:r>
              <a:rPr lang="en-US" altLang="ja-JP" sz="2800" b="1" dirty="0" smtClean="0">
                <a:solidFill>
                  <a:schemeClr val="tx1"/>
                </a:solidFill>
                <a:latin typeface="+mj-lt"/>
                <a:ea typeface="HG丸ｺﾞｼｯｸM-PRO" panose="020F0600000000000000" pitchFamily="50" charset="-128"/>
              </a:rPr>
              <a:t>Seishi Enomoto </a:t>
            </a:r>
            <a:r>
              <a:rPr lang="en-US" altLang="ja-JP" sz="2400" b="1" dirty="0" smtClean="0">
                <a:solidFill>
                  <a:schemeClr val="tx1"/>
                </a:solidFill>
                <a:latin typeface="+mj-lt"/>
              </a:rPr>
              <a:t>(Univ. of Warsaw)</a:t>
            </a:r>
            <a:endParaRPr lang="en-US" altLang="ja-JP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altLang="ja-JP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Collaborators </a:t>
            </a:r>
            <a:r>
              <a:rPr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	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Olga 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Czerwińska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 and  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Zygmunt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b="1" dirty="0" err="1" smtClean="0">
                <a:solidFill>
                  <a:schemeClr val="tx1"/>
                </a:solidFill>
              </a:rPr>
              <a:t>Lalak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(UW)</a:t>
            </a:r>
            <a:endParaRPr lang="en-US" altLang="ja-JP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52056" cy="365125"/>
          </a:xfrm>
        </p:spPr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0991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角丸四角形 75"/>
          <p:cNvSpPr/>
          <p:nvPr/>
        </p:nvSpPr>
        <p:spPr>
          <a:xfrm>
            <a:off x="3320951" y="4256015"/>
            <a:ext cx="711086" cy="2041126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角丸四角形 76"/>
          <p:cNvSpPr/>
          <p:nvPr/>
        </p:nvSpPr>
        <p:spPr>
          <a:xfrm>
            <a:off x="5302184" y="4256015"/>
            <a:ext cx="711086" cy="2041125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4661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Model 2: 2 bosons 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/>
                  <a:t>,</a:t>
                </a:r>
                <a:r>
                  <a:rPr lang="en-US" altLang="ja-JP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dirty="0" smtClean="0"/>
                  <a:t>) + 2 fermion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ja-JP" dirty="0" smtClean="0"/>
                  <a:t>,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altLang="ja-JP" dirty="0" smtClean="0"/>
                  <a:t>)</a:t>
                </a:r>
                <a:endParaRPr lang="en-US" altLang="ja-JP" dirty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kumimoji="1" lang="en-US" altLang="ja-JP" b="0" dirty="0" smtClean="0">
                    <a:ea typeface="Cambria Math"/>
                  </a:rPr>
                  <a:t> 	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altLang="ja-JP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ja-JP" b="0" dirty="0" smtClean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+(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.)</m:t>
                        </m:r>
                      </m:e>
                    </m:d>
                  </m:oMath>
                </a14:m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altLang="ja-JP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altLang="ja-JP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This model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 smtClean="0">
                    <a:sym typeface="Wingdings" panose="05000000000000000000" pitchFamily="2" charset="2"/>
                  </a:rPr>
                  <a:t> boson(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>
                    <a:sym typeface="Wingdings" panose="05000000000000000000" pitchFamily="2" charset="2"/>
                  </a:rPr>
                  <a:t>), fermion(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ja-JP" dirty="0" smtClean="0">
                    <a:sym typeface="Wingdings" panose="05000000000000000000" pitchFamily="2" charset="2"/>
                  </a:rPr>
                  <a:t>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>
                    <a:sym typeface="Wingdings" panose="05000000000000000000" pitchFamily="2" charset="2"/>
                  </a:rPr>
                  <a:t>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boson(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dirty="0" smtClean="0">
                    <a:sym typeface="Wingdings" panose="05000000000000000000" pitchFamily="2" charset="2"/>
                  </a:rPr>
                  <a:t>), fermion(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altLang="ja-JP" dirty="0" smtClean="0">
                    <a:sym typeface="Wingdings" panose="05000000000000000000" pitchFamily="2" charset="2"/>
                  </a:rPr>
                  <a:t>)</a:t>
                </a:r>
                <a:endParaRPr lang="en-US" altLang="ja-JP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altLang="ja-JP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4661"/>
                <a:ext cx="8928992" cy="6552728"/>
              </a:xfrm>
              <a:blipFill rotWithShape="0">
                <a:blip r:embed="rId3"/>
                <a:stretch>
                  <a:fillRect l="-751" t="-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角丸四角形吹き出し 40"/>
              <p:cNvSpPr/>
              <p:nvPr/>
            </p:nvSpPr>
            <p:spPr>
              <a:xfrm>
                <a:off x="6613192" y="642025"/>
                <a:ext cx="1454983" cy="346356"/>
              </a:xfrm>
              <a:prstGeom prst="wedgeRoundRectCallout">
                <a:avLst>
                  <a:gd name="adj1" fmla="val -71453"/>
                  <a:gd name="adj2" fmla="val 38180"/>
                  <a:gd name="adj3" fmla="val 16667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: coupling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192" y="642025"/>
                <a:ext cx="1454983" cy="346356"/>
              </a:xfrm>
              <a:prstGeom prst="wedgeRoundRectCallout">
                <a:avLst>
                  <a:gd name="adj1" fmla="val -71453"/>
                  <a:gd name="adj2" fmla="val 38180"/>
                  <a:gd name="adj3" fmla="val 16667"/>
                </a:avLst>
              </a:prstGeom>
              <a:blipFill rotWithShape="0">
                <a:blip r:embed="rId4"/>
                <a:stretch>
                  <a:fillRect t="-8197" b="-26230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2015/12/6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SCALARS 2015 @ University of Warsaw</a:t>
            </a:r>
            <a:endParaRPr kumimoji="1" lang="ja-JP" altLang="en-US" dirty="0"/>
          </a:p>
        </p:txBody>
      </p:sp>
      <p:sp>
        <p:nvSpPr>
          <p:cNvPr id="54" name="左右矢印 53"/>
          <p:cNvSpPr>
            <a:spLocks noChangeAspect="1"/>
          </p:cNvSpPr>
          <p:nvPr/>
        </p:nvSpPr>
        <p:spPr>
          <a:xfrm rot="5400000">
            <a:off x="5162380" y="5056424"/>
            <a:ext cx="990694" cy="332954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角丸四角形吹き出し 79"/>
              <p:cNvSpPr/>
              <p:nvPr/>
            </p:nvSpPr>
            <p:spPr>
              <a:xfrm>
                <a:off x="978286" y="5451076"/>
                <a:ext cx="1975490" cy="904304"/>
              </a:xfrm>
              <a:prstGeom prst="wedgeRoundRectCallout">
                <a:avLst>
                  <a:gd name="adj1" fmla="val 72322"/>
                  <a:gd name="adj2" fmla="val -47281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  <a:latin typeface="+mj-lt"/>
                  </a:rPr>
                  <a:t>Mass:  time-independent</a:t>
                </a:r>
              </a:p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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角丸四角形吹き出し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86" y="5451076"/>
                <a:ext cx="1975490" cy="904304"/>
              </a:xfrm>
              <a:prstGeom prst="wedgeRoundRectCallout">
                <a:avLst>
                  <a:gd name="adj1" fmla="val 72322"/>
                  <a:gd name="adj2" fmla="val -47281"/>
                  <a:gd name="adj3" fmla="val 16667"/>
                </a:avLst>
              </a:prstGeom>
              <a:blipFill rotWithShape="0">
                <a:blip r:embed="rId5"/>
                <a:stretch>
                  <a:fillRect t="-2614" b="-849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角丸四角形吹き出し 80"/>
              <p:cNvSpPr/>
              <p:nvPr/>
            </p:nvSpPr>
            <p:spPr>
              <a:xfrm>
                <a:off x="6264285" y="4505877"/>
                <a:ext cx="1814945" cy="729175"/>
              </a:xfrm>
              <a:prstGeom prst="wedgeRoundRectCallout">
                <a:avLst>
                  <a:gd name="adj1" fmla="val -69353"/>
                  <a:gd name="adj2" fmla="val 24201"/>
                  <a:gd name="adj3" fmla="val 1666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0" dirty="0" smtClean="0">
                    <a:solidFill>
                      <a:schemeClr val="tx1"/>
                    </a:solidFill>
                  </a:rPr>
                  <a:t>Mass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ja-JP" b="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ja-JP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角丸四角形吹き出し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85" y="4505877"/>
                <a:ext cx="1814945" cy="729175"/>
              </a:xfrm>
              <a:prstGeom prst="wedgeRoundRectCallout">
                <a:avLst>
                  <a:gd name="adj1" fmla="val -69353"/>
                  <a:gd name="adj2" fmla="val 24201"/>
                  <a:gd name="adj3" fmla="val 16667"/>
                </a:avLst>
              </a:prstGeom>
              <a:blipFill rotWithShape="0">
                <a:blip r:embed="rId6"/>
                <a:stretch>
                  <a:fillRect b="-403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コネクタ 38"/>
          <p:cNvCxnSpPr/>
          <p:nvPr/>
        </p:nvCxnSpPr>
        <p:spPr>
          <a:xfrm>
            <a:off x="4576251" y="2111420"/>
            <a:ext cx="221257" cy="21279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 flipV="1">
            <a:off x="4649865" y="2183374"/>
            <a:ext cx="56662" cy="62716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902833" y="2419015"/>
            <a:ext cx="63324" cy="52391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4312420" y="1906955"/>
                <a:ext cx="3520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420" y="1906955"/>
                <a:ext cx="352019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4946441" y="1906954"/>
                <a:ext cx="3306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441" y="1906954"/>
                <a:ext cx="330667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>
            <a:off x="4822603" y="2346562"/>
            <a:ext cx="223470" cy="21626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4793853" y="2133695"/>
            <a:ext cx="220215" cy="21618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4576251" y="2332205"/>
            <a:ext cx="242193" cy="22445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V="1">
            <a:off x="4649865" y="2399850"/>
            <a:ext cx="93872" cy="81953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H="1">
            <a:off x="4865889" y="2183374"/>
            <a:ext cx="68448" cy="96760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/>
              <p:cNvSpPr txBox="1"/>
              <p:nvPr/>
            </p:nvSpPr>
            <p:spPr>
              <a:xfrm>
                <a:off x="4308048" y="2395891"/>
                <a:ext cx="3520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07" name="テキスト ボックス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048" y="2395891"/>
                <a:ext cx="352019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107"/>
              <p:cNvSpPr txBox="1"/>
              <p:nvPr/>
            </p:nvSpPr>
            <p:spPr>
              <a:xfrm>
                <a:off x="4946442" y="2395891"/>
                <a:ext cx="3306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08" name="テキスト ボックス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442" y="2395891"/>
                <a:ext cx="33066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直線コネクタ 108"/>
          <p:cNvCxnSpPr/>
          <p:nvPr/>
        </p:nvCxnSpPr>
        <p:spPr>
          <a:xfrm>
            <a:off x="5746440" y="2117224"/>
            <a:ext cx="221257" cy="21279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 flipV="1">
            <a:off x="5820054" y="2189178"/>
            <a:ext cx="56662" cy="62716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6073022" y="2424819"/>
            <a:ext cx="63324" cy="52391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/>
              <p:cNvSpPr txBox="1"/>
              <p:nvPr/>
            </p:nvSpPr>
            <p:spPr>
              <a:xfrm>
                <a:off x="5482609" y="1912759"/>
                <a:ext cx="3306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2" name="テキスト ボックス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09" y="1912759"/>
                <a:ext cx="330667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/>
              <p:cNvSpPr txBox="1"/>
              <p:nvPr/>
            </p:nvSpPr>
            <p:spPr>
              <a:xfrm>
                <a:off x="6116630" y="1912758"/>
                <a:ext cx="3306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13" name="テキスト ボックス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0" y="1912758"/>
                <a:ext cx="330667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線コネクタ 113"/>
          <p:cNvCxnSpPr/>
          <p:nvPr/>
        </p:nvCxnSpPr>
        <p:spPr>
          <a:xfrm>
            <a:off x="5992792" y="2352366"/>
            <a:ext cx="223470" cy="21626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H="1">
            <a:off x="5964042" y="2139499"/>
            <a:ext cx="220215" cy="216182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5746440" y="2338009"/>
            <a:ext cx="242193" cy="22445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5820054" y="2405654"/>
            <a:ext cx="93872" cy="81953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 flipH="1">
            <a:off x="6036078" y="2189178"/>
            <a:ext cx="68448" cy="96760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/>
              <p:cNvSpPr txBox="1"/>
              <p:nvPr/>
            </p:nvSpPr>
            <p:spPr>
              <a:xfrm>
                <a:off x="5478237" y="2401695"/>
                <a:ext cx="3306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9" name="テキスト ボックス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37" y="2401695"/>
                <a:ext cx="330667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6116631" y="2401695"/>
                <a:ext cx="3306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1" y="2401695"/>
                <a:ext cx="330667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直線コネクタ 120"/>
          <p:cNvCxnSpPr/>
          <p:nvPr/>
        </p:nvCxnSpPr>
        <p:spPr>
          <a:xfrm>
            <a:off x="7101814" y="2009152"/>
            <a:ext cx="7844" cy="32429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7102023" y="2138727"/>
            <a:ext cx="7635" cy="96760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 flipH="1" flipV="1">
            <a:off x="7211843" y="2441517"/>
            <a:ext cx="69539" cy="64606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/>
              <p:cNvSpPr txBox="1"/>
              <p:nvPr/>
            </p:nvSpPr>
            <p:spPr>
              <a:xfrm>
                <a:off x="6796111" y="1915842"/>
                <a:ext cx="3520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24" name="テキスト ボックス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111" y="1915842"/>
                <a:ext cx="352019" cy="307777"/>
              </a:xfrm>
              <a:prstGeom prst="rect">
                <a:avLst/>
              </a:prstGeom>
              <a:blipFill rotWithShape="0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/>
              <p:cNvSpPr txBox="1"/>
              <p:nvPr/>
            </p:nvSpPr>
            <p:spPr>
              <a:xfrm>
                <a:off x="6537341" y="2389243"/>
                <a:ext cx="442236" cy="32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25" name="テキスト ボックス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41" y="2389243"/>
                <a:ext cx="442236" cy="326821"/>
              </a:xfrm>
              <a:prstGeom prst="rect">
                <a:avLst/>
              </a:prstGeom>
              <a:blipFill rotWithShape="0">
                <a:blip r:embed="rId13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直線コネクタ 125"/>
          <p:cNvCxnSpPr/>
          <p:nvPr/>
        </p:nvCxnSpPr>
        <p:spPr>
          <a:xfrm>
            <a:off x="7089606" y="2355681"/>
            <a:ext cx="312338" cy="240922"/>
          </a:xfrm>
          <a:prstGeom prst="line">
            <a:avLst/>
          </a:prstGeom>
          <a:ln w="190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V="1">
            <a:off x="6858570" y="2368732"/>
            <a:ext cx="243244" cy="227871"/>
          </a:xfrm>
          <a:prstGeom prst="line">
            <a:avLst/>
          </a:prstGeom>
          <a:ln w="190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V="1">
            <a:off x="6975239" y="2447478"/>
            <a:ext cx="42088" cy="41483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テキスト ボックス 157"/>
              <p:cNvSpPr txBox="1"/>
              <p:nvPr/>
            </p:nvSpPr>
            <p:spPr>
              <a:xfrm>
                <a:off x="7314155" y="2376847"/>
                <a:ext cx="442236" cy="32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58" name="テキスト ボックス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155" y="2376847"/>
                <a:ext cx="442236" cy="326821"/>
              </a:xfrm>
              <a:prstGeom prst="rect">
                <a:avLst/>
              </a:prstGeom>
              <a:blipFill rotWithShape="0">
                <a:blip r:embed="rId1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直線コネクタ 158"/>
          <p:cNvCxnSpPr/>
          <p:nvPr/>
        </p:nvCxnSpPr>
        <p:spPr>
          <a:xfrm>
            <a:off x="8325950" y="1999197"/>
            <a:ext cx="7844" cy="324294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8326159" y="2128772"/>
            <a:ext cx="7635" cy="96760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flipH="1" flipV="1">
            <a:off x="8435979" y="2431562"/>
            <a:ext cx="69539" cy="64606"/>
          </a:xfrm>
          <a:prstGeom prst="line">
            <a:avLst/>
          </a:prstGeom>
          <a:ln w="19050">
            <a:solidFill>
              <a:srgbClr val="0000FF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/>
              <p:cNvSpPr txBox="1"/>
              <p:nvPr/>
            </p:nvSpPr>
            <p:spPr>
              <a:xfrm>
                <a:off x="8020247" y="1905887"/>
                <a:ext cx="3306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62" name="テキスト ボックス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47" y="1905887"/>
                <a:ext cx="330667" cy="307777"/>
              </a:xfrm>
              <a:prstGeom prst="rect">
                <a:avLst/>
              </a:prstGeom>
              <a:blipFill rotWithShape="0">
                <a:blip r:embed="rId1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162"/>
              <p:cNvSpPr txBox="1"/>
              <p:nvPr/>
            </p:nvSpPr>
            <p:spPr>
              <a:xfrm>
                <a:off x="7727415" y="2380579"/>
                <a:ext cx="461024" cy="326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63" name="テキスト ボックス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415" y="2380579"/>
                <a:ext cx="461024" cy="326949"/>
              </a:xfrm>
              <a:prstGeom prst="rect">
                <a:avLst/>
              </a:prstGeom>
              <a:blipFill rotWithShape="0">
                <a:blip r:embed="rId1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直線コネクタ 163"/>
          <p:cNvCxnSpPr/>
          <p:nvPr/>
        </p:nvCxnSpPr>
        <p:spPr>
          <a:xfrm>
            <a:off x="8313742" y="2345726"/>
            <a:ext cx="312338" cy="240922"/>
          </a:xfrm>
          <a:prstGeom prst="line">
            <a:avLst/>
          </a:prstGeom>
          <a:ln w="190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 flipV="1">
            <a:off x="8082706" y="2358777"/>
            <a:ext cx="243244" cy="227871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flipV="1">
            <a:off x="8199375" y="2437523"/>
            <a:ext cx="42088" cy="41483"/>
          </a:xfrm>
          <a:prstGeom prst="line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/>
              <p:cNvSpPr txBox="1"/>
              <p:nvPr/>
            </p:nvSpPr>
            <p:spPr>
              <a:xfrm>
                <a:off x="8538291" y="2366892"/>
                <a:ext cx="442236" cy="32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67" name="テキスト ボックス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91" y="2366892"/>
                <a:ext cx="442236" cy="326821"/>
              </a:xfrm>
              <a:prstGeom prst="rect">
                <a:avLst/>
              </a:prstGeom>
              <a:blipFill rotWithShape="0">
                <a:blip r:embed="rId17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正方形/長方形 167"/>
          <p:cNvSpPr/>
          <p:nvPr/>
        </p:nvSpPr>
        <p:spPr>
          <a:xfrm>
            <a:off x="4308048" y="1912759"/>
            <a:ext cx="4672479" cy="8350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左右矢印 83"/>
          <p:cNvSpPr>
            <a:spLocks noChangeAspect="1"/>
          </p:cNvSpPr>
          <p:nvPr/>
        </p:nvSpPr>
        <p:spPr>
          <a:xfrm rot="16200000">
            <a:off x="3154189" y="5092754"/>
            <a:ext cx="990694" cy="332954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85" name="左右矢印 84"/>
          <p:cNvSpPr>
            <a:spLocks noChangeAspect="1"/>
          </p:cNvSpPr>
          <p:nvPr/>
        </p:nvSpPr>
        <p:spPr>
          <a:xfrm>
            <a:off x="3920697" y="5853424"/>
            <a:ext cx="1540187" cy="349286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87" name="左右矢印 86"/>
          <p:cNvSpPr>
            <a:spLocks noChangeAspect="1"/>
          </p:cNvSpPr>
          <p:nvPr/>
        </p:nvSpPr>
        <p:spPr>
          <a:xfrm rot="19457304">
            <a:off x="3721479" y="5117162"/>
            <a:ext cx="2039074" cy="332954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88" name="左右矢印 87"/>
          <p:cNvSpPr>
            <a:spLocks noChangeAspect="1"/>
          </p:cNvSpPr>
          <p:nvPr/>
        </p:nvSpPr>
        <p:spPr>
          <a:xfrm>
            <a:off x="3780397" y="4384825"/>
            <a:ext cx="1763808" cy="332954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52" name="左右矢印 51"/>
          <p:cNvSpPr>
            <a:spLocks noChangeAspect="1"/>
          </p:cNvSpPr>
          <p:nvPr/>
        </p:nvSpPr>
        <p:spPr>
          <a:xfrm rot="1361358">
            <a:off x="4485581" y="4068495"/>
            <a:ext cx="1111953" cy="307014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classical</a:t>
            </a:r>
            <a:endParaRPr kumimoji="1" lang="ja-JP" altLang="en-US" sz="1200" b="1" dirty="0"/>
          </a:p>
        </p:txBody>
      </p:sp>
      <p:sp>
        <p:nvSpPr>
          <p:cNvPr id="89" name="左右矢印 88"/>
          <p:cNvSpPr>
            <a:spLocks noChangeAspect="1"/>
          </p:cNvSpPr>
          <p:nvPr/>
        </p:nvSpPr>
        <p:spPr>
          <a:xfrm rot="2026621">
            <a:off x="3567306" y="5115112"/>
            <a:ext cx="2136679" cy="332954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86" name="左右矢印 85"/>
          <p:cNvSpPr>
            <a:spLocks noChangeAspect="1"/>
          </p:cNvSpPr>
          <p:nvPr/>
        </p:nvSpPr>
        <p:spPr>
          <a:xfrm rot="3367908">
            <a:off x="3977363" y="4800041"/>
            <a:ext cx="2096300" cy="307014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classical</a:t>
            </a:r>
            <a:endParaRPr kumimoji="1" lang="ja-JP" altLang="en-US" sz="1200" b="1" dirty="0"/>
          </a:p>
        </p:txBody>
      </p:sp>
      <p:sp>
        <p:nvSpPr>
          <p:cNvPr id="46" name="左右矢印 45"/>
          <p:cNvSpPr>
            <a:spLocks noChangeAspect="1"/>
          </p:cNvSpPr>
          <p:nvPr/>
        </p:nvSpPr>
        <p:spPr>
          <a:xfrm rot="17090157">
            <a:off x="3150075" y="4883214"/>
            <a:ext cx="1755884" cy="288128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/>
              <a:t>  classical</a:t>
            </a:r>
            <a:endParaRPr kumimoji="1" lang="ja-JP" altLang="en-US" sz="1200" b="1" dirty="0"/>
          </a:p>
        </p:txBody>
      </p:sp>
      <p:grpSp>
        <p:nvGrpSpPr>
          <p:cNvPr id="75" name="グループ化 74"/>
          <p:cNvGrpSpPr/>
          <p:nvPr/>
        </p:nvGrpSpPr>
        <p:grpSpPr>
          <a:xfrm rot="17774850">
            <a:off x="3859671" y="5169670"/>
            <a:ext cx="235482" cy="243792"/>
            <a:chOff x="3199047" y="4945360"/>
            <a:chExt cx="428335" cy="458488"/>
          </a:xfrm>
        </p:grpSpPr>
        <p:cxnSp>
          <p:nvCxnSpPr>
            <p:cNvPr id="57" name="直線コネクタ 56"/>
            <p:cNvCxnSpPr/>
            <p:nvPr/>
          </p:nvCxnSpPr>
          <p:spPr>
            <a:xfrm>
              <a:off x="3199047" y="4945360"/>
              <a:ext cx="428335" cy="4584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V="1">
              <a:off x="3199047" y="4945360"/>
              <a:ext cx="428335" cy="4584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左右矢印 89"/>
          <p:cNvSpPr>
            <a:spLocks noChangeAspect="1"/>
          </p:cNvSpPr>
          <p:nvPr/>
        </p:nvSpPr>
        <p:spPr>
          <a:xfrm rot="19143744">
            <a:off x="3569269" y="4056382"/>
            <a:ext cx="614080" cy="288128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 smtClean="0"/>
              <a:t>  </a:t>
            </a:r>
            <a:r>
              <a:rPr lang="en-US" altLang="ja-JP" sz="1200" b="1" dirty="0" err="1" smtClean="0"/>
              <a:t>cla</a:t>
            </a:r>
            <a:endParaRPr kumimoji="1" lang="ja-JP" alt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>
                <a:spLocks noChangeAspect="1"/>
              </p:cNvSpPr>
              <p:nvPr/>
            </p:nvSpPr>
            <p:spPr>
              <a:xfrm rot="19300999">
                <a:off x="2672739" y="4189309"/>
                <a:ext cx="2147372" cy="410305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̃"/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acc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0999">
                <a:off x="2672739" y="4189309"/>
                <a:ext cx="2147372" cy="41030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>
                <a:spLocks noChangeAspect="1"/>
              </p:cNvSpPr>
              <p:nvPr/>
            </p:nvSpPr>
            <p:spPr>
              <a:xfrm>
                <a:off x="5475300" y="4317669"/>
                <a:ext cx="393954" cy="400110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300" y="4317669"/>
                <a:ext cx="393954" cy="400110"/>
              </a:xfrm>
              <a:prstGeom prst="rect">
                <a:avLst/>
              </a:prstGeom>
              <a:blipFill rotWithShape="0">
                <a:blip r:embed="rId19"/>
                <a:stretch>
                  <a:fillRect b="-2941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>
                <a:spLocks noChangeAspect="1"/>
              </p:cNvSpPr>
              <p:nvPr/>
            </p:nvSpPr>
            <p:spPr>
              <a:xfrm>
                <a:off x="5388868" y="5775591"/>
                <a:ext cx="552394" cy="427233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868" y="5775591"/>
                <a:ext cx="552394" cy="427233"/>
              </a:xfrm>
              <a:prstGeom prst="rect">
                <a:avLst/>
              </a:prstGeom>
              <a:blipFill rotWithShape="0">
                <a:blip r:embed="rId20"/>
                <a:stretch>
                  <a:fillRect b="-5479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>
                <a:spLocks noChangeAspect="1"/>
              </p:cNvSpPr>
              <p:nvPr/>
            </p:nvSpPr>
            <p:spPr>
              <a:xfrm>
                <a:off x="3383965" y="5776146"/>
                <a:ext cx="580865" cy="427425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65" y="5776146"/>
                <a:ext cx="580865" cy="427425"/>
              </a:xfrm>
              <a:prstGeom prst="rect">
                <a:avLst/>
              </a:prstGeom>
              <a:blipFill rotWithShape="0">
                <a:blip r:embed="rId21"/>
                <a:stretch>
                  <a:fillRect b="-8333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1336451" y="6028067"/>
            <a:ext cx="1259160" cy="0"/>
          </a:xfrm>
          <a:prstGeom prst="line">
            <a:avLst/>
          </a:prstGeom>
          <a:ln w="317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角丸四角形吹き出し 94"/>
              <p:cNvSpPr/>
              <p:nvPr/>
            </p:nvSpPr>
            <p:spPr>
              <a:xfrm>
                <a:off x="133522" y="2154656"/>
                <a:ext cx="2776688" cy="572340"/>
              </a:xfrm>
              <a:prstGeom prst="wedgeRoundRectCallout">
                <a:avLst>
                  <a:gd name="adj1" fmla="val 34470"/>
                  <a:gd name="adj2" fmla="val -82056"/>
                  <a:gd name="adj3" fmla="val 16667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 derived by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ja-JP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角丸四角形吹き出し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2" y="2154656"/>
                <a:ext cx="2776688" cy="572340"/>
              </a:xfrm>
              <a:prstGeom prst="wedgeRoundRectCallout">
                <a:avLst>
                  <a:gd name="adj1" fmla="val 34470"/>
                  <a:gd name="adj2" fmla="val -82056"/>
                  <a:gd name="adj3" fmla="val 16667"/>
                </a:avLst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073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5524723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altLang="ja-JP" dirty="0" smtClean="0"/>
                  <a:t>Analytical results for distribution</a:t>
                </a:r>
                <a:endParaRPr lang="en-US" altLang="ja-JP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 dirty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𝜒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𝜒</m:t>
                                </m:r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⋯</m:t>
                    </m:r>
                  </m:oMath>
                </a14:m>
                <a:endParaRPr lang="en-US" altLang="ja-JP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ja-JP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𝜒</m:t>
                                    </m:r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i="1" dirty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⋯</m:t>
                    </m:r>
                  </m:oMath>
                </a14:m>
                <a:endParaRPr lang="en-US" altLang="ja-JP" i="1" dirty="0" smtClean="0">
                  <a:latin typeface="Cambria Math"/>
                </a:endParaRPr>
              </a:p>
              <a:p>
                <a:pPr lvl="1"/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𝜙</m:t>
                        </m:r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  <a:ea typeface="Cambria Math"/>
                </a:endParaRPr>
              </a:p>
              <a:p>
                <a:pPr lvl="1"/>
                <a:endParaRPr lang="en-US" altLang="ja-JP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1"/>
                <a:endParaRPr lang="en-US" altLang="ja-JP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3"/>
                <a:endParaRPr lang="en-US" altLang="ja-JP" i="1" dirty="0">
                  <a:latin typeface="Cambria Math" panose="02040503050406030204" pitchFamily="18" charset="0"/>
                  <a:ea typeface="Cambria Math"/>
                </a:endParaRPr>
              </a:p>
              <a:p>
                <a:pPr lvl="1"/>
                <a:endParaRPr lang="en-US" altLang="ja-JP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3"/>
                <a:endParaRPr lang="en-US" altLang="ja-JP" i="1" dirty="0">
                  <a:latin typeface="Cambria Math" panose="02040503050406030204" pitchFamily="18" charset="0"/>
                  <a:ea typeface="Cambria Math"/>
                </a:endParaRPr>
              </a:p>
              <a:p>
                <a:pPr lvl="3"/>
                <a:endParaRPr lang="en-US" altLang="ja-JP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𝜙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5524723"/>
              </a:xfrm>
              <a:blipFill rotWithShape="0">
                <a:blip r:embed="rId3"/>
                <a:stretch>
                  <a:fillRect t="-7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pic>
        <p:nvPicPr>
          <p:cNvPr id="153" name="図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152" y="1972558"/>
            <a:ext cx="6750034" cy="1060036"/>
          </a:xfrm>
          <a:prstGeom prst="rect">
            <a:avLst/>
          </a:prstGeom>
        </p:spPr>
      </p:pic>
      <p:pic>
        <p:nvPicPr>
          <p:cNvPr id="189" name="図 1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398" y="4586435"/>
            <a:ext cx="6366098" cy="528063"/>
          </a:xfrm>
          <a:prstGeom prst="rect">
            <a:avLst/>
          </a:prstGeom>
        </p:spPr>
      </p:pic>
      <p:sp>
        <p:nvSpPr>
          <p:cNvPr id="214" name="正方形/長方形 213"/>
          <p:cNvSpPr/>
          <p:nvPr/>
        </p:nvSpPr>
        <p:spPr>
          <a:xfrm>
            <a:off x="2775766" y="6453336"/>
            <a:ext cx="3524426" cy="32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114885" y="2943960"/>
            <a:ext cx="6984264" cy="1368152"/>
            <a:chOff x="1475656" y="3429000"/>
            <a:chExt cx="6984264" cy="1368152"/>
          </a:xfrm>
        </p:grpSpPr>
        <p:grpSp>
          <p:nvGrpSpPr>
            <p:cNvPr id="181" name="グループ化 180"/>
            <p:cNvGrpSpPr/>
            <p:nvPr/>
          </p:nvGrpSpPr>
          <p:grpSpPr>
            <a:xfrm>
              <a:off x="2045663" y="3429000"/>
              <a:ext cx="1807417" cy="1316277"/>
              <a:chOff x="3423211" y="4493047"/>
              <a:chExt cx="1807417" cy="13162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テキスト ボックス 73"/>
                  <p:cNvSpPr txBox="1"/>
                  <p:nvPr/>
                </p:nvSpPr>
                <p:spPr>
                  <a:xfrm>
                    <a:off x="3894027" y="4562481"/>
                    <a:ext cx="574581" cy="3149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ja-JP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74" name="テキスト ボックス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4027" y="4562481"/>
                    <a:ext cx="574581" cy="31495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テキスト ボックス 74"/>
                  <p:cNvSpPr txBox="1"/>
                  <p:nvPr/>
                </p:nvSpPr>
                <p:spPr>
                  <a:xfrm>
                    <a:off x="3423211" y="5388901"/>
                    <a:ext cx="468846" cy="314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75" name="テキスト ボックス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3211" y="5388901"/>
                    <a:ext cx="468846" cy="31470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正方形/長方形 75"/>
                  <p:cNvSpPr/>
                  <p:nvPr/>
                </p:nvSpPr>
                <p:spPr>
                  <a:xfrm>
                    <a:off x="4166845" y="4775717"/>
                    <a:ext cx="33374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oMath>
                      </m:oMathPara>
                    </a14:m>
                    <a:endParaRPr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正方形/長方形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6845" y="4775717"/>
                    <a:ext cx="333746" cy="30777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正方形/長方形 76"/>
                  <p:cNvSpPr/>
                  <p:nvPr/>
                </p:nvSpPr>
                <p:spPr>
                  <a:xfrm>
                    <a:off x="4313308" y="5057085"/>
                    <a:ext cx="65877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𝐩</m:t>
                          </m:r>
                        </m:oMath>
                      </m:oMathPara>
                    </a14:m>
                    <a:endParaRPr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正方形/長方形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3308" y="5057085"/>
                    <a:ext cx="658770" cy="30777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正方形/長方形 77"/>
                  <p:cNvSpPr/>
                  <p:nvPr/>
                </p:nvSpPr>
                <p:spPr>
                  <a:xfrm>
                    <a:off x="3889547" y="5445224"/>
                    <a:ext cx="33534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𝐩</m:t>
                          </m:r>
                        </m:oMath>
                      </m:oMathPara>
                    </a14:m>
                    <a:endParaRPr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正方形/長方形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9547" y="5445224"/>
                    <a:ext cx="335348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1" name="直線矢印コネクタ 80"/>
              <p:cNvCxnSpPr/>
              <p:nvPr/>
            </p:nvCxnSpPr>
            <p:spPr>
              <a:xfrm>
                <a:off x="4229959" y="4863661"/>
                <a:ext cx="0" cy="2681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矢印コネクタ 81"/>
              <p:cNvCxnSpPr/>
              <p:nvPr/>
            </p:nvCxnSpPr>
            <p:spPr>
              <a:xfrm>
                <a:off x="4332500" y="5292404"/>
                <a:ext cx="193541" cy="1243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矢印コネクタ 82"/>
              <p:cNvCxnSpPr/>
              <p:nvPr/>
            </p:nvCxnSpPr>
            <p:spPr>
              <a:xfrm flipV="1">
                <a:off x="3898439" y="5445224"/>
                <a:ext cx="169505" cy="1755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3423211" y="4584328"/>
                <a:ext cx="0" cy="12249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テキスト ボックス 85"/>
                  <p:cNvSpPr txBox="1"/>
                  <p:nvPr/>
                </p:nvSpPr>
                <p:spPr>
                  <a:xfrm>
                    <a:off x="4885662" y="4493047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86" name="テキスト ボックス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5662" y="4493047"/>
                    <a:ext cx="344966" cy="3385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テキスト ボックス 88"/>
              <p:cNvSpPr txBox="1"/>
              <p:nvPr/>
            </p:nvSpPr>
            <p:spPr>
              <a:xfrm>
                <a:off x="3705685" y="5070683"/>
                <a:ext cx="2728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x</a:t>
                </a:r>
                <a:endParaRPr kumimoji="1" lang="ja-JP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正方形/長方形 89"/>
                  <p:cNvSpPr/>
                  <p:nvPr/>
                </p:nvSpPr>
                <p:spPr>
                  <a:xfrm>
                    <a:off x="3425308" y="5075975"/>
                    <a:ext cx="481029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90" name="正方形/長方形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5308" y="5075975"/>
                    <a:ext cx="481029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テキスト ボックス 90"/>
                  <p:cNvSpPr txBox="1"/>
                  <p:nvPr/>
                </p:nvSpPr>
                <p:spPr>
                  <a:xfrm>
                    <a:off x="4418452" y="5388901"/>
                    <a:ext cx="468846" cy="314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91" name="テキスト ボックス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8452" y="5388901"/>
                    <a:ext cx="468846" cy="31470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8" name="直線コネクタ 117"/>
              <p:cNvCxnSpPr/>
              <p:nvPr/>
            </p:nvCxnSpPr>
            <p:spPr>
              <a:xfrm flipH="1" flipV="1">
                <a:off x="4109779" y="4846170"/>
                <a:ext cx="5525" cy="38739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>
                <a:off x="4109779" y="5019948"/>
                <a:ext cx="0" cy="79403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364660" y="5445224"/>
                <a:ext cx="63324" cy="52391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122526" y="5246356"/>
                <a:ext cx="374276" cy="299896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 flipV="1">
                <a:off x="3795944" y="5246356"/>
                <a:ext cx="326582" cy="299896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 flipV="1">
                <a:off x="3869558" y="5389439"/>
                <a:ext cx="93872" cy="81953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 flipV="1">
                <a:off x="3840658" y="5246356"/>
                <a:ext cx="277434" cy="7507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 flipH="1" flipV="1">
                <a:off x="3911717" y="5248250"/>
                <a:ext cx="55644" cy="1512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/>
              <p:cNvCxnSpPr/>
              <p:nvPr/>
            </p:nvCxnSpPr>
            <p:spPr>
              <a:xfrm>
                <a:off x="4932040" y="4581128"/>
                <a:ext cx="0" cy="12249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グループ化 179"/>
            <p:cNvGrpSpPr/>
            <p:nvPr/>
          </p:nvGrpSpPr>
          <p:grpSpPr>
            <a:xfrm>
              <a:off x="4159002" y="3429000"/>
              <a:ext cx="1852442" cy="1316277"/>
              <a:chOff x="1271974" y="4946080"/>
              <a:chExt cx="1852442" cy="13162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テキスト ボックス 156"/>
                  <p:cNvSpPr txBox="1"/>
                  <p:nvPr/>
                </p:nvSpPr>
                <p:spPr>
                  <a:xfrm>
                    <a:off x="1787815" y="5015514"/>
                    <a:ext cx="574581" cy="3149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ja-JP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57" name="テキスト ボックス 1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7815" y="5015514"/>
                    <a:ext cx="574581" cy="31495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テキスト ボックス 157"/>
                  <p:cNvSpPr txBox="1"/>
                  <p:nvPr/>
                </p:nvSpPr>
                <p:spPr>
                  <a:xfrm>
                    <a:off x="1271974" y="5841934"/>
                    <a:ext cx="499496" cy="3386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400" i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b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58" name="テキスト ボックス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1974" y="5841934"/>
                    <a:ext cx="499496" cy="33868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正方形/長方形 158"/>
                  <p:cNvSpPr/>
                  <p:nvPr/>
                </p:nvSpPr>
                <p:spPr>
                  <a:xfrm>
                    <a:off x="2060633" y="5228750"/>
                    <a:ext cx="33374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oMath>
                      </m:oMathPara>
                    </a14:m>
                    <a:endParaRPr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正方形/長方形 1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0633" y="5228750"/>
                    <a:ext cx="333746" cy="30777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正方形/長方形 159"/>
                  <p:cNvSpPr/>
                  <p:nvPr/>
                </p:nvSpPr>
                <p:spPr>
                  <a:xfrm>
                    <a:off x="2207096" y="5510118"/>
                    <a:ext cx="65877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𝐩</m:t>
                          </m:r>
                        </m:oMath>
                      </m:oMathPara>
                    </a14:m>
                    <a:endParaRPr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0" name="正方形/長方形 1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7096" y="5510118"/>
                    <a:ext cx="658770" cy="30777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正方形/長方形 160"/>
                  <p:cNvSpPr/>
                  <p:nvPr/>
                </p:nvSpPr>
                <p:spPr>
                  <a:xfrm>
                    <a:off x="1783335" y="5898257"/>
                    <a:ext cx="33534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𝐩</m:t>
                          </m:r>
                        </m:oMath>
                      </m:oMathPara>
                    </a14:m>
                    <a:endParaRPr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1" name="正方形/長方形 1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3335" y="5898257"/>
                    <a:ext cx="335348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2" name="直線矢印コネクタ 161"/>
              <p:cNvCxnSpPr/>
              <p:nvPr/>
            </p:nvCxnSpPr>
            <p:spPr>
              <a:xfrm>
                <a:off x="2123747" y="5316694"/>
                <a:ext cx="0" cy="2681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矢印コネクタ 162"/>
              <p:cNvCxnSpPr/>
              <p:nvPr/>
            </p:nvCxnSpPr>
            <p:spPr>
              <a:xfrm>
                <a:off x="2226288" y="5745437"/>
                <a:ext cx="193541" cy="1243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矢印コネクタ 163"/>
              <p:cNvCxnSpPr/>
              <p:nvPr/>
            </p:nvCxnSpPr>
            <p:spPr>
              <a:xfrm flipV="1">
                <a:off x="1792227" y="5898257"/>
                <a:ext cx="169505" cy="1755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1316999" y="5037361"/>
                <a:ext cx="0" cy="12249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テキスト ボックス 165"/>
                  <p:cNvSpPr txBox="1"/>
                  <p:nvPr/>
                </p:nvSpPr>
                <p:spPr>
                  <a:xfrm>
                    <a:off x="2779450" y="4946080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66" name="テキスト ボックス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450" y="4946080"/>
                    <a:ext cx="344966" cy="3385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テキスト ボックス 168"/>
                  <p:cNvSpPr txBox="1"/>
                  <p:nvPr/>
                </p:nvSpPr>
                <p:spPr>
                  <a:xfrm>
                    <a:off x="2312240" y="5841934"/>
                    <a:ext cx="490839" cy="3386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4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b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69" name="テキスト ボックス 1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2240" y="5841934"/>
                    <a:ext cx="490839" cy="33868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0" name="直線コネクタ 169"/>
              <p:cNvCxnSpPr/>
              <p:nvPr/>
            </p:nvCxnSpPr>
            <p:spPr>
              <a:xfrm flipH="1" flipV="1">
                <a:off x="2003567" y="5299203"/>
                <a:ext cx="5525" cy="38739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/>
              <p:cNvCxnSpPr/>
              <p:nvPr/>
            </p:nvCxnSpPr>
            <p:spPr>
              <a:xfrm>
                <a:off x="2003567" y="5472981"/>
                <a:ext cx="0" cy="79403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/>
              <p:cNvCxnSpPr/>
              <p:nvPr/>
            </p:nvCxnSpPr>
            <p:spPr>
              <a:xfrm flipH="1" flipV="1">
                <a:off x="2190065" y="5817631"/>
                <a:ext cx="68383" cy="80626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/>
              <p:cNvCxnSpPr/>
              <p:nvPr/>
            </p:nvCxnSpPr>
            <p:spPr>
              <a:xfrm>
                <a:off x="2016314" y="5699389"/>
                <a:ext cx="374276" cy="299896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/>
              <p:cNvCxnSpPr/>
              <p:nvPr/>
            </p:nvCxnSpPr>
            <p:spPr>
              <a:xfrm flipV="1">
                <a:off x="1689732" y="5699389"/>
                <a:ext cx="326582" cy="299896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/>
              <p:cNvCxnSpPr/>
              <p:nvPr/>
            </p:nvCxnSpPr>
            <p:spPr>
              <a:xfrm flipV="1">
                <a:off x="1763346" y="5842472"/>
                <a:ext cx="93872" cy="81953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>
                <a:off x="2825828" y="5034161"/>
                <a:ext cx="0" cy="12249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テキスト ボックス 183"/>
                <p:cNvSpPr txBox="1"/>
                <p:nvPr/>
              </p:nvSpPr>
              <p:spPr>
                <a:xfrm>
                  <a:off x="5894218" y="4006636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4" name="テキスト ボックス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218" y="4006636"/>
                  <a:ext cx="410689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大かっこ 184"/>
            <p:cNvSpPr/>
            <p:nvPr/>
          </p:nvSpPr>
          <p:spPr>
            <a:xfrm>
              <a:off x="6399424" y="3932053"/>
              <a:ext cx="1319648" cy="487719"/>
            </a:xfrm>
            <a:prstGeom prst="bracketPai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 smtClean="0"/>
                <a:t>anti-particle</a:t>
              </a:r>
            </a:p>
            <a:p>
              <a:pPr algn="ctr"/>
              <a:r>
                <a:rPr lang="en-US" altLang="ja-JP" sz="1600" dirty="0" smtClean="0"/>
                <a:t>diagrams</a:t>
              </a:r>
              <a:endParaRPr lang="ja-JP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テキスト ボックス 185"/>
                <p:cNvSpPr txBox="1"/>
                <p:nvPr/>
              </p:nvSpPr>
              <p:spPr>
                <a:xfrm>
                  <a:off x="3757647" y="3961235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6" name="テキスト ボックス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647" y="3961235"/>
                  <a:ext cx="410689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テキスト ボックス 186"/>
                <p:cNvSpPr txBox="1"/>
                <p:nvPr/>
              </p:nvSpPr>
              <p:spPr>
                <a:xfrm>
                  <a:off x="1475656" y="4019447"/>
                  <a:ext cx="38504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187" name="テキスト ボックス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4019447"/>
                  <a:ext cx="385041" cy="338554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テキスト ボックス 187"/>
                <p:cNvSpPr txBox="1"/>
                <p:nvPr/>
              </p:nvSpPr>
              <p:spPr>
                <a:xfrm>
                  <a:off x="7813589" y="4019447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8" name="テキスト ボックス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3589" y="4019447"/>
                  <a:ext cx="646331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5" name="直線コネクタ 214"/>
            <p:cNvCxnSpPr/>
            <p:nvPr/>
          </p:nvCxnSpPr>
          <p:spPr>
            <a:xfrm>
              <a:off x="1835696" y="4797152"/>
              <a:ext cx="5977893" cy="0"/>
            </a:xfrm>
            <a:prstGeom prst="line">
              <a:avLst/>
            </a:prstGeom>
            <a:ln w="38100" cmpd="dbl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2306433" y="5137059"/>
            <a:ext cx="4844882" cy="1316277"/>
            <a:chOff x="1527318" y="5418126"/>
            <a:chExt cx="4844882" cy="1316277"/>
          </a:xfrm>
        </p:grpSpPr>
        <p:grpSp>
          <p:nvGrpSpPr>
            <p:cNvPr id="190" name="グループ化 189"/>
            <p:cNvGrpSpPr/>
            <p:nvPr/>
          </p:nvGrpSpPr>
          <p:grpSpPr>
            <a:xfrm>
              <a:off x="2078275" y="5418126"/>
              <a:ext cx="1826467" cy="1316277"/>
              <a:chOff x="1297949" y="4946080"/>
              <a:chExt cx="1826467" cy="13162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テキスト ボックス 190"/>
                  <p:cNvSpPr txBox="1"/>
                  <p:nvPr/>
                </p:nvSpPr>
                <p:spPr>
                  <a:xfrm>
                    <a:off x="1814232" y="4973178"/>
                    <a:ext cx="588944" cy="3455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ja-JP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p>
                          </m:sSub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91" name="テキスト ボックス 1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4232" y="4973178"/>
                    <a:ext cx="588944" cy="345544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b="-350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テキスト ボックス 191"/>
                  <p:cNvSpPr txBox="1"/>
                  <p:nvPr/>
                </p:nvSpPr>
                <p:spPr>
                  <a:xfrm>
                    <a:off x="1297949" y="5841934"/>
                    <a:ext cx="490839" cy="3386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4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p>
                          </m:sSub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192" name="テキスト ボックス 1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7949" y="5841934"/>
                    <a:ext cx="490839" cy="338682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b="-363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正方形/長方形 192"/>
                  <p:cNvSpPr/>
                  <p:nvPr/>
                </p:nvSpPr>
                <p:spPr>
                  <a:xfrm>
                    <a:off x="2060633" y="5228750"/>
                    <a:ext cx="33374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oMath>
                      </m:oMathPara>
                    </a14:m>
                    <a:endParaRPr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正方形/長方形 19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0633" y="5228750"/>
                    <a:ext cx="333746" cy="307777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正方形/長方形 193"/>
                  <p:cNvSpPr/>
                  <p:nvPr/>
                </p:nvSpPr>
                <p:spPr>
                  <a:xfrm>
                    <a:off x="2207096" y="5510118"/>
                    <a:ext cx="65877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𝐩</m:t>
                          </m:r>
                        </m:oMath>
                      </m:oMathPara>
                    </a14:m>
                    <a:endParaRPr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正方形/長方形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7096" y="5510118"/>
                    <a:ext cx="658770" cy="30777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正方形/長方形 194"/>
                  <p:cNvSpPr/>
                  <p:nvPr/>
                </p:nvSpPr>
                <p:spPr>
                  <a:xfrm>
                    <a:off x="1783335" y="5898257"/>
                    <a:ext cx="33534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𝐩</m:t>
                          </m:r>
                        </m:oMath>
                      </m:oMathPara>
                    </a14:m>
                    <a:endParaRPr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5" name="正方形/長方形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3335" y="5898257"/>
                    <a:ext cx="335348" cy="307777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6" name="直線矢印コネクタ 195"/>
              <p:cNvCxnSpPr/>
              <p:nvPr/>
            </p:nvCxnSpPr>
            <p:spPr>
              <a:xfrm>
                <a:off x="2123747" y="5316694"/>
                <a:ext cx="0" cy="2681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矢印コネクタ 196"/>
              <p:cNvCxnSpPr/>
              <p:nvPr/>
            </p:nvCxnSpPr>
            <p:spPr>
              <a:xfrm>
                <a:off x="2226288" y="5745437"/>
                <a:ext cx="193541" cy="1243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矢印コネクタ 197"/>
              <p:cNvCxnSpPr/>
              <p:nvPr/>
            </p:nvCxnSpPr>
            <p:spPr>
              <a:xfrm flipV="1">
                <a:off x="1792227" y="5898257"/>
                <a:ext cx="169505" cy="1755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/>
              <p:cNvCxnSpPr/>
              <p:nvPr/>
            </p:nvCxnSpPr>
            <p:spPr>
              <a:xfrm>
                <a:off x="1316999" y="5037361"/>
                <a:ext cx="0" cy="12249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0" name="テキスト ボックス 199"/>
                  <p:cNvSpPr txBox="1"/>
                  <p:nvPr/>
                </p:nvSpPr>
                <p:spPr>
                  <a:xfrm>
                    <a:off x="2779450" y="4946080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200" name="テキスト ボックス 1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450" y="4946080"/>
                    <a:ext cx="344966" cy="338554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テキスト ボックス 200"/>
                  <p:cNvSpPr txBox="1"/>
                  <p:nvPr/>
                </p:nvSpPr>
                <p:spPr>
                  <a:xfrm>
                    <a:off x="2312240" y="5841934"/>
                    <a:ext cx="468846" cy="314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in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201" name="テキスト ボックス 2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2240" y="5841934"/>
                    <a:ext cx="468846" cy="314702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b="-392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2" name="直線コネクタ 201"/>
              <p:cNvCxnSpPr/>
              <p:nvPr/>
            </p:nvCxnSpPr>
            <p:spPr>
              <a:xfrm flipH="1" flipV="1">
                <a:off x="2003567" y="5299203"/>
                <a:ext cx="5525" cy="38739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コネクタ 202"/>
              <p:cNvCxnSpPr/>
              <p:nvPr/>
            </p:nvCxnSpPr>
            <p:spPr>
              <a:xfrm>
                <a:off x="2003567" y="5472981"/>
                <a:ext cx="0" cy="79403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 flipH="1" flipV="1">
                <a:off x="2190065" y="5817631"/>
                <a:ext cx="68383" cy="80626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/>
              <p:cNvCxnSpPr/>
              <p:nvPr/>
            </p:nvCxnSpPr>
            <p:spPr>
              <a:xfrm>
                <a:off x="2016314" y="5699389"/>
                <a:ext cx="374276" cy="299896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コネクタ 205"/>
              <p:cNvCxnSpPr/>
              <p:nvPr/>
            </p:nvCxnSpPr>
            <p:spPr>
              <a:xfrm flipV="1">
                <a:off x="1689732" y="5699389"/>
                <a:ext cx="326582" cy="299896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/>
              <p:cNvCxnSpPr/>
              <p:nvPr/>
            </p:nvCxnSpPr>
            <p:spPr>
              <a:xfrm flipV="1">
                <a:off x="1763346" y="5842472"/>
                <a:ext cx="93872" cy="81953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/>
              <p:cNvCxnSpPr/>
              <p:nvPr/>
            </p:nvCxnSpPr>
            <p:spPr>
              <a:xfrm>
                <a:off x="2825828" y="5034161"/>
                <a:ext cx="0" cy="12249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テキスト ボックス 208"/>
                <p:cNvSpPr txBox="1"/>
                <p:nvPr/>
              </p:nvSpPr>
              <p:spPr>
                <a:xfrm>
                  <a:off x="1527318" y="6021288"/>
                  <a:ext cx="38504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209" name="テキスト ボックス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318" y="6021288"/>
                  <a:ext cx="385041" cy="338554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テキスト ボックス 210"/>
                <p:cNvSpPr txBox="1"/>
                <p:nvPr/>
              </p:nvSpPr>
              <p:spPr>
                <a:xfrm>
                  <a:off x="3858160" y="5979533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11" name="テキスト ボックス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160" y="5979533"/>
                  <a:ext cx="410689" cy="36933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大かっこ 211"/>
            <p:cNvSpPr/>
            <p:nvPr/>
          </p:nvSpPr>
          <p:spPr>
            <a:xfrm>
              <a:off x="4363366" y="5904950"/>
              <a:ext cx="1319648" cy="487719"/>
            </a:xfrm>
            <a:prstGeom prst="bracketPai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 smtClean="0"/>
                <a:t>anti-particle</a:t>
              </a:r>
            </a:p>
            <a:p>
              <a:pPr algn="ctr"/>
              <a:r>
                <a:rPr lang="en-US" altLang="ja-JP" sz="1600" dirty="0" smtClean="0"/>
                <a:t>diagrams</a:t>
              </a:r>
              <a:endParaRPr lang="ja-JP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テキスト ボックス 212"/>
                <p:cNvSpPr txBox="1"/>
                <p:nvPr/>
              </p:nvSpPr>
              <p:spPr>
                <a:xfrm>
                  <a:off x="5725869" y="5992344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13" name="テキスト ボックス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869" y="5992344"/>
                  <a:ext cx="646331" cy="36933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7" name="直線コネクタ 216"/>
            <p:cNvCxnSpPr/>
            <p:nvPr/>
          </p:nvCxnSpPr>
          <p:spPr>
            <a:xfrm>
              <a:off x="1943093" y="6731203"/>
              <a:ext cx="3853043" cy="0"/>
            </a:xfrm>
            <a:prstGeom prst="line">
              <a:avLst/>
            </a:prstGeom>
            <a:ln w="38100" cmpd="dbl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9" name="直線コネクタ 218"/>
          <p:cNvCxnSpPr/>
          <p:nvPr/>
        </p:nvCxnSpPr>
        <p:spPr>
          <a:xfrm>
            <a:off x="2685583" y="1052736"/>
            <a:ext cx="2200837" cy="0"/>
          </a:xfrm>
          <a:prstGeom prst="line">
            <a:avLst/>
          </a:prstGeom>
          <a:ln w="38100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 flipV="1">
            <a:off x="2589746" y="1650740"/>
            <a:ext cx="1259337" cy="6774"/>
          </a:xfrm>
          <a:prstGeom prst="line">
            <a:avLst/>
          </a:prstGeom>
          <a:ln w="38100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角丸四角形吹き出し 225"/>
          <p:cNvSpPr/>
          <p:nvPr/>
        </p:nvSpPr>
        <p:spPr>
          <a:xfrm>
            <a:off x="7412651" y="5512035"/>
            <a:ext cx="1523293" cy="771907"/>
          </a:xfrm>
          <a:prstGeom prst="wedgeRoundRectCallout">
            <a:avLst>
              <a:gd name="adj1" fmla="val -64870"/>
              <a:gd name="adj2" fmla="val -29658"/>
              <a:gd name="adj3" fmla="val 16667"/>
            </a:avLst>
          </a:prstGeom>
          <a:noFill/>
          <a:ln w="19050">
            <a:solidFill>
              <a:srgbClr val="FF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FF0000"/>
                </a:solidFill>
              </a:rPr>
              <a:t>2 -&gt; 1 Annihilation processes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8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SCALARS 2015 @ University of Warsaw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/>
              <p:cNvSpPr txBox="1">
                <a:spLocks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ＭＳ Ｐゴシック" pitchFamily="50" charset="-128"/>
                  <a:buChar char="■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Clr>
                    <a:srgbClr val="00B050"/>
                  </a:buClr>
                  <a:buFont typeface="ＭＳ Ｐゴシック" pitchFamily="50" charset="-128"/>
                  <a:buChar char="■"/>
                  <a:defRPr kumimoji="1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Clr>
                    <a:srgbClr val="FF9801"/>
                  </a:buClr>
                  <a:buFont typeface="ＭＳ Ｐゴシック" pitchFamily="50" charset="-128"/>
                  <a:buChar char="■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spcBef>
                    <a:spcPct val="20000"/>
                  </a:spcBef>
                  <a:buClr>
                    <a:srgbClr val="D000D5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spcBef>
                    <a:spcPct val="20000"/>
                  </a:spcBef>
                  <a:buClr>
                    <a:srgbClr val="C1D000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/>
                  <a:t>Numerical results (parametric resonance)</a:t>
                </a:r>
              </a:p>
              <a:p>
                <a:pPr lvl="2"/>
                <a:r>
                  <a:rPr lang="en-US" altLang="ja-JP" dirty="0">
                    <a:ea typeface="Cambria Math"/>
                  </a:rPr>
                  <a:t>Parameters:</a:t>
                </a:r>
              </a:p>
              <a:p>
                <a:pPr marL="1371600" lvl="3" indent="0">
                  <a:buNone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𝑔</m:t>
                    </m:r>
                    <m:r>
                      <a:rPr lang="en-US" altLang="ja-JP" i="1">
                        <a:latin typeface="Cambria Math"/>
                      </a:rPr>
                      <m:t>=0.7,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=0.1, 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/>
                      </a:rPr>
                      <m:t>=0,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=0.0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en-US" altLang="ja-JP" dirty="0"/>
              </a:p>
              <a:p>
                <a:pPr lvl="2"/>
                <a:endParaRPr lang="en-US" altLang="ja-JP" dirty="0">
                  <a:ea typeface="Cambria Math"/>
                </a:endParaRPr>
              </a:p>
              <a:p>
                <a:pPr marL="914400" lvl="2" indent="0">
                  <a:buFont typeface="ＭＳ Ｐゴシック" pitchFamily="50" charset="-128"/>
                  <a:buNone/>
                </a:pPr>
                <a:endParaRPr lang="en-US" altLang="ja-JP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  <a:blipFill rotWithShape="0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05" y="1929485"/>
            <a:ext cx="7627467" cy="407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>
                <a:spLocks noChangeAspect="1"/>
              </p:cNvSpPr>
              <p:nvPr/>
            </p:nvSpPr>
            <p:spPr>
              <a:xfrm>
                <a:off x="7156581" y="4305749"/>
                <a:ext cx="515077" cy="393890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581" y="4305749"/>
                <a:ext cx="515077" cy="393890"/>
              </a:xfrm>
              <a:prstGeom prst="rect">
                <a:avLst/>
              </a:prstGeom>
              <a:blipFill rotWithShape="0">
                <a:blip r:embed="rId4"/>
                <a:stretch>
                  <a:fillRect b="-5970"/>
                </a:stretch>
              </a:blipFill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>
                <a:spLocks noChangeAspect="1"/>
              </p:cNvSpPr>
              <p:nvPr/>
            </p:nvSpPr>
            <p:spPr>
              <a:xfrm>
                <a:off x="7201432" y="2361533"/>
                <a:ext cx="399597" cy="378437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432" y="2361533"/>
                <a:ext cx="399597" cy="378437"/>
              </a:xfrm>
              <a:prstGeom prst="rect">
                <a:avLst/>
              </a:prstGeom>
              <a:blipFill rotWithShape="0">
                <a:blip r:embed="rId5"/>
                <a:stretch>
                  <a:fillRect t="-1563" r="-13235" b="-10938"/>
                </a:stretch>
              </a:blipFill>
              <a:ln w="127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>
                <a:spLocks noChangeAspect="1"/>
              </p:cNvSpPr>
              <p:nvPr/>
            </p:nvSpPr>
            <p:spPr>
              <a:xfrm>
                <a:off x="7225189" y="2937597"/>
                <a:ext cx="374461" cy="36933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89" y="2937597"/>
                <a:ext cx="37446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26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>
                <a:spLocks noChangeAspect="1"/>
              </p:cNvSpPr>
              <p:nvPr/>
            </p:nvSpPr>
            <p:spPr>
              <a:xfrm>
                <a:off x="7130804" y="3729685"/>
                <a:ext cx="540854" cy="394082"/>
              </a:xfrm>
              <a:prstGeom prst="rect">
                <a:avLst/>
              </a:prstGeom>
              <a:noFill/>
              <a:ln w="12700">
                <a:solidFill>
                  <a:srgbClr val="FFA7A7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804" y="3729685"/>
                <a:ext cx="540854" cy="394082"/>
              </a:xfrm>
              <a:prstGeom prst="rect">
                <a:avLst/>
              </a:prstGeom>
              <a:blipFill rotWithShape="0">
                <a:blip r:embed="rId7"/>
                <a:stretch>
                  <a:fillRect b="-9091"/>
                </a:stretch>
              </a:blipFill>
              <a:ln w="12700">
                <a:solidFill>
                  <a:srgbClr val="FFA7A7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>
                <a:spLocks noChangeAspect="1"/>
              </p:cNvSpPr>
              <p:nvPr/>
            </p:nvSpPr>
            <p:spPr>
              <a:xfrm>
                <a:off x="528445" y="1872313"/>
                <a:ext cx="648072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45" y="1872313"/>
                <a:ext cx="64807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>
                <a:spLocks noChangeAspect="1"/>
              </p:cNvSpPr>
              <p:nvPr/>
            </p:nvSpPr>
            <p:spPr>
              <a:xfrm>
                <a:off x="2111641" y="2519772"/>
                <a:ext cx="648072" cy="36933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41" y="2519772"/>
                <a:ext cx="64807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9524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角丸四角形 12"/>
          <p:cNvSpPr/>
          <p:nvPr/>
        </p:nvSpPr>
        <p:spPr>
          <a:xfrm rot="20352030">
            <a:off x="7010566" y="5696221"/>
            <a:ext cx="1944216" cy="504056"/>
          </a:xfrm>
          <a:prstGeom prst="roundRect">
            <a:avLst/>
          </a:prstGeom>
          <a:noFill/>
          <a:ln>
            <a:solidFill>
              <a:srgbClr val="01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1E1FF"/>
                </a:solidFill>
                <a:latin typeface="Comic Sans MS" panose="030F0702030302020204" pitchFamily="66" charset="0"/>
              </a:rPr>
              <a:t>Preliminary</a:t>
            </a:r>
            <a:endParaRPr kumimoji="1" lang="ja-JP" altLang="en-US" sz="2400" dirty="0">
              <a:solidFill>
                <a:srgbClr val="01E1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/>
          <p:cNvSpPr txBox="1">
            <a:spLocks noChangeAspect="1"/>
          </p:cNvSpPr>
          <p:nvPr/>
        </p:nvSpPr>
        <p:spPr>
          <a:xfrm>
            <a:off x="7061184" y="1902897"/>
            <a:ext cx="18589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number densities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809094" y="739574"/>
            <a:ext cx="817408" cy="5755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6185776" y="1310728"/>
            <a:ext cx="2066433" cy="196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フリーフォーム 48"/>
          <p:cNvSpPr/>
          <p:nvPr/>
        </p:nvSpPr>
        <p:spPr>
          <a:xfrm>
            <a:off x="6190353" y="584452"/>
            <a:ext cx="2088232" cy="728243"/>
          </a:xfrm>
          <a:custGeom>
            <a:avLst/>
            <a:gdLst>
              <a:gd name="connsiteX0" fmla="*/ 0 w 3057098"/>
              <a:gd name="connsiteY0" fmla="*/ 0 h 1719691"/>
              <a:gd name="connsiteX1" fmla="*/ 1501253 w 3057098"/>
              <a:gd name="connsiteY1" fmla="*/ 1719618 h 1719691"/>
              <a:gd name="connsiteX2" fmla="*/ 3057098 w 3057098"/>
              <a:gd name="connsiteY2" fmla="*/ 54591 h 1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098" h="1719691">
                <a:moveTo>
                  <a:pt x="0" y="0"/>
                </a:moveTo>
                <a:cubicBezTo>
                  <a:pt x="495868" y="855260"/>
                  <a:pt x="991737" y="1710520"/>
                  <a:pt x="1501253" y="1719618"/>
                </a:cubicBezTo>
                <a:cubicBezTo>
                  <a:pt x="2010769" y="1728716"/>
                  <a:pt x="2533933" y="891653"/>
                  <a:pt x="3057098" y="54591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 flipH="1" flipV="1">
            <a:off x="7224841" y="464527"/>
            <a:ext cx="8047" cy="98908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6954799" y="221951"/>
                <a:ext cx="3426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1" lang="ja-JP" altLang="en-US" sz="1400" i="1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799" y="221951"/>
                <a:ext cx="342658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円/楕円 51"/>
          <p:cNvSpPr/>
          <p:nvPr/>
        </p:nvSpPr>
        <p:spPr>
          <a:xfrm>
            <a:off x="6380001" y="702948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6809094" y="656415"/>
            <a:ext cx="185597" cy="393161"/>
            <a:chOff x="6782560" y="731621"/>
            <a:chExt cx="185597" cy="393161"/>
          </a:xfrm>
        </p:grpSpPr>
        <p:sp>
          <p:nvSpPr>
            <p:cNvPr id="54" name="フリーフォーム 53"/>
            <p:cNvSpPr/>
            <p:nvPr/>
          </p:nvSpPr>
          <p:spPr>
            <a:xfrm rot="3434208">
              <a:off x="6779534" y="936159"/>
              <a:ext cx="315936" cy="61310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5" name="直線コネクタ 54"/>
            <p:cNvCxnSpPr/>
            <p:nvPr/>
          </p:nvCxnSpPr>
          <p:spPr>
            <a:xfrm>
              <a:off x="6782560" y="731621"/>
              <a:ext cx="69319" cy="92658"/>
            </a:xfrm>
            <a:prstGeom prst="line">
              <a:avLst/>
            </a:prstGeom>
            <a:ln w="1905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55"/>
          <p:cNvGrpSpPr/>
          <p:nvPr/>
        </p:nvGrpSpPr>
        <p:grpSpPr>
          <a:xfrm>
            <a:off x="7447933" y="654611"/>
            <a:ext cx="154161" cy="380581"/>
            <a:chOff x="7296147" y="608255"/>
            <a:chExt cx="154161" cy="380581"/>
          </a:xfrm>
        </p:grpSpPr>
        <p:sp>
          <p:nvSpPr>
            <p:cNvPr id="57" name="フリーフォーム 56"/>
            <p:cNvSpPr/>
            <p:nvPr/>
          </p:nvSpPr>
          <p:spPr>
            <a:xfrm rot="6836455">
              <a:off x="7177293" y="824263"/>
              <a:ext cx="283427" cy="45719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8" name="直線コネクタ 57"/>
            <p:cNvCxnSpPr/>
            <p:nvPr/>
          </p:nvCxnSpPr>
          <p:spPr>
            <a:xfrm flipH="1">
              <a:off x="7382311" y="608255"/>
              <a:ext cx="67997" cy="118327"/>
            </a:xfrm>
            <a:prstGeom prst="line">
              <a:avLst/>
            </a:prstGeom>
            <a:ln w="1905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/>
          <p:cNvGrpSpPr/>
          <p:nvPr/>
        </p:nvGrpSpPr>
        <p:grpSpPr>
          <a:xfrm>
            <a:off x="6896033" y="762378"/>
            <a:ext cx="275906" cy="372401"/>
            <a:chOff x="6594898" y="187600"/>
            <a:chExt cx="275906" cy="372401"/>
          </a:xfrm>
        </p:grpSpPr>
        <p:sp>
          <p:nvSpPr>
            <p:cNvPr id="60" name="円/楕円 59"/>
            <p:cNvSpPr/>
            <p:nvPr/>
          </p:nvSpPr>
          <p:spPr>
            <a:xfrm>
              <a:off x="6594898" y="190621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 rot="3189690">
              <a:off x="6553798" y="242996"/>
              <a:ext cx="3724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/>
                <a:t>))</a:t>
              </a:r>
              <a:endParaRPr kumimoji="1" lang="ja-JP" altLang="en-US" sz="1100" dirty="0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7321379" y="766156"/>
            <a:ext cx="261610" cy="394215"/>
            <a:chOff x="7360937" y="255405"/>
            <a:chExt cx="261610" cy="394215"/>
          </a:xfrm>
        </p:grpSpPr>
        <p:sp>
          <p:nvSpPr>
            <p:cNvPr id="63" name="円/楕円 62"/>
            <p:cNvSpPr/>
            <p:nvPr/>
          </p:nvSpPr>
          <p:spPr>
            <a:xfrm>
              <a:off x="7490887" y="255405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 rot="6738801">
              <a:off x="7305541" y="332615"/>
              <a:ext cx="3724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/>
                <a:t>))</a:t>
              </a:r>
              <a:endParaRPr kumimoji="1" lang="ja-JP" altLang="en-US" sz="1100" dirty="0"/>
            </a:p>
          </p:txBody>
        </p:sp>
      </p:grpSp>
      <p:sp>
        <p:nvSpPr>
          <p:cNvPr id="65" name="正方形/長方形 64"/>
          <p:cNvSpPr/>
          <p:nvPr/>
        </p:nvSpPr>
        <p:spPr>
          <a:xfrm>
            <a:off x="6074163" y="231494"/>
            <a:ext cx="2303509" cy="13534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7975069" y="1277139"/>
                <a:ext cx="481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069" y="1277139"/>
                <a:ext cx="481029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角丸四角形吹き出し 71"/>
          <p:cNvSpPr/>
          <p:nvPr/>
        </p:nvSpPr>
        <p:spPr>
          <a:xfrm>
            <a:off x="7730347" y="126740"/>
            <a:ext cx="1273546" cy="298957"/>
          </a:xfrm>
          <a:prstGeom prst="wedgeRoundRectCallout">
            <a:avLst>
              <a:gd name="adj1" fmla="val -40594"/>
              <a:gd name="adj2" fmla="val 769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>
                <a:spLocks noChangeAspect="1"/>
              </p:cNvSpPr>
              <p:nvPr/>
            </p:nvSpPr>
            <p:spPr>
              <a:xfrm>
                <a:off x="7772460" y="93911"/>
                <a:ext cx="356829" cy="31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kumimoji="1" lang="en-US" altLang="ja-JP" sz="1400" dirty="0" smtClean="0"/>
                  <a:t>,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60" y="93911"/>
                <a:ext cx="356829" cy="314958"/>
              </a:xfrm>
              <a:prstGeom prst="rect">
                <a:avLst/>
              </a:prstGeom>
              <a:blipFill rotWithShape="0">
                <a:blip r:embed="rId12"/>
                <a:stretch>
                  <a:fillRect r="-3390" b="-21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>
                <a:spLocks noChangeAspect="1"/>
              </p:cNvSpPr>
              <p:nvPr/>
            </p:nvSpPr>
            <p:spPr>
              <a:xfrm>
                <a:off x="7985591" y="77745"/>
                <a:ext cx="465833" cy="326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sub>
                    </m:sSub>
                  </m:oMath>
                </a14:m>
                <a:r>
                  <a:rPr kumimoji="1" lang="en-US" altLang="ja-JP" sz="1400" dirty="0" smtClean="0"/>
                  <a:t>,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591" y="77745"/>
                <a:ext cx="465833" cy="326949"/>
              </a:xfrm>
              <a:prstGeom prst="rect">
                <a:avLst/>
              </a:prstGeom>
              <a:blipFill rotWithShape="0">
                <a:blip r:embed="rId13"/>
                <a:stretch>
                  <a:fillRect t="-1887" r="-2632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>
                <a:spLocks noChangeAspect="1"/>
              </p:cNvSpPr>
              <p:nvPr/>
            </p:nvSpPr>
            <p:spPr>
              <a:xfrm>
                <a:off x="8345631" y="93911"/>
                <a:ext cx="3354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400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kumimoji="1" lang="en-US" altLang="ja-JP" sz="1400" dirty="0" smtClean="0"/>
                  <a:t>,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631" y="93911"/>
                <a:ext cx="335476" cy="307777"/>
              </a:xfrm>
              <a:prstGeom prst="rect">
                <a:avLst/>
              </a:prstGeom>
              <a:blipFill rotWithShape="0">
                <a:blip r:embed="rId14"/>
                <a:stretch>
                  <a:fillRect t="-1961" r="-3636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>
                <a:spLocks noChangeAspect="1"/>
              </p:cNvSpPr>
              <p:nvPr/>
            </p:nvSpPr>
            <p:spPr>
              <a:xfrm>
                <a:off x="8561655" y="77937"/>
                <a:ext cx="442237" cy="32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655" y="77937"/>
                <a:ext cx="442237" cy="326821"/>
              </a:xfrm>
              <a:prstGeom prst="rect">
                <a:avLst/>
              </a:prstGeom>
              <a:blipFill rotWithShape="0">
                <a:blip r:embed="rId1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17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6 L 0.02795 0.0375 C 0.03784 0.04953 0.07066 0.07199 0.08576 0.07199 C 0.10295 0.07199 0.13142 0.04953 0.14132 0.0375 L 0.17326 0.00046 " pathEditMode="relative" rAng="0" ptsTypes="AAAAA">
                                      <p:cBhvr>
                                        <p:cTn id="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9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4.44444E-6 L -0.02864 -0.05324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7 0.00278 L 0.0191 -0.05556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 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8928992" cy="566124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We have presented about a parametric resonance with interaction terms</a:t>
                </a:r>
              </a:p>
              <a:p>
                <a:pPr lvl="1"/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Method:  Yang-Feldman formalism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>
                    <a:sym typeface="Wingdings" panose="05000000000000000000" pitchFamily="2" charset="2"/>
                  </a:rPr>
                  <a:t>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𝐤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out</m:t>
                        </m:r>
                      </m:sup>
                    </m:sSubSup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4B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𝐤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in</m:t>
                        </m:r>
                      </m:sup>
                    </m:sSubSup>
                    <m:r>
                      <a:rPr lang="en-US" altLang="ja-JP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𝐤</m:t>
                        </m:r>
                      </m:sub>
                    </m:sSub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𝐤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in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bSup>
                    <m:r>
                      <a:rPr lang="en-US" altLang="ja-JP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rad>
                    <m:nary>
                      <m:naryPr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FF4B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 dirty="0">
                                    <a:solidFill>
                                      <a:srgbClr val="CE47D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in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 dirty="0">
                                    <a:solidFill>
                                      <a:srgbClr val="CE47D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in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  <m:t>⋅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</m:nary>
                  </m:oMath>
                </a14:m>
                <a:endParaRPr kumimoji="1" lang="en-US" altLang="ja-JP" dirty="0" smtClean="0"/>
              </a:p>
              <a:p>
                <a:pPr lvl="2"/>
                <a:r>
                  <a:rPr kumimoji="1" lang="en-US" altLang="ja-JP" dirty="0" smtClean="0"/>
                  <a:t>In general, the particle production can happen 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dirty="0"/>
                  <a:t> due to interaction </a:t>
                </a:r>
                <a:r>
                  <a:rPr lang="en-US" altLang="ja-JP" dirty="0" smtClean="0"/>
                  <a:t>effects</a:t>
                </a:r>
              </a:p>
              <a:p>
                <a:pPr lvl="2"/>
                <a:r>
                  <a:rPr kumimoji="1" lang="en-US" altLang="ja-JP" dirty="0" smtClean="0"/>
                  <a:t>The leading term </a:t>
                </a:r>
                <a:r>
                  <a:rPr lang="en-US" altLang="ja-JP" dirty="0" smtClean="0"/>
                  <a:t>for the particle production in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(</a:t>
                </a:r>
                <a:r>
                  <a:rPr lang="en-US" altLang="ja-JP" dirty="0" err="1" smtClean="0"/>
                  <a:t>i.e.,the</a:t>
                </a:r>
                <a:r>
                  <a:rPr lang="en-US" altLang="ja-JP" dirty="0" smtClean="0"/>
                  <a:t> particles do not interact to a background) is 2-&gt;1 scattering</a:t>
                </a:r>
              </a:p>
              <a:p>
                <a:pPr lvl="1"/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Parametric resonance might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particles to be significant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8928992" cy="5661248"/>
              </a:xfrm>
              <a:blipFill rotWithShape="0">
                <a:blip r:embed="rId2"/>
                <a:stretch>
                  <a:fillRect l="-751" t="-8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SCALARS 2015 @ University of Warsaw</a:t>
            </a:r>
            <a:endParaRPr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995936" y="3284984"/>
            <a:ext cx="4320480" cy="0"/>
          </a:xfrm>
          <a:prstGeom prst="line">
            <a:avLst/>
          </a:prstGeom>
          <a:ln w="38100" cmpd="dbl">
            <a:solidFill>
              <a:srgbClr val="FF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98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SCALARS 2015 @ University of Warsaw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187624" y="2222086"/>
            <a:ext cx="4604105" cy="990890"/>
          </a:xfrm>
          <a:prstGeom prst="roundRect">
            <a:avLst/>
          </a:prstGeom>
          <a:solidFill>
            <a:schemeClr val="bg1">
              <a:alpha val="10000"/>
            </a:schemeClr>
          </a:solidFill>
          <a:ln w="69850">
            <a:solidFill>
              <a:schemeClr val="accent5">
                <a:lumMod val="40000"/>
                <a:lumOff val="60000"/>
              </a:schemeClr>
            </a:solidFill>
          </a:ln>
          <a:effectLst>
            <a:glow rad="254000">
              <a:schemeClr val="bg1">
                <a:alpha val="91000"/>
              </a:schemeClr>
            </a:glow>
          </a:effectLst>
          <a:scene3d>
            <a:camera prst="orthographicFront">
              <a:rot lat="19964304" lon="19552080" rev="231785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kumimoji="1" lang="ja-JP" altLang="en-US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66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SCALARS 2015 @ University of Warsaw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28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>
                    <a:ea typeface="Cambria Math"/>
                  </a:rPr>
                  <a:t>Expanding Universe</a:t>
                </a:r>
              </a:p>
              <a:p>
                <a:pPr lvl="1"/>
                <a:r>
                  <a:rPr lang="en-US" altLang="ja-JP" dirty="0" smtClean="0">
                    <a:ea typeface="Cambria Math"/>
                  </a:rPr>
                  <a:t>Formulation : </a:t>
                </a:r>
              </a:p>
              <a:p>
                <a:pPr lvl="2"/>
                <a:r>
                  <a:rPr lang="en-US" altLang="ja-JP" dirty="0" smtClean="0">
                    <a:ea typeface="Cambria Math"/>
                  </a:rPr>
                  <a:t>We can apply to our formula directly with following prescriptions</a:t>
                </a:r>
              </a:p>
              <a:p>
                <a:pPr lvl="3"/>
                <a:r>
                  <a:rPr lang="en-US" altLang="ja-JP" dirty="0" smtClean="0">
                    <a:ea typeface="Cambria Math"/>
                  </a:rPr>
                  <a:t>replacing to the conformal time 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  <m:t>𝑑𝑡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𝜂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  <m:t>𝜂</m:t>
                        </m:r>
                      </m:e>
                    </m:d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 lvl="3"/>
                <a:r>
                  <a:rPr lang="en-US" altLang="ja-JP" dirty="0" smtClean="0">
                    <a:ea typeface="Cambria Math"/>
                  </a:rPr>
                  <a:t>re-definition :</a:t>
                </a:r>
                <a:endParaRPr lang="en-US" altLang="ja-JP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ja-JP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lang="en-US" altLang="ja-JP" dirty="0" smtClean="0">
                  <a:ea typeface="Cambria Math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𝜙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𝜙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altLang="ja-JP" dirty="0" smtClean="0">
                  <a:ea typeface="Cambria Math"/>
                </a:endParaRPr>
              </a:p>
              <a:p>
                <a:pPr lvl="3"/>
                <a:r>
                  <a:rPr lang="en-US" altLang="ja-JP" dirty="0">
                    <a:ea typeface="Cambria Math"/>
                  </a:rPr>
                  <a:t>shifting </a:t>
                </a:r>
                <a:r>
                  <a:rPr lang="en-US" altLang="ja-JP" dirty="0" smtClean="0">
                    <a:ea typeface="Cambria Math"/>
                  </a:rPr>
                  <a:t>Bosonic mass 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  <m:t>′′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 lvl="3"/>
                <a:r>
                  <a:rPr lang="en-US" altLang="ja-JP" dirty="0" smtClean="0">
                    <a:ea typeface="Cambria Math"/>
                  </a:rPr>
                  <a:t>+ EOM of scale factor</a:t>
                </a:r>
              </a:p>
              <a:p>
                <a:pPr lvl="2">
                  <a:buFont typeface="Wingdings" panose="05000000000000000000" pitchFamily="2" charset="2"/>
                  <a:buChar char="à"/>
                </a:pPr>
                <a:r>
                  <a:rPr lang="en-US" altLang="ja-JP" dirty="0" smtClean="0">
                    <a:ea typeface="Cambria Math"/>
                    <a:sym typeface="Wingdings" panose="05000000000000000000" pitchFamily="2" charset="2"/>
                  </a:rPr>
                  <a:t>Revisit a “flat” situation</a:t>
                </a:r>
              </a:p>
              <a:p>
                <a:pPr lvl="3"/>
                <a:endParaRPr lang="en-US" altLang="ja-JP" dirty="0" smtClean="0">
                  <a:ea typeface="Cambria Math"/>
                </a:endParaRPr>
              </a:p>
              <a:p>
                <a:pPr lvl="1"/>
                <a:r>
                  <a:rPr lang="en-US" altLang="ja-JP" dirty="0" smtClean="0">
                    <a:ea typeface="Cambria Math"/>
                  </a:rPr>
                  <a:t>How much does the expanding effect decreases the number of particles by resonant process?</a:t>
                </a:r>
              </a:p>
              <a:p>
                <a:pPr lvl="1"/>
                <a:r>
                  <a:rPr lang="en-US" altLang="ja-JP" dirty="0" smtClean="0">
                    <a:ea typeface="Cambria Math"/>
                  </a:rPr>
                  <a:t>Can massless particles be significant really?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0">
                <a:blip r:embed="rId3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79180" y="188640"/>
            <a:ext cx="1908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>
                <a:solidFill>
                  <a:srgbClr val="00B050"/>
                </a:solidFill>
              </a:rPr>
              <a:t>[work in progress]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36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SCALARS 2015 @ University of Warsaw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/>
              <p:cNvSpPr txBox="1">
                <a:spLocks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ＭＳ Ｐゴシック" pitchFamily="50" charset="-128"/>
                  <a:buChar char="■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Clr>
                    <a:srgbClr val="00B050"/>
                  </a:buClr>
                  <a:buFont typeface="ＭＳ Ｐゴシック" pitchFamily="50" charset="-128"/>
                  <a:buChar char="■"/>
                  <a:defRPr kumimoji="1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Clr>
                    <a:srgbClr val="FF9801"/>
                  </a:buClr>
                  <a:buFont typeface="ＭＳ Ｐゴシック" pitchFamily="50" charset="-128"/>
                  <a:buChar char="■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spcBef>
                    <a:spcPct val="20000"/>
                  </a:spcBef>
                  <a:buClr>
                    <a:srgbClr val="D000D5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spcBef>
                    <a:spcPct val="20000"/>
                  </a:spcBef>
                  <a:buClr>
                    <a:srgbClr val="C1D000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+mj-lt"/>
                  </a:rPr>
                  <a:t>Numerical results 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( </m:t>
                    </m:r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  <m:r>
                      <a:rPr lang="en-US" altLang="ja-JP" b="0" i="1" smtClean="0">
                        <a:latin typeface="Cambria Math"/>
                      </a:rPr>
                      <m:t>=2, 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=0.5,  </m:t>
                    </m:r>
                    <m:r>
                      <a:rPr lang="en-US" altLang="ja-JP" b="0" i="1" smtClean="0">
                        <a:latin typeface="Cambria Math"/>
                      </a:rPr>
                      <m:t>𝜇</m:t>
                    </m:r>
                    <m:r>
                      <a:rPr lang="en-US" altLang="ja-JP" b="0" i="1" smtClean="0">
                        <a:latin typeface="Cambria Math"/>
                      </a:rPr>
                      <m:t>=0.05 )</m:t>
                    </m:r>
                  </m:oMath>
                </a14:m>
                <a:endParaRPr lang="en-US" altLang="ja-JP" dirty="0">
                  <a:latin typeface="+mj-lt"/>
                </a:endParaRPr>
              </a:p>
              <a:p>
                <a:pPr marL="914400" lvl="2" indent="0">
                  <a:buFont typeface="ＭＳ Ｐゴシック" pitchFamily="50" charset="-128"/>
                  <a:buNone/>
                </a:pPr>
                <a:endParaRPr lang="en-US" altLang="ja-JP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  <a:blipFill rotWithShape="0">
                <a:blip r:embed="rId2"/>
                <a:stretch>
                  <a:fillRect l="-751" t="-4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3" y="3520058"/>
            <a:ext cx="8124825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3" y="764704"/>
            <a:ext cx="3781425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直線矢印コネクタ 23"/>
          <p:cNvCxnSpPr/>
          <p:nvPr/>
        </p:nvCxnSpPr>
        <p:spPr>
          <a:xfrm flipH="1">
            <a:off x="2677627" y="3866808"/>
            <a:ext cx="1142863" cy="794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820490" y="3506768"/>
                <a:ext cx="3487814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B0F0"/>
                    </a:solidFill>
                  </a:rPr>
                  <a:t>aqua color</a:t>
                </a:r>
                <a:r>
                  <a:rPr kumimoji="1" lang="en-US" altLang="ja-JP" dirty="0" smtClean="0"/>
                  <a:t>: analytical expected line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=2×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𝑔𝑣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90" y="3506768"/>
                <a:ext cx="3487814" cy="997324"/>
              </a:xfrm>
              <a:prstGeom prst="rect">
                <a:avLst/>
              </a:prstGeom>
              <a:blipFill rotWithShape="0">
                <a:blip r:embed="rId5"/>
                <a:stretch>
                  <a:fillRect l="-1573" t="-3049" r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755576" y="476672"/>
                <a:ext cx="12588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Trajectory: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6672"/>
                <a:ext cx="125887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56" t="-3922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/>
          <p:cNvSpPr txBox="1"/>
          <p:nvPr/>
        </p:nvSpPr>
        <p:spPr>
          <a:xfrm>
            <a:off x="755576" y="3261325"/>
            <a:ext cx="112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Distributions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2915816" y="2041103"/>
                <a:ext cx="460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041103"/>
                <a:ext cx="4603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/>
          <p:cNvCxnSpPr/>
          <p:nvPr/>
        </p:nvCxnSpPr>
        <p:spPr>
          <a:xfrm>
            <a:off x="3194323" y="1933709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2032749" y="2051522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749" y="2051522"/>
                <a:ext cx="595035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/>
          <p:cNvCxnSpPr/>
          <p:nvPr/>
        </p:nvCxnSpPr>
        <p:spPr>
          <a:xfrm>
            <a:off x="2295040" y="1933709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710323" y="1556792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2743466" y="1393031"/>
                <a:ext cx="460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466" y="1393031"/>
                <a:ext cx="4603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コネクタ 52"/>
          <p:cNvCxnSpPr/>
          <p:nvPr/>
        </p:nvCxnSpPr>
        <p:spPr>
          <a:xfrm>
            <a:off x="2710323" y="2420888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2752829" y="2276872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829" y="2276872"/>
                <a:ext cx="595035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1502206" y="2051522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06" y="2051522"/>
                <a:ext cx="595035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/>
          <p:cNvCxnSpPr/>
          <p:nvPr/>
        </p:nvCxnSpPr>
        <p:spPr>
          <a:xfrm>
            <a:off x="1834668" y="1933709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3391297" y="2041103"/>
                <a:ext cx="460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297" y="2041103"/>
                <a:ext cx="460382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コネクタ 57"/>
          <p:cNvCxnSpPr/>
          <p:nvPr/>
        </p:nvCxnSpPr>
        <p:spPr>
          <a:xfrm>
            <a:off x="3607321" y="1934603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543150" y="4386590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0" y="4386590"/>
                <a:ext cx="500458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>
            <a:off x="954835" y="4548377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954835" y="5394702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539552" y="5250686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1.0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50686"/>
                <a:ext cx="500458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/>
          <p:cNvCxnSpPr/>
          <p:nvPr/>
        </p:nvCxnSpPr>
        <p:spPr>
          <a:xfrm>
            <a:off x="3711502" y="6190019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>
                <a:spLocks noChangeAspect="1"/>
              </p:cNvSpPr>
              <p:nvPr/>
            </p:nvSpPr>
            <p:spPr>
              <a:xfrm>
                <a:off x="3234341" y="4464648"/>
                <a:ext cx="515077" cy="39389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341" y="4464648"/>
                <a:ext cx="515077" cy="393890"/>
              </a:xfrm>
              <a:prstGeom prst="rect">
                <a:avLst/>
              </a:prstGeom>
              <a:blipFill rotWithShape="0">
                <a:blip r:embed="rId14"/>
                <a:stretch>
                  <a:fillRect b="-4412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>
                <a:spLocks noChangeAspect="1"/>
              </p:cNvSpPr>
              <p:nvPr/>
            </p:nvSpPr>
            <p:spPr>
              <a:xfrm>
                <a:off x="1940155" y="4810045"/>
                <a:ext cx="399597" cy="36933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55" y="4810045"/>
                <a:ext cx="399597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7813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>
                <a:spLocks noChangeAspect="1"/>
              </p:cNvSpPr>
              <p:nvPr/>
            </p:nvSpPr>
            <p:spPr>
              <a:xfrm>
                <a:off x="4053523" y="5003884"/>
                <a:ext cx="374461" cy="36933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523" y="5003884"/>
                <a:ext cx="374461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587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>
                <a:spLocks noChangeAspect="1"/>
              </p:cNvSpPr>
              <p:nvPr/>
            </p:nvSpPr>
            <p:spPr>
              <a:xfrm>
                <a:off x="1078818" y="5046935"/>
                <a:ext cx="540854" cy="394082"/>
              </a:xfrm>
              <a:prstGeom prst="rect">
                <a:avLst/>
              </a:prstGeom>
              <a:noFill/>
              <a:ln w="19050">
                <a:solidFill>
                  <a:srgbClr val="FFA7A7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8" y="5046935"/>
                <a:ext cx="540854" cy="394082"/>
              </a:xfrm>
              <a:prstGeom prst="rect">
                <a:avLst/>
              </a:prstGeom>
              <a:blipFill rotWithShape="0">
                <a:blip r:embed="rId17"/>
                <a:stretch>
                  <a:fillRect b="-5882"/>
                </a:stretch>
              </a:blipFill>
              <a:ln w="19050">
                <a:solidFill>
                  <a:srgbClr val="FFA7A7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コネクタ 71"/>
          <p:cNvCxnSpPr/>
          <p:nvPr/>
        </p:nvCxnSpPr>
        <p:spPr>
          <a:xfrm>
            <a:off x="6300192" y="6203667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3423470" y="6245150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0.5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70" y="6245150"/>
                <a:ext cx="500458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6012160" y="6258798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1.0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6258798"/>
                <a:ext cx="500458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線コネクタ 73"/>
          <p:cNvCxnSpPr/>
          <p:nvPr/>
        </p:nvCxnSpPr>
        <p:spPr>
          <a:xfrm>
            <a:off x="2710323" y="2852936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2752829" y="2708920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829" y="2708920"/>
                <a:ext cx="595035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コネクタ 76"/>
          <p:cNvCxnSpPr/>
          <p:nvPr/>
        </p:nvCxnSpPr>
        <p:spPr>
          <a:xfrm>
            <a:off x="2710323" y="1144489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2743466" y="980728"/>
                <a:ext cx="460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altLang="ja-JP" sz="14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466" y="980728"/>
                <a:ext cx="460382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02" y="764704"/>
            <a:ext cx="4191000" cy="2476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30" name="直線コネクタ 29"/>
          <p:cNvCxnSpPr/>
          <p:nvPr/>
        </p:nvCxnSpPr>
        <p:spPr>
          <a:xfrm>
            <a:off x="8892480" y="792000"/>
            <a:ext cx="0" cy="22322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590606" y="1609055"/>
                <a:ext cx="701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1400" dirty="0" smtClean="0"/>
                  <a:t>5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606" y="1609055"/>
                <a:ext cx="701474" cy="307777"/>
              </a:xfrm>
              <a:prstGeom prst="rect">
                <a:avLst/>
              </a:prstGeom>
              <a:blipFill rotWithShape="0">
                <a:blip r:embed="rId22"/>
                <a:stretch>
                  <a:fillRect t="-4000" r="-1739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/>
          <p:cNvCxnSpPr/>
          <p:nvPr/>
        </p:nvCxnSpPr>
        <p:spPr>
          <a:xfrm flipH="1" flipV="1">
            <a:off x="4860032" y="1970838"/>
            <a:ext cx="62705" cy="90010"/>
          </a:xfrm>
          <a:prstGeom prst="line">
            <a:avLst/>
          </a:prstGeom>
          <a:ln w="190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8172400" y="1825079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10 e-3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177347" y="247315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10 e-4</a:t>
            </a:r>
            <a:endParaRPr kumimoji="1" lang="ja-JP" altLang="en-US" sz="14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8803707" y="2636912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8803707" y="1988840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>
                <a:spLocks noChangeAspect="1"/>
              </p:cNvSpPr>
              <p:nvPr/>
            </p:nvSpPr>
            <p:spPr>
              <a:xfrm>
                <a:off x="7578946" y="949951"/>
                <a:ext cx="375039" cy="338554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46" y="949951"/>
                <a:ext cx="375039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8772"/>
                </a:stretch>
              </a:blipFill>
              <a:ln w="127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>
                <a:spLocks noChangeAspect="1"/>
              </p:cNvSpPr>
              <p:nvPr/>
            </p:nvSpPr>
            <p:spPr>
              <a:xfrm>
                <a:off x="8322852" y="1434446"/>
                <a:ext cx="477888" cy="360291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852" y="1434446"/>
                <a:ext cx="477888" cy="360291"/>
              </a:xfrm>
              <a:prstGeom prst="rect">
                <a:avLst/>
              </a:prstGeom>
              <a:blipFill rotWithShape="0">
                <a:blip r:embed="rId24"/>
                <a:stretch>
                  <a:fillRect b="-3279"/>
                </a:stretch>
              </a:blipFill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>
                <a:spLocks noChangeAspect="1"/>
              </p:cNvSpPr>
              <p:nvPr/>
            </p:nvSpPr>
            <p:spPr>
              <a:xfrm>
                <a:off x="8448366" y="867054"/>
                <a:ext cx="351763" cy="338554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366" y="867054"/>
                <a:ext cx="351763" cy="33855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>
                <a:spLocks noChangeAspect="1"/>
              </p:cNvSpPr>
              <p:nvPr/>
            </p:nvSpPr>
            <p:spPr>
              <a:xfrm>
                <a:off x="5466498" y="2636912"/>
                <a:ext cx="711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98" y="2636912"/>
                <a:ext cx="711605" cy="369332"/>
              </a:xfrm>
              <a:prstGeom prst="rect">
                <a:avLst/>
              </a:prstGeom>
              <a:blipFill rotWithShape="0"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>
                <a:spLocks noChangeAspect="1"/>
              </p:cNvSpPr>
              <p:nvPr/>
            </p:nvSpPr>
            <p:spPr>
              <a:xfrm>
                <a:off x="7721371" y="2103957"/>
                <a:ext cx="500971" cy="360483"/>
              </a:xfrm>
              <a:prstGeom prst="rect">
                <a:avLst/>
              </a:prstGeom>
              <a:noFill/>
              <a:ln w="12700">
                <a:solidFill>
                  <a:srgbClr val="FFA7A7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71" y="2103957"/>
                <a:ext cx="500971" cy="360483"/>
              </a:xfrm>
              <a:prstGeom prst="rect">
                <a:avLst/>
              </a:prstGeom>
              <a:blipFill rotWithShape="0">
                <a:blip r:embed="rId27"/>
                <a:stretch>
                  <a:fillRect b="-4918"/>
                </a:stretch>
              </a:blipFill>
              <a:ln w="12700">
                <a:solidFill>
                  <a:srgbClr val="FFA7A7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4644008" y="476672"/>
                <a:ext cx="15070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Background: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76672"/>
                <a:ext cx="1507079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1215" t="-3922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/>
          <p:cNvSpPr txBox="1"/>
          <p:nvPr/>
        </p:nvSpPr>
        <p:spPr>
          <a:xfrm>
            <a:off x="8172400" y="117700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10 e-2</a:t>
            </a:r>
            <a:endParaRPr kumimoji="1" lang="ja-JP" altLang="en-US" sz="1400" dirty="0"/>
          </a:p>
        </p:txBody>
      </p:sp>
      <p:cxnSp>
        <p:nvCxnSpPr>
          <p:cNvPr id="60" name="直線コネクタ 59"/>
          <p:cNvCxnSpPr/>
          <p:nvPr/>
        </p:nvCxnSpPr>
        <p:spPr>
          <a:xfrm>
            <a:off x="8803707" y="1340768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7558206" y="476672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Number densities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77889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SCALARS 2015 @ University of Warsaw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/>
              <p:cNvSpPr txBox="1">
                <a:spLocks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ＭＳ Ｐゴシック" pitchFamily="50" charset="-128"/>
                  <a:buChar char="■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Clr>
                    <a:srgbClr val="00B050"/>
                  </a:buClr>
                  <a:buFont typeface="ＭＳ Ｐゴシック" pitchFamily="50" charset="-128"/>
                  <a:buChar char="■"/>
                  <a:defRPr kumimoji="1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Clr>
                    <a:srgbClr val="FF9801"/>
                  </a:buClr>
                  <a:buFont typeface="ＭＳ Ｐゴシック" pitchFamily="50" charset="-128"/>
                  <a:buChar char="■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spcBef>
                    <a:spcPct val="20000"/>
                  </a:spcBef>
                  <a:buClr>
                    <a:srgbClr val="D000D5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spcBef>
                    <a:spcPct val="20000"/>
                  </a:spcBef>
                  <a:buClr>
                    <a:srgbClr val="C1D000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+mj-lt"/>
                  </a:rPr>
                  <a:t>Numerical results 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( </m:t>
                    </m:r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  <m:r>
                      <a:rPr lang="en-US" altLang="ja-JP" b="0" i="1" smtClean="0">
                        <a:latin typeface="Cambria Math"/>
                      </a:rPr>
                      <m:t>=1,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=1.0, 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=0, 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=0.0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altLang="ja-JP" b="0" i="1" smtClean="0">
                        <a:latin typeface="Cambria Math"/>
                      </a:rPr>
                      <m:t> )</m:t>
                    </m:r>
                  </m:oMath>
                </a14:m>
                <a:endParaRPr lang="en-US" altLang="ja-JP" dirty="0">
                  <a:latin typeface="+mj-lt"/>
                </a:endParaRPr>
              </a:p>
              <a:p>
                <a:pPr marL="914400" lvl="2" indent="0">
                  <a:buFont typeface="ＭＳ Ｐゴシック" pitchFamily="50" charset="-128"/>
                  <a:buNone/>
                </a:pPr>
                <a:endParaRPr lang="en-US" altLang="ja-JP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  <a:blipFill rotWithShape="0">
                <a:blip r:embed="rId2"/>
                <a:stretch>
                  <a:fillRect l="-751" t="-2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124744"/>
            <a:ext cx="8610600" cy="4848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>
                <a:spLocks noChangeAspect="1"/>
              </p:cNvSpPr>
              <p:nvPr/>
            </p:nvSpPr>
            <p:spPr>
              <a:xfrm>
                <a:off x="3279256" y="3160047"/>
                <a:ext cx="515077" cy="393890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56" y="3160047"/>
                <a:ext cx="515077" cy="393890"/>
              </a:xfrm>
              <a:prstGeom prst="rect">
                <a:avLst/>
              </a:prstGeom>
              <a:blipFill rotWithShape="0">
                <a:blip r:embed="rId4"/>
                <a:stretch>
                  <a:fillRect b="-5970"/>
                </a:stretch>
              </a:blipFill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>
                <a:spLocks noChangeAspect="1"/>
              </p:cNvSpPr>
              <p:nvPr/>
            </p:nvSpPr>
            <p:spPr>
              <a:xfrm>
                <a:off x="2554396" y="3772079"/>
                <a:ext cx="399597" cy="369332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96" y="3772079"/>
                <a:ext cx="39959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290"/>
                </a:stretch>
              </a:blipFill>
              <a:ln w="127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>
                <a:spLocks noChangeAspect="1"/>
              </p:cNvSpPr>
              <p:nvPr/>
            </p:nvSpPr>
            <p:spPr>
              <a:xfrm>
                <a:off x="3419872" y="2405027"/>
                <a:ext cx="374461" cy="36933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05027"/>
                <a:ext cx="37446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26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>
                <a:spLocks noChangeAspect="1"/>
              </p:cNvSpPr>
              <p:nvPr/>
            </p:nvSpPr>
            <p:spPr>
              <a:xfrm>
                <a:off x="2483768" y="4581128"/>
                <a:ext cx="540854" cy="394082"/>
              </a:xfrm>
              <a:prstGeom prst="rect">
                <a:avLst/>
              </a:prstGeom>
              <a:noFill/>
              <a:ln w="12700">
                <a:solidFill>
                  <a:srgbClr val="FFA7A7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81128"/>
                <a:ext cx="540854" cy="394082"/>
              </a:xfrm>
              <a:prstGeom prst="rect">
                <a:avLst/>
              </a:prstGeom>
              <a:blipFill rotWithShape="0">
                <a:blip r:embed="rId7"/>
                <a:stretch>
                  <a:fillRect b="-7463"/>
                </a:stretch>
              </a:blipFill>
              <a:ln w="12700">
                <a:solidFill>
                  <a:srgbClr val="FFA7A7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>
                <a:spLocks noChangeAspect="1"/>
              </p:cNvSpPr>
              <p:nvPr/>
            </p:nvSpPr>
            <p:spPr>
              <a:xfrm>
                <a:off x="1259633" y="2009125"/>
                <a:ext cx="648072" cy="36933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3" y="2009125"/>
                <a:ext cx="64807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290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角丸四角形 6"/>
          <p:cNvSpPr/>
          <p:nvPr/>
        </p:nvSpPr>
        <p:spPr>
          <a:xfrm rot="21180000">
            <a:off x="654343" y="2642504"/>
            <a:ext cx="7544804" cy="369026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78"/>
          <p:cNvSpPr/>
          <p:nvPr/>
        </p:nvSpPr>
        <p:spPr>
          <a:xfrm rot="20880000">
            <a:off x="547162" y="3216128"/>
            <a:ext cx="7728078" cy="36902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角丸四角形 79"/>
          <p:cNvSpPr/>
          <p:nvPr/>
        </p:nvSpPr>
        <p:spPr>
          <a:xfrm rot="21060000">
            <a:off x="599826" y="3894887"/>
            <a:ext cx="7688761" cy="369026"/>
          </a:xfrm>
          <a:prstGeom prst="roundRect">
            <a:avLst/>
          </a:prstGeom>
          <a:solidFill>
            <a:srgbClr val="FF4BF2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 rot="20352030">
            <a:off x="6398342" y="4828422"/>
            <a:ext cx="1944216" cy="504056"/>
          </a:xfrm>
          <a:prstGeom prst="roundRect">
            <a:avLst/>
          </a:prstGeom>
          <a:noFill/>
          <a:ln>
            <a:solidFill>
              <a:srgbClr val="01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1E1FF"/>
                </a:solidFill>
                <a:latin typeface="Comic Sans MS" panose="030F0702030302020204" pitchFamily="66" charset="0"/>
              </a:rPr>
              <a:t>Preliminary</a:t>
            </a:r>
            <a:endParaRPr kumimoji="1" lang="ja-JP" altLang="en-US" sz="2400" dirty="0">
              <a:solidFill>
                <a:srgbClr val="01E1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801254" y="2179015"/>
                <a:ext cx="867353" cy="37824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2.1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254" y="2179015"/>
                <a:ext cx="867353" cy="378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091473" y="4239558"/>
                <a:ext cx="867353" cy="378245"/>
              </a:xfrm>
              <a:prstGeom prst="rect">
                <a:avLst/>
              </a:prstGeom>
              <a:noFill/>
              <a:ln>
                <a:solidFill>
                  <a:srgbClr val="FF4BF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2.9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73" y="4239558"/>
                <a:ext cx="867353" cy="37824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FF4BF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134893" y="3548952"/>
                <a:ext cx="867353" cy="37824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3.2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893" y="3548952"/>
                <a:ext cx="867353" cy="37824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475656" y="5939395"/>
                <a:ext cx="754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939395"/>
                <a:ext cx="75450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159543" y="5941629"/>
                <a:ext cx="754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43" y="5941629"/>
                <a:ext cx="754502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857680" y="5981847"/>
                <a:ext cx="754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680" y="5981847"/>
                <a:ext cx="754502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541567" y="5972969"/>
                <a:ext cx="754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567" y="5972969"/>
                <a:ext cx="754502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569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9" grpId="0" animBg="1"/>
      <p:bldP spid="80" grpId="0" animBg="1"/>
      <p:bldP spid="6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8928992" cy="561662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Preheating (without </a:t>
                </a:r>
                <a:r>
                  <a:rPr lang="en-US" altLang="ja-JP" dirty="0" err="1"/>
                  <a:t>backreaction</a:t>
                </a:r>
                <a:r>
                  <a:rPr lang="en-US" altLang="ja-JP" dirty="0"/>
                  <a:t>)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>
                    <a:ea typeface="HG丸ｺﾞｼｯｸM-PRO" pitchFamily="50" charset="-128"/>
                  </a:rPr>
                  <a:t> </a:t>
                </a:r>
              </a:p>
              <a:p>
                <a:pPr lvl="2"/>
                <a:endParaRPr lang="en-US" altLang="ja-JP" dirty="0">
                  <a:ea typeface="HG丸ｺﾞｼｯｸM-PRO" pitchFamily="50" charset="-128"/>
                </a:endParaRPr>
              </a:p>
              <a:p>
                <a:pPr lvl="2"/>
                <a:endParaRPr lang="en-US" altLang="ja-JP" dirty="0">
                  <a:ea typeface="HG丸ｺﾞｼｯｸM-PRO" pitchFamily="50" charset="-128"/>
                </a:endParaRPr>
              </a:p>
              <a:p>
                <a:pPr lvl="2"/>
                <a:endParaRPr lang="en-US" altLang="ja-JP" dirty="0">
                  <a:ea typeface="HG丸ｺﾞｼｯｸM-PRO" pitchFamily="50" charset="-128"/>
                </a:endParaRPr>
              </a:p>
              <a:p>
                <a:pPr lvl="2"/>
                <a:endParaRPr lang="en-US" altLang="ja-JP" dirty="0" smtClean="0">
                  <a:ea typeface="HG丸ｺﾞｼｯｸM-PRO" pitchFamily="50" charset="-128"/>
                </a:endParaRPr>
              </a:p>
              <a:p>
                <a:pPr lvl="2"/>
                <a:endParaRPr lang="en-US" altLang="ja-JP" dirty="0">
                  <a:ea typeface="HG丸ｺﾞｼｯｸM-PRO" pitchFamily="50" charset="-128"/>
                </a:endParaRPr>
              </a:p>
              <a:p>
                <a:pPr lvl="2"/>
                <a:endParaRPr lang="en-US" altLang="ja-JP" dirty="0" smtClean="0">
                  <a:ea typeface="HG丸ｺﾞｼｯｸM-PRO" pitchFamily="50" charset="-128"/>
                </a:endParaRPr>
              </a:p>
              <a:p>
                <a:pPr lvl="2"/>
                <a:endParaRPr lang="en-US" altLang="ja-JP" dirty="0">
                  <a:ea typeface="HG丸ｺﾞｼｯｸM-PRO" pitchFamily="50" charset="-128"/>
                </a:endParaRPr>
              </a:p>
              <a:p>
                <a:pPr lvl="2"/>
                <a:endParaRPr lang="en-US" altLang="ja-JP" dirty="0">
                  <a:ea typeface="HG丸ｺﾞｼｯｸM-PRO" pitchFamily="50" charset="-128"/>
                </a:endParaRPr>
              </a:p>
              <a:p>
                <a:pPr lvl="1"/>
                <a:r>
                  <a:rPr lang="en-US" altLang="ja-JP" dirty="0">
                    <a:ea typeface="HG丸ｺﾞｼｯｸM-PRO" pitchFamily="50" charset="-128"/>
                  </a:rPr>
                  <a:t>Particle production happens</a:t>
                </a:r>
              </a:p>
              <a:p>
                <a:pPr lvl="2"/>
                <a:r>
                  <a:rPr lang="en-US" altLang="ja-JP" dirty="0">
                    <a:ea typeface="HG丸ｺﾞｼｯｸM-PRO" pitchFamily="50" charset="-128"/>
                  </a:rPr>
                  <a:t>around </a:t>
                </a:r>
                <a:r>
                  <a:rPr lang="en-US" altLang="ja-JP" u="sng" dirty="0">
                    <a:ea typeface="HG丸ｺﾞｼｯｸM-PRO" pitchFamily="50" charset="-128"/>
                  </a:rPr>
                  <a:t>massless point</a:t>
                </a:r>
                <a:r>
                  <a:rPr lang="en-US" altLang="ja-JP" dirty="0">
                    <a:ea typeface="HG丸ｺﾞｼｯｸM-PRO" pitchFamily="50" charset="-128"/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HG丸ｺﾞｼｯｸM-PRO" pitchFamily="50" charset="-128"/>
                          </a:rPr>
                        </m:ctrlPr>
                      </m:dPr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HG丸ｺﾞｼｯｸM-PRO" pitchFamily="50" charset="-128"/>
                          </a:rPr>
                          <m:t>𝜙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HG丸ｺﾞｼｯｸM-PRO" pitchFamily="50" charset="-128"/>
                      </a:rPr>
                      <m:t>∼0</m:t>
                    </m:r>
                  </m:oMath>
                </a14:m>
                <a:r>
                  <a:rPr lang="en-US" altLang="ja-JP" dirty="0">
                    <a:ea typeface="HG丸ｺﾞｼｯｸM-PRO" pitchFamily="50" charset="-128"/>
                  </a:rPr>
                  <a:t>)</a:t>
                </a:r>
              </a:p>
              <a:p>
                <a:pPr lvl="2"/>
                <a:r>
                  <a:rPr lang="en-US" altLang="ja-JP" dirty="0">
                    <a:ea typeface="HG丸ｺﾞｼｯｸM-PRO" pitchFamily="50" charset="-128"/>
                  </a:rPr>
                  <a:t>exponentially (bosonic case)</a:t>
                </a:r>
              </a:p>
              <a:p>
                <a:pPr marL="914400" lvl="2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8928992" cy="5616624"/>
              </a:xfrm>
              <a:blipFill rotWithShape="0">
                <a:blip r:embed="rId3"/>
                <a:stretch>
                  <a:fillRect l="-751" t="-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603" y="1282923"/>
            <a:ext cx="4044773" cy="487175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4952901" y="1548659"/>
            <a:ext cx="1077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(wave </a:t>
            </a:r>
            <a:r>
              <a:rPr kumimoji="1" lang="en-US" altLang="ja-JP" sz="1400" dirty="0" err="1" smtClean="0">
                <a:solidFill>
                  <a:srgbClr val="0000FF"/>
                </a:solidFill>
              </a:rPr>
              <a:t>func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.)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38322" y="4142525"/>
            <a:ext cx="1234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(occupation #)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358347" y="1282923"/>
            <a:ext cx="509797" cy="468882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078427" y="1282922"/>
            <a:ext cx="509797" cy="473836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6732240" y="1268759"/>
            <a:ext cx="509797" cy="47525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7450120" y="1282922"/>
            <a:ext cx="509797" cy="473836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8172400" y="1282921"/>
            <a:ext cx="509797" cy="47383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>
            <a:off x="5220072" y="1282921"/>
            <a:ext cx="0" cy="4738366"/>
          </a:xfrm>
          <a:prstGeom prst="line">
            <a:avLst/>
          </a:prstGeom>
          <a:ln w="762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ストライプ矢印 43"/>
          <p:cNvSpPr/>
          <p:nvPr/>
        </p:nvSpPr>
        <p:spPr>
          <a:xfrm rot="20163359">
            <a:off x="5467764" y="4686100"/>
            <a:ext cx="3561573" cy="790496"/>
          </a:xfrm>
          <a:prstGeom prst="stripedRightArrow">
            <a:avLst>
              <a:gd name="adj1" fmla="val 50000"/>
              <a:gd name="adj2" fmla="val 857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608668" y="4572456"/>
            <a:ext cx="3527414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フリーフォーム 45"/>
          <p:cNvSpPr/>
          <p:nvPr/>
        </p:nvSpPr>
        <p:spPr>
          <a:xfrm>
            <a:off x="1067426" y="3617372"/>
            <a:ext cx="2740395" cy="946368"/>
          </a:xfrm>
          <a:custGeom>
            <a:avLst/>
            <a:gdLst>
              <a:gd name="connsiteX0" fmla="*/ 0 w 3057098"/>
              <a:gd name="connsiteY0" fmla="*/ 0 h 1719691"/>
              <a:gd name="connsiteX1" fmla="*/ 1501253 w 3057098"/>
              <a:gd name="connsiteY1" fmla="*/ 1719618 h 1719691"/>
              <a:gd name="connsiteX2" fmla="*/ 3057098 w 3057098"/>
              <a:gd name="connsiteY2" fmla="*/ 54591 h 1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098" h="1719691">
                <a:moveTo>
                  <a:pt x="0" y="0"/>
                </a:moveTo>
                <a:cubicBezTo>
                  <a:pt x="495868" y="855260"/>
                  <a:pt x="991737" y="1710520"/>
                  <a:pt x="1501253" y="1719618"/>
                </a:cubicBezTo>
                <a:cubicBezTo>
                  <a:pt x="2010769" y="1728716"/>
                  <a:pt x="2533933" y="891653"/>
                  <a:pt x="3057098" y="545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2408868" y="3361575"/>
            <a:ext cx="0" cy="145001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2075538" y="3068960"/>
                <a:ext cx="389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538" y="3068960"/>
                <a:ext cx="38914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/楕円 48"/>
          <p:cNvSpPr/>
          <p:nvPr/>
        </p:nvSpPr>
        <p:spPr>
          <a:xfrm>
            <a:off x="1472764" y="3912619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2065165" y="3665346"/>
            <a:ext cx="194828" cy="486739"/>
            <a:chOff x="6748577" y="658398"/>
            <a:chExt cx="194828" cy="486739"/>
          </a:xfrm>
        </p:grpSpPr>
        <p:sp>
          <p:nvSpPr>
            <p:cNvPr id="51" name="フリーフォーム 50"/>
            <p:cNvSpPr/>
            <p:nvPr/>
          </p:nvSpPr>
          <p:spPr>
            <a:xfrm rot="3434208">
              <a:off x="6680257" y="881990"/>
              <a:ext cx="420495" cy="105800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2" name="直線コネクタ 51"/>
            <p:cNvCxnSpPr/>
            <p:nvPr/>
          </p:nvCxnSpPr>
          <p:spPr>
            <a:xfrm>
              <a:off x="6748577" y="658398"/>
              <a:ext cx="69319" cy="92658"/>
            </a:xfrm>
            <a:prstGeom prst="line">
              <a:avLst/>
            </a:prstGeom>
            <a:ln w="2540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/>
          <p:cNvGrpSpPr/>
          <p:nvPr/>
        </p:nvGrpSpPr>
        <p:grpSpPr>
          <a:xfrm>
            <a:off x="2582342" y="3627636"/>
            <a:ext cx="209851" cy="511510"/>
            <a:chOff x="7265754" y="620688"/>
            <a:chExt cx="209851" cy="511510"/>
          </a:xfrm>
        </p:grpSpPr>
        <p:sp>
          <p:nvSpPr>
            <p:cNvPr id="54" name="フリーフォーム 53"/>
            <p:cNvSpPr/>
            <p:nvPr/>
          </p:nvSpPr>
          <p:spPr>
            <a:xfrm rot="6836455">
              <a:off x="7108406" y="869051"/>
              <a:ext cx="420495" cy="105800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5" name="直線コネクタ 54"/>
            <p:cNvCxnSpPr/>
            <p:nvPr/>
          </p:nvCxnSpPr>
          <p:spPr>
            <a:xfrm flipH="1">
              <a:off x="7407608" y="620688"/>
              <a:ext cx="67997" cy="118327"/>
            </a:xfrm>
            <a:prstGeom prst="line">
              <a:avLst/>
            </a:prstGeom>
            <a:ln w="2540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55"/>
          <p:cNvGrpSpPr/>
          <p:nvPr/>
        </p:nvGrpSpPr>
        <p:grpSpPr>
          <a:xfrm>
            <a:off x="2188100" y="3906580"/>
            <a:ext cx="364784" cy="441136"/>
            <a:chOff x="6594898" y="190621"/>
            <a:chExt cx="364784" cy="441136"/>
          </a:xfrm>
        </p:grpSpPr>
        <p:sp>
          <p:nvSpPr>
            <p:cNvPr id="57" name="円/楕円 56"/>
            <p:cNvSpPr/>
            <p:nvPr/>
          </p:nvSpPr>
          <p:spPr>
            <a:xfrm>
              <a:off x="6594898" y="190621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3189690">
              <a:off x="6619593" y="291668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2336860" y="3888145"/>
            <a:ext cx="330926" cy="459571"/>
            <a:chOff x="7321716" y="204269"/>
            <a:chExt cx="330926" cy="459571"/>
          </a:xfrm>
        </p:grpSpPr>
        <p:sp>
          <p:nvSpPr>
            <p:cNvPr id="64" name="円/楕円 63"/>
            <p:cNvSpPr/>
            <p:nvPr/>
          </p:nvSpPr>
          <p:spPr>
            <a:xfrm>
              <a:off x="7472642" y="204269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 rot="6738801">
              <a:off x="7289404" y="323751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  <p:sp>
        <p:nvSpPr>
          <p:cNvPr id="66" name="正方形/長方形 65"/>
          <p:cNvSpPr/>
          <p:nvPr/>
        </p:nvSpPr>
        <p:spPr>
          <a:xfrm>
            <a:off x="1832804" y="4275708"/>
            <a:ext cx="1224136" cy="3693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1904812" y="4735052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2912924" y="4401140"/>
            <a:ext cx="0" cy="4413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1904812" y="4410432"/>
            <a:ext cx="0" cy="4413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491362" y="2996952"/>
            <a:ext cx="3816424" cy="20605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3759377" y="4571277"/>
                <a:ext cx="565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377" y="4571277"/>
                <a:ext cx="56553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/>
          <p:cNvSpPr txBox="1"/>
          <p:nvPr/>
        </p:nvSpPr>
        <p:spPr>
          <a:xfrm>
            <a:off x="4299764" y="452832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角丸四角形吹き出し 73"/>
              <p:cNvSpPr/>
              <p:nvPr/>
            </p:nvSpPr>
            <p:spPr>
              <a:xfrm>
                <a:off x="827584" y="2384081"/>
                <a:ext cx="1599085" cy="389938"/>
              </a:xfrm>
              <a:prstGeom prst="wedgeRoundRectCallout">
                <a:avLst>
                  <a:gd name="adj1" fmla="val 32492"/>
                  <a:gd name="adj2" fmla="val -84039"/>
                  <a:gd name="adj3" fmla="val 16667"/>
                </a:avLst>
              </a:prstGeom>
              <a:noFill/>
              <a:ln>
                <a:solidFill>
                  <a:srgbClr val="FF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sz="1600" dirty="0">
                    <a:solidFill>
                      <a:schemeClr val="tx1"/>
                    </a:solidFill>
                  </a:rPr>
                  <a:t> : </a:t>
                </a:r>
                <a:r>
                  <a:rPr lang="en-US" altLang="ja-JP" sz="1600" dirty="0" smtClean="0">
                    <a:solidFill>
                      <a:schemeClr val="tx1"/>
                    </a:solidFill>
                  </a:rPr>
                  <a:t>background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角丸四角形吹き出し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384081"/>
                <a:ext cx="1599085" cy="389938"/>
              </a:xfrm>
              <a:prstGeom prst="wedgeRoundRectCallout">
                <a:avLst>
                  <a:gd name="adj1" fmla="val 32492"/>
                  <a:gd name="adj2" fmla="val -84039"/>
                  <a:gd name="adj3" fmla="val 16667"/>
                </a:avLst>
              </a:prstGeom>
              <a:blipFill rotWithShape="0">
                <a:blip r:embed="rId7"/>
                <a:stretch>
                  <a:fillRect b="-7778"/>
                </a:stretch>
              </a:blipFill>
              <a:ln>
                <a:solidFill>
                  <a:srgbClr val="FF646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1516604" y="4789966"/>
                <a:ext cx="2441694" cy="30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Non-adiabatic region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kumimoji="1" lang="en-US" altLang="ja-JP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1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1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1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kumimoji="1" lang="en-US" altLang="ja-JP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1200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sz="1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ja-JP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kumimoji="1" lang="en-US" altLang="ja-JP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604" y="4789966"/>
                <a:ext cx="2441694" cy="300788"/>
              </a:xfrm>
              <a:prstGeom prst="rect">
                <a:avLst/>
              </a:prstGeom>
              <a:blipFill rotWithShape="0">
                <a:blip r:embed="rId8"/>
                <a:stretch>
                  <a:fillRect l="-250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角丸四角形吹き出し 75"/>
              <p:cNvSpPr/>
              <p:nvPr/>
            </p:nvSpPr>
            <p:spPr>
              <a:xfrm>
                <a:off x="2940494" y="2297268"/>
                <a:ext cx="1617649" cy="570613"/>
              </a:xfrm>
              <a:prstGeom prst="wedgeRoundRectCallout">
                <a:avLst>
                  <a:gd name="adj1" fmla="val 33991"/>
                  <a:gd name="adj2" fmla="val -70270"/>
                  <a:gd name="adj3" fmla="val 16667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sz="1600" dirty="0">
                    <a:solidFill>
                      <a:schemeClr val="tx1"/>
                    </a:solidFill>
                  </a:rPr>
                  <a:t> : real </a:t>
                </a:r>
                <a:r>
                  <a:rPr lang="en-US" altLang="ja-JP" sz="1600" dirty="0" smtClean="0">
                    <a:solidFill>
                      <a:schemeClr val="tx1"/>
                    </a:solidFill>
                  </a:rPr>
                  <a:t>scalar </a:t>
                </a:r>
                <a:r>
                  <a:rPr lang="en-US" altLang="ja-JP" sz="16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1600" i="1" dirty="0" smtClean="0">
                    <a:solidFill>
                      <a:srgbClr val="0000FF"/>
                    </a:solidFill>
                  </a:rPr>
                  <a:t>quantum field</a:t>
                </a:r>
                <a:r>
                  <a:rPr lang="en-US" altLang="ja-JP" sz="1600" dirty="0" smtClean="0">
                    <a:solidFill>
                      <a:schemeClr val="tx1"/>
                    </a:solidFill>
                  </a:rPr>
                  <a:t>)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角丸四角形吹き出し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494" y="2297268"/>
                <a:ext cx="1617649" cy="570613"/>
              </a:xfrm>
              <a:prstGeom prst="wedgeRoundRectCallout">
                <a:avLst>
                  <a:gd name="adj1" fmla="val 33991"/>
                  <a:gd name="adj2" fmla="val -70270"/>
                  <a:gd name="adj3" fmla="val 16667"/>
                </a:avLst>
              </a:prstGeom>
              <a:blipFill rotWithShape="0">
                <a:blip r:embed="rId9"/>
                <a:stretch>
                  <a:fillRect b="-103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テキスト ボックス 76"/>
          <p:cNvSpPr txBox="1"/>
          <p:nvPr/>
        </p:nvSpPr>
        <p:spPr>
          <a:xfrm>
            <a:off x="2862760" y="955466"/>
            <a:ext cx="6281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r"/>
            <a:r>
              <a:rPr lang="en-US" altLang="ja-JP" sz="1600" dirty="0">
                <a:solidFill>
                  <a:srgbClr val="00B050"/>
                </a:solidFill>
              </a:rPr>
              <a:t>[L. </a:t>
            </a:r>
            <a:r>
              <a:rPr lang="en-US" altLang="ja-JP" sz="1600" dirty="0" err="1">
                <a:solidFill>
                  <a:srgbClr val="00B050"/>
                </a:solidFill>
              </a:rPr>
              <a:t>Kofman</a:t>
            </a:r>
            <a:r>
              <a:rPr lang="en-US" altLang="ja-JP" sz="1600" dirty="0">
                <a:solidFill>
                  <a:srgbClr val="00B050"/>
                </a:solidFill>
              </a:rPr>
              <a:t>, A. D. Linde, A. A. </a:t>
            </a:r>
            <a:r>
              <a:rPr lang="en-US" altLang="ja-JP" sz="1600" dirty="0" err="1">
                <a:solidFill>
                  <a:srgbClr val="00B050"/>
                </a:solidFill>
              </a:rPr>
              <a:t>Starobinsky</a:t>
            </a:r>
            <a:r>
              <a:rPr lang="en-US" altLang="ja-JP" sz="1600" dirty="0">
                <a:solidFill>
                  <a:srgbClr val="00B050"/>
                </a:solidFill>
              </a:rPr>
              <a:t>, </a:t>
            </a:r>
            <a:r>
              <a:rPr lang="en-US" altLang="ja-JP" sz="1600" i="1" dirty="0">
                <a:solidFill>
                  <a:srgbClr val="00B050"/>
                </a:solidFill>
              </a:rPr>
              <a:t>Phys. Rev. </a:t>
            </a:r>
            <a:r>
              <a:rPr lang="en-US" altLang="ja-JP" sz="1600" b="1" dirty="0">
                <a:solidFill>
                  <a:srgbClr val="00B050"/>
                </a:solidFill>
              </a:rPr>
              <a:t>D 56</a:t>
            </a:r>
            <a:r>
              <a:rPr lang="en-US" altLang="ja-JP" sz="1600" dirty="0">
                <a:solidFill>
                  <a:srgbClr val="00B050"/>
                </a:solidFill>
              </a:rPr>
              <a:t>, 3258 (1997</a:t>
            </a:r>
            <a:r>
              <a:rPr lang="en-US" altLang="ja-JP" sz="1600" dirty="0" smtClean="0">
                <a:solidFill>
                  <a:srgbClr val="00B050"/>
                </a:solidFill>
              </a:rPr>
              <a:t>)]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sp>
        <p:nvSpPr>
          <p:cNvPr id="59" name="爆発 1 58"/>
          <p:cNvSpPr/>
          <p:nvPr/>
        </p:nvSpPr>
        <p:spPr>
          <a:xfrm rot="859740">
            <a:off x="5827275" y="3149644"/>
            <a:ext cx="2376264" cy="122989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smtClean="0"/>
              <a:t>Exponential growth!</a:t>
            </a:r>
            <a:endParaRPr kumimoji="1"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501091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316 0.03704 C 0.04254 0.04908 0.07952 0.07153 0.09653 0.07153 C 0.11598 0.07153 0.14809 0.04908 0.15903 0.03704 L 0.19497 -4.81481E-6 " pathEditMode="relative" rAng="0" ptsTypes="AAAAA">
                                      <p:cBhvr>
                                        <p:cTn id="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38594 0.00393 " pathEditMode="relative" rAng="0" ptsTypes="AA">
                                      <p:cBhvr>
                                        <p:cTn id="8" dur="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8" presetClass="entr" presetSubtype="3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9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146 -0.02037 L -0.05087 -0.09375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36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56 -0.02268 L 0.04705 -0.0923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 animBg="1"/>
      <p:bldP spid="40" grpId="0" animBg="1"/>
      <p:bldP spid="41" grpId="0" animBg="1"/>
      <p:bldP spid="44" grpId="0" animBg="1"/>
      <p:bldP spid="49" grpId="0" animBg="1"/>
      <p:bldP spid="66" grpId="0" animBg="1"/>
      <p:bldP spid="75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b="0" dirty="0" smtClean="0">
                    <a:ea typeface="Cambria Math"/>
                  </a:rPr>
                  <a:t>How to calculate number of produced particle</a:t>
                </a:r>
                <a:endParaRPr lang="en-US" altLang="ja-JP" b="1" u="sng" dirty="0">
                  <a:solidFill>
                    <a:srgbClr val="FF0000"/>
                  </a:solidFill>
                  <a:ea typeface="Cambria Math"/>
                </a:endParaRPr>
              </a:p>
              <a:p>
                <a:pPr lvl="1"/>
                <a:r>
                  <a:rPr lang="en-US" altLang="ja-JP" dirty="0">
                    <a:ea typeface="Cambria Math"/>
                  </a:rPr>
                  <a:t>The (free) field operator can be expanded with wave function and creation/annihilation operators</a:t>
                </a:r>
                <a:endParaRPr lang="en-US" altLang="ja-JP" dirty="0" smtClean="0"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b="1">
                                <a:latin typeface="Cambria Math"/>
                              </a:rPr>
                              <m:t>𝐤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altLang="ja-JP" b="1">
                                <a:latin typeface="Cambria Math"/>
                              </a:rPr>
                              <m:t>𝐱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b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)†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altLang="ja-JP" i="1" dirty="0" smtClean="0">
                    <a:latin typeface="Cambria Math"/>
                    <a:ea typeface="Cambria Math"/>
                  </a:rPr>
                  <a:t>	</a:t>
                </a:r>
                <a:r>
                  <a:rPr lang="en-US" altLang="ja-JP" i="1" dirty="0">
                    <a:latin typeface="Cambria Math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d>
                          <m:dPr>
                            <m:begChr m:val="|"/>
                            <m:endChr m:val=""/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=0  </m:t>
                        </m:r>
                      </m:e>
                    </m:d>
                  </m:oMath>
                </a14:m>
                <a:endParaRPr lang="en-US" altLang="ja-JP" i="1" dirty="0">
                  <a:latin typeface="Cambria Math"/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dirty="0"/>
                  <a:t>       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b="1">
                                <a:latin typeface="Cambria Math"/>
                              </a:rPr>
                              <m:t>𝐤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altLang="ja-JP" b="1">
                                <a:latin typeface="Cambria Math"/>
                              </a:rPr>
                              <m:t>𝐱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b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)†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Cambria Math"/>
                </a:endParaRPr>
              </a:p>
              <a:p>
                <a:endParaRPr kumimoji="1" lang="en-US" altLang="ja-JP" b="0" dirty="0" smtClean="0">
                  <a:ea typeface="Cambria Math"/>
                </a:endParaRPr>
              </a:p>
              <a:p>
                <a:pPr lvl="1"/>
                <a:r>
                  <a:rPr kumimoji="1" lang="en-US" altLang="ja-JP" b="1" u="sng" dirty="0" err="1" smtClean="0">
                    <a:solidFill>
                      <a:srgbClr val="FF0000"/>
                    </a:solidFill>
                    <a:ea typeface="Cambria Math"/>
                  </a:rPr>
                  <a:t>Bogoliubov</a:t>
                </a:r>
                <a:r>
                  <a:rPr kumimoji="1" lang="en-US" altLang="ja-JP" b="1" u="sng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altLang="ja-JP" b="1" u="sng" dirty="0">
                    <a:solidFill>
                      <a:srgbClr val="FF0000"/>
                    </a:solidFill>
                    <a:ea typeface="Cambria Math"/>
                  </a:rPr>
                  <a:t>t</a:t>
                </a:r>
                <a:r>
                  <a:rPr kumimoji="1" lang="en-US" altLang="ja-JP" b="1" u="sng" dirty="0" smtClean="0">
                    <a:solidFill>
                      <a:srgbClr val="FF0000"/>
                    </a:solidFill>
                    <a:ea typeface="Cambria Math"/>
                  </a:rPr>
                  <a:t>ransformation law</a:t>
                </a:r>
                <a:endParaRPr lang="en-US" altLang="ja-JP" b="1" dirty="0" smtClean="0"/>
              </a:p>
              <a:p>
                <a:pPr lvl="3"/>
                <a:endParaRPr lang="en-US" altLang="ja-JP" dirty="0">
                  <a:sym typeface="Wingdings" panose="05000000000000000000" pitchFamily="2" charset="2"/>
                </a:endParaRPr>
              </a:p>
              <a:p>
                <a:pPr lvl="3"/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altLang="ja-JP" dirty="0">
                  <a:sym typeface="Wingdings" panose="05000000000000000000" pitchFamily="2" charset="2"/>
                </a:endParaRPr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0">
                <a:blip r:embed="rId3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 10"/>
              <p:cNvSpPr/>
              <p:nvPr/>
            </p:nvSpPr>
            <p:spPr>
              <a:xfrm>
                <a:off x="1066656" y="3511000"/>
                <a:ext cx="3842893" cy="2012250"/>
              </a:xfrm>
              <a:prstGeom prst="round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altLang="ja-JP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FF4B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altLang="ja-JP" sz="200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endParaRPr lang="en-US" altLang="ja-JP" sz="80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FF4B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ja-JP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altLang="ja-JP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ja-JP" sz="2000" dirty="0" smtClean="0"/>
              </a:p>
              <a:p>
                <a:endParaRPr lang="en-US" altLang="ja-JP" sz="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FF4B00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ja-JP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角丸四角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56" y="3511000"/>
                <a:ext cx="3842893" cy="201225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/>
          <p:cNvSpPr/>
          <p:nvPr/>
        </p:nvSpPr>
        <p:spPr>
          <a:xfrm>
            <a:off x="6955821" y="4169337"/>
            <a:ext cx="817408" cy="5755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6156175" y="4645693"/>
            <a:ext cx="2511804" cy="3398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フリーフォーム 30"/>
          <p:cNvSpPr/>
          <p:nvPr/>
        </p:nvSpPr>
        <p:spPr>
          <a:xfrm>
            <a:off x="6156175" y="3298738"/>
            <a:ext cx="2511804" cy="1354398"/>
          </a:xfrm>
          <a:custGeom>
            <a:avLst/>
            <a:gdLst>
              <a:gd name="connsiteX0" fmla="*/ 0 w 3057098"/>
              <a:gd name="connsiteY0" fmla="*/ 0 h 1719691"/>
              <a:gd name="connsiteX1" fmla="*/ 1501253 w 3057098"/>
              <a:gd name="connsiteY1" fmla="*/ 1719618 h 1719691"/>
              <a:gd name="connsiteX2" fmla="*/ 3057098 w 3057098"/>
              <a:gd name="connsiteY2" fmla="*/ 54591 h 1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098" h="1719691">
                <a:moveTo>
                  <a:pt x="0" y="0"/>
                </a:moveTo>
                <a:cubicBezTo>
                  <a:pt x="495868" y="855260"/>
                  <a:pt x="991737" y="1710520"/>
                  <a:pt x="1501253" y="1719618"/>
                </a:cubicBezTo>
                <a:cubicBezTo>
                  <a:pt x="2010769" y="1728716"/>
                  <a:pt x="2533933" y="891653"/>
                  <a:pt x="3057098" y="54591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7380311" y="3183355"/>
            <a:ext cx="25127" cy="1757813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7079627" y="2975522"/>
                <a:ext cx="3426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1" lang="ja-JP" altLang="en-US" sz="1400" i="1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27" y="2975522"/>
                <a:ext cx="34265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/>
          <p:cNvSpPr/>
          <p:nvPr/>
        </p:nvSpPr>
        <p:spPr>
          <a:xfrm>
            <a:off x="6506788" y="3789040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/>
          </a:p>
        </p:txBody>
      </p:sp>
      <p:sp>
        <p:nvSpPr>
          <p:cNvPr id="35" name="正方形/長方形 34"/>
          <p:cNvSpPr/>
          <p:nvPr/>
        </p:nvSpPr>
        <p:spPr>
          <a:xfrm>
            <a:off x="6012160" y="2924944"/>
            <a:ext cx="2808312" cy="21602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8346000" y="4642773"/>
                <a:ext cx="3520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00" y="4642773"/>
                <a:ext cx="352019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6371284" y="3406233"/>
                <a:ext cx="495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sz="1600" i="1" dirty="0" smtClean="0"/>
                  <a:t>-</a:t>
                </a:r>
                <a:r>
                  <a:rPr kumimoji="1" lang="en-US" altLang="ja-JP" sz="1600" dirty="0" err="1" smtClean="0"/>
                  <a:t>th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84" y="3406233"/>
                <a:ext cx="495777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5455" r="-6173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円/楕円 41"/>
          <p:cNvSpPr/>
          <p:nvPr/>
        </p:nvSpPr>
        <p:spPr>
          <a:xfrm>
            <a:off x="8232774" y="3717032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640753" y="3779574"/>
            <a:ext cx="1542647" cy="724357"/>
            <a:chOff x="6742502" y="3507502"/>
            <a:chExt cx="1542647" cy="724357"/>
          </a:xfrm>
        </p:grpSpPr>
        <p:sp>
          <p:nvSpPr>
            <p:cNvPr id="40" name="フリーフォーム 39"/>
            <p:cNvSpPr/>
            <p:nvPr/>
          </p:nvSpPr>
          <p:spPr>
            <a:xfrm>
              <a:off x="6807919" y="3507502"/>
              <a:ext cx="1469605" cy="586835"/>
            </a:xfrm>
            <a:custGeom>
              <a:avLst/>
              <a:gdLst>
                <a:gd name="connsiteX0" fmla="*/ 0 w 3057098"/>
                <a:gd name="connsiteY0" fmla="*/ 0 h 1719691"/>
                <a:gd name="connsiteX1" fmla="*/ 1501253 w 3057098"/>
                <a:gd name="connsiteY1" fmla="*/ 1719618 h 1719691"/>
                <a:gd name="connsiteX2" fmla="*/ 3057098 w 3057098"/>
                <a:gd name="connsiteY2" fmla="*/ 54591 h 171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7098" h="1719691">
                  <a:moveTo>
                    <a:pt x="0" y="0"/>
                  </a:moveTo>
                  <a:cubicBezTo>
                    <a:pt x="495868" y="855260"/>
                    <a:pt x="991737" y="1710520"/>
                    <a:pt x="1501253" y="1719618"/>
                  </a:cubicBezTo>
                  <a:cubicBezTo>
                    <a:pt x="2010769" y="1728716"/>
                    <a:pt x="2533933" y="891653"/>
                    <a:pt x="3057098" y="5459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 rot="346451">
              <a:off x="6772328" y="3571956"/>
              <a:ext cx="1474727" cy="586835"/>
            </a:xfrm>
            <a:custGeom>
              <a:avLst/>
              <a:gdLst>
                <a:gd name="connsiteX0" fmla="*/ 0 w 3057098"/>
                <a:gd name="connsiteY0" fmla="*/ 0 h 1719691"/>
                <a:gd name="connsiteX1" fmla="*/ 1501253 w 3057098"/>
                <a:gd name="connsiteY1" fmla="*/ 1719618 h 1719691"/>
                <a:gd name="connsiteX2" fmla="*/ 3057098 w 3057098"/>
                <a:gd name="connsiteY2" fmla="*/ 54591 h 171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7098" h="1719691">
                  <a:moveTo>
                    <a:pt x="0" y="0"/>
                  </a:moveTo>
                  <a:cubicBezTo>
                    <a:pt x="495868" y="855260"/>
                    <a:pt x="991737" y="1710520"/>
                    <a:pt x="1501253" y="1719618"/>
                  </a:cubicBezTo>
                  <a:cubicBezTo>
                    <a:pt x="2010769" y="1728716"/>
                    <a:pt x="2533933" y="891653"/>
                    <a:pt x="3057098" y="5459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6742502" y="3645024"/>
              <a:ext cx="1542647" cy="586835"/>
            </a:xfrm>
            <a:custGeom>
              <a:avLst/>
              <a:gdLst>
                <a:gd name="connsiteX0" fmla="*/ 0 w 3057098"/>
                <a:gd name="connsiteY0" fmla="*/ 0 h 1719691"/>
                <a:gd name="connsiteX1" fmla="*/ 1501253 w 3057098"/>
                <a:gd name="connsiteY1" fmla="*/ 1719618 h 1719691"/>
                <a:gd name="connsiteX2" fmla="*/ 3057098 w 3057098"/>
                <a:gd name="connsiteY2" fmla="*/ 54591 h 171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7098" h="1719691">
                  <a:moveTo>
                    <a:pt x="0" y="0"/>
                  </a:moveTo>
                  <a:cubicBezTo>
                    <a:pt x="495868" y="855260"/>
                    <a:pt x="991737" y="1710520"/>
                    <a:pt x="1501253" y="1719618"/>
                  </a:cubicBezTo>
                  <a:cubicBezTo>
                    <a:pt x="2010769" y="1728716"/>
                    <a:pt x="2533933" y="891653"/>
                    <a:pt x="3057098" y="5459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7984885" y="3380693"/>
                <a:ext cx="5007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ja-JP" sz="1600" i="1" dirty="0" smtClean="0"/>
                  <a:t>-</a:t>
                </a:r>
                <a:r>
                  <a:rPr kumimoji="1" lang="en-US" altLang="ja-JP" sz="1600" dirty="0" err="1" smtClean="0"/>
                  <a:t>th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885" y="3380693"/>
                <a:ext cx="500778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5455" r="-4878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984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altLang="ja-JP" dirty="0" smtClean="0">
                    <a:sym typeface="Wingdings" panose="05000000000000000000" pitchFamily="2" charset="2"/>
                  </a:rPr>
                  <a:t>Produced number (occupation number)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ja-JP" sz="2000" i="1">
                        <a:latin typeface="Cambria Math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e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000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000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ja-JP" sz="2000" b="0" i="0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a:rPr lang="en-US" altLang="ja-JP" sz="2000" i="1">
                        <a:latin typeface="Cambria Math"/>
                      </a:rPr>
                      <m:t>𝑉</m:t>
                    </m:r>
                    <m:r>
                      <a:rPr lang="en-US" altLang="ja-JP" sz="2000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,0)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000" b="1" dirty="0" smtClean="0"/>
              </a:p>
              <a:p>
                <a:pPr marL="914400" lvl="2" indent="0">
                  <a:buNone/>
                </a:pPr>
                <a:endParaRPr lang="en-US" altLang="ja-JP" sz="2000" b="1" dirty="0" smtClean="0"/>
              </a:p>
              <a:p>
                <a:pPr lvl="3"/>
                <a:endParaRPr lang="en-US" altLang="ja-JP" sz="800" b="1" dirty="0" smtClean="0"/>
              </a:p>
              <a:p>
                <a:pPr lvl="2"/>
                <a:r>
                  <a:rPr lang="en-US" altLang="ja-JP" sz="2200" dirty="0" smtClean="0">
                    <a:latin typeface="+mj-lt"/>
                  </a:rPr>
                  <a:t>1</a:t>
                </a:r>
                <a:r>
                  <a:rPr lang="en-US" altLang="ja-JP" sz="2200" baseline="30000" dirty="0" smtClean="0">
                    <a:latin typeface="+mj-lt"/>
                  </a:rPr>
                  <a:t>st</a:t>
                </a:r>
                <a:r>
                  <a:rPr lang="en-US" altLang="ja-JP" sz="2200" dirty="0" smtClean="0">
                    <a:latin typeface="+mj-lt"/>
                  </a:rPr>
                  <a:t> particle production (by WKB method)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(1,0)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∼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2 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</a:rPr>
                                <m:t>Im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 ∫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∼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dirty="0" smtClean="0"/>
              </a:p>
              <a:p>
                <a:pPr marL="914400" lvl="2" indent="0">
                  <a:buNone/>
                </a:pPr>
                <a:endParaRPr lang="en-US" altLang="ja-JP" dirty="0"/>
              </a:p>
              <a:p>
                <a:pPr marL="914400" lvl="2" indent="0">
                  <a:buNone/>
                </a:pPr>
                <a:endParaRPr lang="en-US" altLang="ja-JP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𝑗</m:t>
                    </m:r>
                  </m:oMath>
                </a14:m>
                <a:r>
                  <a:rPr lang="en-US" altLang="ja-JP" dirty="0">
                    <a:sym typeface="Wingdings" panose="05000000000000000000" pitchFamily="2" charset="2"/>
                  </a:rPr>
                  <a:t>-</a:t>
                </a:r>
                <a:r>
                  <a:rPr lang="en-US" altLang="ja-JP" dirty="0" err="1">
                    <a:sym typeface="Wingdings" panose="05000000000000000000" pitchFamily="2" charset="2"/>
                  </a:rPr>
                  <a:t>th</a:t>
                </a:r>
                <a:r>
                  <a:rPr lang="en-US" altLang="ja-JP" dirty="0">
                    <a:sym typeface="Wingdings" panose="05000000000000000000" pitchFamily="2" charset="2"/>
                  </a:rPr>
                  <a:t> particle production (parametric resonance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)</a:t>
                </a:r>
              </a:p>
              <a:p>
                <a:pPr marL="914400" lvl="2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(</a:t>
                </a:r>
                <a:r>
                  <a:rPr lang="en-US" altLang="ja-JP" dirty="0"/>
                  <a:t>neglecting </a:t>
                </a:r>
                <a:r>
                  <a:rPr lang="en-US" altLang="ja-JP" dirty="0" err="1"/>
                  <a:t>backreaction</a:t>
                </a:r>
                <a:r>
                  <a:rPr lang="en-US" altLang="ja-JP" dirty="0"/>
                  <a:t> and spatial expanding)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,0)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∼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nary>
                      <m:naryPr>
                        <m:chr m:val="∏"/>
                        <m:ctrlP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=1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p>
                      <m:e>
                        <m:d>
                          <m:d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1+2</m:t>
                            </m:r>
                            <m:sSup>
                              <m:sSupPr>
                                <m:ctrlPr>
                                  <a:rPr lang="en-US" altLang="ja-JP" sz="18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sz="1800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ja-JP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dirty="0" smtClean="0"/>
              </a:p>
              <a:p>
                <a:pPr marL="914400" lvl="2" indent="0">
                  <a:buNone/>
                </a:pPr>
                <a:r>
                  <a:rPr lang="en-US" altLang="ja-JP" dirty="0" smtClean="0">
                    <a:sym typeface="Wingdings" panose="05000000000000000000" pitchFamily="2" charset="2"/>
                  </a:rPr>
                  <a:t>	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𝜒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≡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,0)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∼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3/2</m:t>
                        </m:r>
                      </m:sup>
                    </m:sSup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0">
                <a:blip r:embed="rId3"/>
                <a:stretch>
                  <a:fillRect t="-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/>
          <p:cNvSpPr/>
          <p:nvPr/>
        </p:nvSpPr>
        <p:spPr>
          <a:xfrm>
            <a:off x="7194301" y="2267842"/>
            <a:ext cx="1517825" cy="1728192"/>
          </a:xfrm>
          <a:prstGeom prst="rect">
            <a:avLst/>
          </a:prstGeom>
          <a:gradFill>
            <a:gsLst>
              <a:gs pos="21000">
                <a:schemeClr val="bg1">
                  <a:alpha val="0"/>
                </a:schemeClr>
              </a:gs>
              <a:gs pos="50000">
                <a:srgbClr val="92D050"/>
              </a:gs>
              <a:gs pos="84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 10"/>
              <p:cNvSpPr/>
              <p:nvPr/>
            </p:nvSpPr>
            <p:spPr>
              <a:xfrm>
                <a:off x="6108635" y="44624"/>
                <a:ext cx="2927861" cy="497696"/>
              </a:xfrm>
              <a:prstGeom prst="round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altLang="ja-JP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1600" b="0" i="1" smtClean="0">
                              <a:solidFill>
                                <a:srgbClr val="FF4B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600" i="1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altLang="ja-JP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角丸四角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635" y="44624"/>
                <a:ext cx="2927861" cy="4976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/>
          <p:cNvCxnSpPr/>
          <p:nvPr/>
        </p:nvCxnSpPr>
        <p:spPr>
          <a:xfrm flipV="1">
            <a:off x="6983934" y="3563986"/>
            <a:ext cx="2021977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956042" y="2267842"/>
            <a:ext cx="0" cy="17281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8590800" y="3583770"/>
                <a:ext cx="517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800" y="3583770"/>
                <a:ext cx="517704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051187" y="3221976"/>
                <a:ext cx="443262" cy="350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187" y="3221976"/>
                <a:ext cx="443262" cy="350032"/>
              </a:xfrm>
              <a:prstGeom prst="rect">
                <a:avLst/>
              </a:prstGeom>
              <a:blipFill rotWithShape="0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/>
          <p:cNvSpPr/>
          <p:nvPr/>
        </p:nvSpPr>
        <p:spPr>
          <a:xfrm>
            <a:off x="6839919" y="2132856"/>
            <a:ext cx="2232248" cy="204420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5126767" y="2811291"/>
            <a:ext cx="1563900" cy="5912"/>
          </a:xfrm>
          <a:prstGeom prst="line">
            <a:avLst/>
          </a:prstGeom>
          <a:ln w="38100" cmpd="dbl">
            <a:solidFill>
              <a:srgbClr val="00E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606414" y="1124744"/>
            <a:ext cx="93610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7704014" y="3890226"/>
            <a:ext cx="504056" cy="2"/>
          </a:xfrm>
          <a:prstGeom prst="line">
            <a:avLst/>
          </a:prstGeom>
          <a:ln w="1905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5041260" y="2854677"/>
            <a:ext cx="181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~ Boltzmann-</a:t>
            </a:r>
            <a:r>
              <a:rPr lang="en-US" altLang="ja-JP" dirty="0" smtClean="0">
                <a:solidFill>
                  <a:srgbClr val="FF0000"/>
                </a:solidFill>
              </a:rPr>
              <a:t>like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  distribution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3" name="フリーフォーム 42"/>
          <p:cNvSpPr/>
          <p:nvPr/>
        </p:nvSpPr>
        <p:spPr>
          <a:xfrm>
            <a:off x="6969264" y="2596132"/>
            <a:ext cx="1973557" cy="946368"/>
          </a:xfrm>
          <a:custGeom>
            <a:avLst/>
            <a:gdLst>
              <a:gd name="connsiteX0" fmla="*/ 0 w 3057098"/>
              <a:gd name="connsiteY0" fmla="*/ 0 h 1719691"/>
              <a:gd name="connsiteX1" fmla="*/ 1501253 w 3057098"/>
              <a:gd name="connsiteY1" fmla="*/ 1719618 h 1719691"/>
              <a:gd name="connsiteX2" fmla="*/ 3057098 w 3057098"/>
              <a:gd name="connsiteY2" fmla="*/ 54591 h 1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098" h="1719691">
                <a:moveTo>
                  <a:pt x="0" y="0"/>
                </a:moveTo>
                <a:cubicBezTo>
                  <a:pt x="495868" y="855260"/>
                  <a:pt x="991737" y="1710520"/>
                  <a:pt x="1501253" y="1719618"/>
                </a:cubicBezTo>
                <a:cubicBezTo>
                  <a:pt x="2010769" y="1728716"/>
                  <a:pt x="2533933" y="891653"/>
                  <a:pt x="3057098" y="545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7375224" y="3482647"/>
            <a:ext cx="527484" cy="0"/>
          </a:xfrm>
          <a:prstGeom prst="line">
            <a:avLst/>
          </a:prstGeom>
          <a:ln w="254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8496102" y="2977902"/>
            <a:ext cx="108000" cy="11015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7902708" y="3429301"/>
            <a:ext cx="108000" cy="11015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7540844" y="2132856"/>
                <a:ext cx="517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44" y="2132856"/>
                <a:ext cx="517704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/>
          <p:nvPr/>
        </p:nvCxnSpPr>
        <p:spPr>
          <a:xfrm>
            <a:off x="7704014" y="3572008"/>
            <a:ext cx="0" cy="4413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8208070" y="3563986"/>
            <a:ext cx="0" cy="4413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243196" y="3944089"/>
            <a:ext cx="1492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Non-adiabatic region</a:t>
            </a:r>
            <a:endParaRPr kumimoji="1" lang="ja-JP" altLang="en-US" sz="1200" dirty="0"/>
          </a:p>
        </p:txBody>
      </p:sp>
      <p:sp>
        <p:nvSpPr>
          <p:cNvPr id="23" name="フリーフォーム 22"/>
          <p:cNvSpPr/>
          <p:nvPr/>
        </p:nvSpPr>
        <p:spPr>
          <a:xfrm>
            <a:off x="8088437" y="3107060"/>
            <a:ext cx="417445" cy="329243"/>
          </a:xfrm>
          <a:custGeom>
            <a:avLst/>
            <a:gdLst>
              <a:gd name="connsiteX0" fmla="*/ 485775 w 485775"/>
              <a:gd name="connsiteY0" fmla="*/ 0 h 438150"/>
              <a:gd name="connsiteX1" fmla="*/ 180975 w 485775"/>
              <a:gd name="connsiteY1" fmla="*/ 323850 h 438150"/>
              <a:gd name="connsiteX2" fmla="*/ 0 w 485775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438150">
                <a:moveTo>
                  <a:pt x="485775" y="0"/>
                </a:moveTo>
                <a:cubicBezTo>
                  <a:pt x="373856" y="125412"/>
                  <a:pt x="261937" y="250825"/>
                  <a:pt x="180975" y="323850"/>
                </a:cubicBezTo>
                <a:cubicBezTo>
                  <a:pt x="100012" y="396875"/>
                  <a:pt x="50006" y="417512"/>
                  <a:pt x="0" y="438150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7652096" y="2943545"/>
            <a:ext cx="364784" cy="441136"/>
            <a:chOff x="6594898" y="190621"/>
            <a:chExt cx="364784" cy="441136"/>
          </a:xfrm>
        </p:grpSpPr>
        <p:sp>
          <p:nvSpPr>
            <p:cNvPr id="31" name="円/楕円 30"/>
            <p:cNvSpPr/>
            <p:nvPr/>
          </p:nvSpPr>
          <p:spPr>
            <a:xfrm>
              <a:off x="6594898" y="190621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3189690">
              <a:off x="6619593" y="291668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7924190" y="2926534"/>
            <a:ext cx="330926" cy="459571"/>
            <a:chOff x="7321716" y="204269"/>
            <a:chExt cx="330926" cy="459571"/>
          </a:xfrm>
        </p:grpSpPr>
        <p:sp>
          <p:nvSpPr>
            <p:cNvPr id="34" name="円/楕円 33"/>
            <p:cNvSpPr/>
            <p:nvPr/>
          </p:nvSpPr>
          <p:spPr>
            <a:xfrm>
              <a:off x="7472642" y="204269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6738801">
              <a:off x="7289404" y="323751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  <p:sp>
        <p:nvSpPr>
          <p:cNvPr id="40" name="フリーフォーム 39"/>
          <p:cNvSpPr/>
          <p:nvPr/>
        </p:nvSpPr>
        <p:spPr>
          <a:xfrm flipH="1">
            <a:off x="7385143" y="3071623"/>
            <a:ext cx="393708" cy="329243"/>
          </a:xfrm>
          <a:custGeom>
            <a:avLst/>
            <a:gdLst>
              <a:gd name="connsiteX0" fmla="*/ 485775 w 485775"/>
              <a:gd name="connsiteY0" fmla="*/ 0 h 438150"/>
              <a:gd name="connsiteX1" fmla="*/ 180975 w 485775"/>
              <a:gd name="connsiteY1" fmla="*/ 323850 h 438150"/>
              <a:gd name="connsiteX2" fmla="*/ 0 w 485775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438150">
                <a:moveTo>
                  <a:pt x="485775" y="0"/>
                </a:moveTo>
                <a:cubicBezTo>
                  <a:pt x="373856" y="125412"/>
                  <a:pt x="261937" y="250825"/>
                  <a:pt x="180975" y="323850"/>
                </a:cubicBezTo>
                <a:cubicBezTo>
                  <a:pt x="100012" y="396875"/>
                  <a:pt x="50006" y="417512"/>
                  <a:pt x="0" y="43815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5126767" y="5511862"/>
            <a:ext cx="1857167" cy="5371"/>
          </a:xfrm>
          <a:prstGeom prst="line">
            <a:avLst/>
          </a:prstGeom>
          <a:ln w="38100" cmpd="dbl">
            <a:solidFill>
              <a:srgbClr val="00E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6042938" y="5558681"/>
            <a:ext cx="230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~ exponential growth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682510" y="5540636"/>
            <a:ext cx="1816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number density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7982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/>
          <p:cNvSpPr/>
          <p:nvPr/>
        </p:nvSpPr>
        <p:spPr>
          <a:xfrm>
            <a:off x="3422929" y="3933056"/>
            <a:ext cx="2310080" cy="198171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b="0" dirty="0" err="1" smtClean="0">
                    <a:ea typeface="Cambria Math"/>
                  </a:rPr>
                  <a:t>Backreaction</a:t>
                </a:r>
                <a:r>
                  <a:rPr kumimoji="1" lang="en-US" altLang="ja-JP" b="0" dirty="0" smtClean="0">
                    <a:ea typeface="Cambria Math"/>
                  </a:rPr>
                  <a:t> (without </a:t>
                </a:r>
                <a:r>
                  <a:rPr kumimoji="1" lang="en-US" altLang="ja-JP" b="0" dirty="0" err="1" smtClean="0">
                    <a:ea typeface="Cambria Math"/>
                  </a:rPr>
                  <a:t>spacial</a:t>
                </a:r>
                <a:r>
                  <a:rPr kumimoji="1" lang="en-US" altLang="ja-JP" b="0" dirty="0" smtClean="0">
                    <a:ea typeface="Cambria Math"/>
                  </a:rPr>
                  <a:t> expansion)</a:t>
                </a:r>
              </a:p>
              <a:p>
                <a:pPr lvl="3"/>
                <a:endParaRPr kumimoji="1" lang="en-US" altLang="ja-JP" b="0" dirty="0" smtClean="0"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ℋ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</m:acc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b="0" i="0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>
                  <a:ea typeface="Cambria Math"/>
                </a:endParaRPr>
              </a:p>
              <a:p>
                <a:pPr marL="914400" lvl="2" indent="0">
                  <a:buNone/>
                </a:pPr>
                <a:endParaRPr lang="en-US" altLang="ja-JP" b="1" dirty="0" smtClean="0">
                  <a:sym typeface="Wingdings" panose="05000000000000000000" pitchFamily="2" charset="2"/>
                </a:endParaRPr>
              </a:p>
              <a:p>
                <a:pPr lvl="2"/>
                <a:endParaRPr lang="en-US" altLang="ja-JP" b="1" dirty="0" smtClean="0">
                  <a:sym typeface="Wingdings" panose="05000000000000000000" pitchFamily="2" charset="2"/>
                </a:endParaRPr>
              </a:p>
              <a:p>
                <a:pPr lvl="2"/>
                <a:endParaRPr lang="en-US" altLang="ja-JP" b="1" dirty="0">
                  <a:sym typeface="Wingdings" panose="05000000000000000000" pitchFamily="2" charset="2"/>
                </a:endParaRPr>
              </a:p>
              <a:p>
                <a:pPr marL="914400" lvl="2" indent="0">
                  <a:buNone/>
                </a:pPr>
                <a:r>
                  <a:rPr lang="en-US" altLang="ja-JP" dirty="0" smtClean="0"/>
                  <a:t>				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   Linear potential is established for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/>
                  <a:t>!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0">
                <a:blip r:embed="rId3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>
            <a:off x="3059832" y="1484784"/>
            <a:ext cx="3240360" cy="0"/>
          </a:xfrm>
          <a:prstGeom prst="line">
            <a:avLst/>
          </a:prstGeom>
          <a:ln w="38100" cmpd="dbl">
            <a:solidFill>
              <a:srgbClr val="00E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角丸四角形吹き出し 39"/>
              <p:cNvSpPr/>
              <p:nvPr/>
            </p:nvSpPr>
            <p:spPr>
              <a:xfrm>
                <a:off x="3917178" y="1858938"/>
                <a:ext cx="2527030" cy="576064"/>
              </a:xfrm>
              <a:prstGeom prst="wedgeRoundRectCallout">
                <a:avLst>
                  <a:gd name="adj1" fmla="val -34997"/>
                  <a:gd name="adj2" fmla="val -9562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∼  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角丸四角形吹き出し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178" y="1858938"/>
                <a:ext cx="2527030" cy="576064"/>
              </a:xfrm>
              <a:prstGeom prst="wedgeRoundRectCallout">
                <a:avLst>
                  <a:gd name="adj1" fmla="val -34997"/>
                  <a:gd name="adj2" fmla="val -95628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矢印 6"/>
          <p:cNvSpPr/>
          <p:nvPr/>
        </p:nvSpPr>
        <p:spPr>
          <a:xfrm>
            <a:off x="4283968" y="2579018"/>
            <a:ext cx="576064" cy="345926"/>
          </a:xfrm>
          <a:prstGeom prst="rightArrow">
            <a:avLst>
              <a:gd name="adj1" fmla="val 50000"/>
              <a:gd name="adj2" fmla="val 75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4116494" y="3563724"/>
                <a:ext cx="599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94" y="3563724"/>
                <a:ext cx="59952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6356154" y="5737343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54" y="5737343"/>
                <a:ext cx="100811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/>
          <p:cNvCxnSpPr>
            <a:endCxn id="66" idx="3"/>
          </p:cNvCxnSpPr>
          <p:nvPr/>
        </p:nvCxnSpPr>
        <p:spPr>
          <a:xfrm flipV="1">
            <a:off x="6084168" y="4385280"/>
            <a:ext cx="303848" cy="267856"/>
          </a:xfrm>
          <a:prstGeom prst="line">
            <a:avLst/>
          </a:prstGeom>
          <a:ln w="254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4525985" y="562525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2224311" y="4677519"/>
            <a:ext cx="4680521" cy="1064331"/>
            <a:chOff x="6149424" y="2177994"/>
            <a:chExt cx="3024336" cy="1078601"/>
          </a:xfrm>
        </p:grpSpPr>
        <p:cxnSp>
          <p:nvCxnSpPr>
            <p:cNvPr id="68" name="直線コネクタ 67"/>
            <p:cNvCxnSpPr/>
            <p:nvPr/>
          </p:nvCxnSpPr>
          <p:spPr>
            <a:xfrm>
              <a:off x="6149424" y="2177994"/>
              <a:ext cx="1512168" cy="1076018"/>
            </a:xfrm>
            <a:prstGeom prst="line">
              <a:avLst/>
            </a:prstGeom>
            <a:ln w="25400">
              <a:solidFill>
                <a:srgbClr val="9800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7661594" y="2177994"/>
              <a:ext cx="1512166" cy="1078601"/>
            </a:xfrm>
            <a:prstGeom prst="line">
              <a:avLst/>
            </a:prstGeom>
            <a:ln w="25400">
              <a:solidFill>
                <a:srgbClr val="9800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4525985" y="4509120"/>
                <a:ext cx="1374751" cy="33855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sz="1600" dirty="0" smtClean="0">
                    <a:latin typeface="+mj-lt"/>
                    <a:ea typeface="HG丸ｺﾞｼｯｸM-PRO" pitchFamily="50" charset="-128"/>
                  </a:rPr>
                  <a:t> production!</a:t>
                </a:r>
                <a:endParaRPr kumimoji="1" lang="ja-JP" altLang="en-US" sz="1600" dirty="0">
                  <a:latin typeface="+mj-lt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985" y="4509120"/>
                <a:ext cx="1374751" cy="338554"/>
              </a:xfrm>
              <a:prstGeom prst="rect">
                <a:avLst/>
              </a:prstGeom>
              <a:blipFill rotWithShape="0">
                <a:blip r:embed="rId18"/>
                <a:stretch>
                  <a:fillRect t="-3509" b="-210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グループ化 48"/>
          <p:cNvGrpSpPr/>
          <p:nvPr/>
        </p:nvGrpSpPr>
        <p:grpSpPr>
          <a:xfrm>
            <a:off x="2239169" y="5264684"/>
            <a:ext cx="4608506" cy="502480"/>
            <a:chOff x="5533164" y="2433147"/>
            <a:chExt cx="4147450" cy="820865"/>
          </a:xfrm>
        </p:grpSpPr>
        <p:cxnSp>
          <p:nvCxnSpPr>
            <p:cNvPr id="50" name="直線コネクタ 49"/>
            <p:cNvCxnSpPr/>
            <p:nvPr/>
          </p:nvCxnSpPr>
          <p:spPr>
            <a:xfrm>
              <a:off x="5533164" y="2459810"/>
              <a:ext cx="2128428" cy="794202"/>
            </a:xfrm>
            <a:prstGeom prst="line">
              <a:avLst/>
            </a:prstGeom>
            <a:ln w="25400">
              <a:solidFill>
                <a:srgbClr val="9800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7606892" y="2433147"/>
              <a:ext cx="2073722" cy="796784"/>
            </a:xfrm>
            <a:prstGeom prst="line">
              <a:avLst/>
            </a:prstGeom>
            <a:ln w="25400">
              <a:solidFill>
                <a:srgbClr val="9800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グループ化 63"/>
          <p:cNvGrpSpPr/>
          <p:nvPr/>
        </p:nvGrpSpPr>
        <p:grpSpPr>
          <a:xfrm>
            <a:off x="3770387" y="3828355"/>
            <a:ext cx="1611009" cy="1919760"/>
            <a:chOff x="6149424" y="2177994"/>
            <a:chExt cx="3024336" cy="1078601"/>
          </a:xfrm>
        </p:grpSpPr>
        <p:cxnSp>
          <p:nvCxnSpPr>
            <p:cNvPr id="73" name="直線コネクタ 72"/>
            <p:cNvCxnSpPr/>
            <p:nvPr/>
          </p:nvCxnSpPr>
          <p:spPr>
            <a:xfrm>
              <a:off x="6149424" y="2177994"/>
              <a:ext cx="1512168" cy="1076018"/>
            </a:xfrm>
            <a:prstGeom prst="line">
              <a:avLst/>
            </a:prstGeom>
            <a:ln w="25400">
              <a:solidFill>
                <a:srgbClr val="9800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H="1">
              <a:off x="7661594" y="2177994"/>
              <a:ext cx="1512166" cy="1078601"/>
            </a:xfrm>
            <a:prstGeom prst="line">
              <a:avLst/>
            </a:prstGeom>
            <a:ln w="25400">
              <a:solidFill>
                <a:srgbClr val="9800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直線コネクタ 78"/>
          <p:cNvCxnSpPr/>
          <p:nvPr/>
        </p:nvCxnSpPr>
        <p:spPr>
          <a:xfrm>
            <a:off x="4220344" y="6107623"/>
            <a:ext cx="711696" cy="10526"/>
          </a:xfrm>
          <a:prstGeom prst="line">
            <a:avLst/>
          </a:prstGeom>
          <a:ln w="1905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4220344" y="5789403"/>
            <a:ext cx="0" cy="4413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4932040" y="5789403"/>
            <a:ext cx="0" cy="4413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3829662" y="6199510"/>
            <a:ext cx="1492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Non-adiabatic region</a:t>
            </a:r>
            <a:endParaRPr kumimoji="1"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 rot="18899473">
                <a:off x="3180381" y="4433048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9473">
                <a:off x="3180381" y="4433048"/>
                <a:ext cx="628697" cy="5847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 rot="2504674">
                <a:off x="5181977" y="4525861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04674">
                <a:off x="5181977" y="4525861"/>
                <a:ext cx="628697" cy="58477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円/楕円 89"/>
          <p:cNvSpPr/>
          <p:nvPr/>
        </p:nvSpPr>
        <p:spPr>
          <a:xfrm>
            <a:off x="4526581" y="562694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9" name="直線コネクタ 58"/>
          <p:cNvCxnSpPr/>
          <p:nvPr/>
        </p:nvCxnSpPr>
        <p:spPr>
          <a:xfrm>
            <a:off x="4575892" y="3717032"/>
            <a:ext cx="0" cy="2309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123728" y="5751575"/>
            <a:ext cx="48245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フリーフォーム 40"/>
          <p:cNvSpPr/>
          <p:nvPr/>
        </p:nvSpPr>
        <p:spPr>
          <a:xfrm>
            <a:off x="2493640" y="4029917"/>
            <a:ext cx="4248472" cy="1704561"/>
          </a:xfrm>
          <a:custGeom>
            <a:avLst/>
            <a:gdLst>
              <a:gd name="connsiteX0" fmla="*/ 0 w 3057098"/>
              <a:gd name="connsiteY0" fmla="*/ 0 h 1719691"/>
              <a:gd name="connsiteX1" fmla="*/ 1501253 w 3057098"/>
              <a:gd name="connsiteY1" fmla="*/ 1719618 h 1719691"/>
              <a:gd name="connsiteX2" fmla="*/ 3057098 w 3057098"/>
              <a:gd name="connsiteY2" fmla="*/ 54591 h 1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098" h="1719691">
                <a:moveTo>
                  <a:pt x="0" y="0"/>
                </a:moveTo>
                <a:cubicBezTo>
                  <a:pt x="495868" y="855260"/>
                  <a:pt x="991737" y="1710520"/>
                  <a:pt x="1501253" y="1719618"/>
                </a:cubicBezTo>
                <a:cubicBezTo>
                  <a:pt x="2010769" y="1728716"/>
                  <a:pt x="2533933" y="891653"/>
                  <a:pt x="3057098" y="545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直線矢印コネクタ 91"/>
          <p:cNvCxnSpPr/>
          <p:nvPr/>
        </p:nvCxnSpPr>
        <p:spPr>
          <a:xfrm flipH="1">
            <a:off x="2224311" y="4347096"/>
            <a:ext cx="4680521" cy="3818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4069757" y="4259445"/>
            <a:ext cx="1008573" cy="2921"/>
          </a:xfrm>
          <a:prstGeom prst="line">
            <a:avLst/>
          </a:prstGeom>
          <a:ln w="19050">
            <a:solidFill>
              <a:srgbClr val="FF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4139623" y="3942184"/>
            <a:ext cx="929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Trapped!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6372200" y="4293096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1" name="グループ化 100"/>
          <p:cNvGrpSpPr/>
          <p:nvPr/>
        </p:nvGrpSpPr>
        <p:grpSpPr>
          <a:xfrm>
            <a:off x="4360647" y="5524242"/>
            <a:ext cx="364784" cy="441136"/>
            <a:chOff x="6594898" y="190621"/>
            <a:chExt cx="364784" cy="441136"/>
          </a:xfrm>
        </p:grpSpPr>
        <p:sp>
          <p:nvSpPr>
            <p:cNvPr id="102" name="円/楕円 101"/>
            <p:cNvSpPr/>
            <p:nvPr/>
          </p:nvSpPr>
          <p:spPr>
            <a:xfrm>
              <a:off x="6594898" y="190621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 rot="3189690">
              <a:off x="6619593" y="291668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4455774" y="5532093"/>
            <a:ext cx="330926" cy="459571"/>
            <a:chOff x="7321716" y="204269"/>
            <a:chExt cx="330926" cy="459571"/>
          </a:xfrm>
        </p:grpSpPr>
        <p:sp>
          <p:nvSpPr>
            <p:cNvPr id="105" name="円/楕円 104"/>
            <p:cNvSpPr/>
            <p:nvPr/>
          </p:nvSpPr>
          <p:spPr>
            <a:xfrm>
              <a:off x="7472642" y="204269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 rot="6738801">
              <a:off x="7289404" y="323751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4374641" y="5511452"/>
            <a:ext cx="364784" cy="441136"/>
            <a:chOff x="6594898" y="190621"/>
            <a:chExt cx="364784" cy="441136"/>
          </a:xfrm>
        </p:grpSpPr>
        <p:sp>
          <p:nvSpPr>
            <p:cNvPr id="114" name="円/楕円 113"/>
            <p:cNvSpPr/>
            <p:nvPr/>
          </p:nvSpPr>
          <p:spPr>
            <a:xfrm>
              <a:off x="6594898" y="190621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 rot="3189690">
              <a:off x="6619593" y="291668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4448269" y="5522921"/>
            <a:ext cx="352323" cy="461943"/>
            <a:chOff x="7300319" y="204269"/>
            <a:chExt cx="352323" cy="461943"/>
          </a:xfrm>
        </p:grpSpPr>
        <p:sp>
          <p:nvSpPr>
            <p:cNvPr id="117" name="円/楕円 116"/>
            <p:cNvSpPr/>
            <p:nvPr/>
          </p:nvSpPr>
          <p:spPr>
            <a:xfrm>
              <a:off x="7472642" y="204269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 rot="7451009">
              <a:off x="7268007" y="326123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  <p:sp>
        <p:nvSpPr>
          <p:cNvPr id="120" name="円/楕円 119"/>
          <p:cNvSpPr/>
          <p:nvPr/>
        </p:nvSpPr>
        <p:spPr>
          <a:xfrm>
            <a:off x="4983158" y="4377308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1" name="円/楕円 120"/>
          <p:cNvSpPr/>
          <p:nvPr/>
        </p:nvSpPr>
        <p:spPr>
          <a:xfrm>
            <a:off x="4058419" y="438207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2" name="フリーフォーム 121"/>
          <p:cNvSpPr/>
          <p:nvPr/>
        </p:nvSpPr>
        <p:spPr>
          <a:xfrm>
            <a:off x="4166419" y="4546860"/>
            <a:ext cx="837960" cy="607605"/>
          </a:xfrm>
          <a:custGeom>
            <a:avLst/>
            <a:gdLst>
              <a:gd name="connsiteX0" fmla="*/ 0 w 3057098"/>
              <a:gd name="connsiteY0" fmla="*/ 0 h 1719691"/>
              <a:gd name="connsiteX1" fmla="*/ 1501253 w 3057098"/>
              <a:gd name="connsiteY1" fmla="*/ 1719618 h 1719691"/>
              <a:gd name="connsiteX2" fmla="*/ 3057098 w 3057098"/>
              <a:gd name="connsiteY2" fmla="*/ 54591 h 1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098" h="1719691">
                <a:moveTo>
                  <a:pt x="0" y="0"/>
                </a:moveTo>
                <a:cubicBezTo>
                  <a:pt x="495868" y="855260"/>
                  <a:pt x="991737" y="1710520"/>
                  <a:pt x="1501253" y="1719618"/>
                </a:cubicBezTo>
                <a:cubicBezTo>
                  <a:pt x="2010769" y="1728716"/>
                  <a:pt x="2533933" y="891653"/>
                  <a:pt x="3057098" y="54591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85013" y="380745"/>
            <a:ext cx="5359116" cy="3187394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39" name="下矢印 38"/>
          <p:cNvSpPr/>
          <p:nvPr/>
        </p:nvSpPr>
        <p:spPr>
          <a:xfrm rot="15024644">
            <a:off x="4105750" y="-237109"/>
            <a:ext cx="432048" cy="3767200"/>
          </a:xfrm>
          <a:prstGeom prst="downArrow">
            <a:avLst>
              <a:gd name="adj1" fmla="val 50842"/>
              <a:gd name="adj2" fmla="val 90306"/>
            </a:avLst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下矢印 122"/>
          <p:cNvSpPr/>
          <p:nvPr/>
        </p:nvSpPr>
        <p:spPr>
          <a:xfrm rot="16200000">
            <a:off x="6926400" y="106960"/>
            <a:ext cx="432048" cy="1915940"/>
          </a:xfrm>
          <a:prstGeom prst="downArrow">
            <a:avLst>
              <a:gd name="adj1" fmla="val 50842"/>
              <a:gd name="adj2" fmla="val 90306"/>
            </a:avLst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 rot="20343023">
            <a:off x="4232163" y="1148567"/>
            <a:ext cx="1176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Exp. growth</a:t>
            </a:r>
            <a:endParaRPr kumimoji="1" lang="ja-JP" altLang="en-US" sz="1600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8067231" y="895653"/>
            <a:ext cx="5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stop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0868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7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5191 0.07546 L -0.10781 0.1412 L -0.15747 0.18449 L -0.18281 0.19722 L -0.20278 0.19722 " pathEditMode="relative" rAng="0" ptsTypes="AAAAAA">
                                      <p:cBhvr>
                                        <p:cTn id="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00" fill="hold"/>
                                        <p:tgtEl>
                                          <p:spTgt spid="58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decel="7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78 0.19722 L -0.22257 0.19305 L -0.24445 0.18055 L -0.27986 0.15277 L -0.32049 0.10833 L -0.36215 0.04861 L -0.39028 0.00555 " pathEditMode="relative" rAng="0" ptsTypes="AAAAAAA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95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-0.02037 L -0.03403 -0.05046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-150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2269 L 0.03299 -0.0474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028 0.00555 L -0.33403 0.08889 L -0.29132 0.14305 L -0.25486 0.17777 L -0.22465 0.19166 L -0.20278 0.19583 L -0.17465 0.18889 L -0.15174 0.17777 L -0.12882 0.15833 L -0.09549 0.125 L -0.05486 0.07361 L -0.00191 -0.00139 L -0.00191 -0.00116 " pathEditMode="relative" rAng="0" ptsTypes="AAAAAAAAAAAAA">
                                      <p:cBhvr>
                                        <p:cTn id="5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0" y="9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7" dur="700" fill="hold"/>
                                        <p:tgtEl>
                                          <p:spTgt spid="90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9" presetClass="emph" presetSubtype="0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4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145 -0.02037 L -0.05086 -0.09375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36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555 -0.02269 L 0.04705 -0.09236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 animBg="1"/>
      <p:bldP spid="58" grpId="0" animBg="1"/>
      <p:bldP spid="58" grpId="1" animBg="1"/>
      <p:bldP spid="58" grpId="2" animBg="1"/>
      <p:bldP spid="58" grpId="3" animBg="1"/>
      <p:bldP spid="72" grpId="0" animBg="1"/>
      <p:bldP spid="28" grpId="0"/>
      <p:bldP spid="89" grpId="0"/>
      <p:bldP spid="90" grpId="0" animBg="1"/>
      <p:bldP spid="90" grpId="1" animBg="1"/>
      <p:bldP spid="90" grpId="2" animBg="1"/>
      <p:bldP spid="90" grpId="3" animBg="1"/>
      <p:bldP spid="94" grpId="0"/>
      <p:bldP spid="66" grpId="0" animBg="1"/>
      <p:bldP spid="66" grpId="1" animBg="1"/>
      <p:bldP spid="66" grpId="2" animBg="1"/>
      <p:bldP spid="120" grpId="0" animBg="1"/>
      <p:bldP spid="121" grpId="0" animBg="1"/>
      <p:bldP spid="122" grpId="0" animBg="1"/>
      <p:bldP spid="39" grpId="0" animBg="1"/>
      <p:bldP spid="123" grpId="0" animBg="1"/>
      <p:bldP spid="42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Usually </a:t>
            </a:r>
            <a:r>
              <a:rPr lang="en-US" altLang="ja-JP" dirty="0"/>
              <a:t>production rates are calculated in the purely </a:t>
            </a:r>
            <a:r>
              <a:rPr lang="en-US" altLang="ja-JP" u="sng" dirty="0">
                <a:solidFill>
                  <a:srgbClr val="00B050"/>
                </a:solidFill>
              </a:rPr>
              <a:t>classical</a:t>
            </a:r>
            <a:r>
              <a:rPr lang="en-US" altLang="ja-JP" dirty="0"/>
              <a:t> </a:t>
            </a:r>
            <a:r>
              <a:rPr lang="en-US" altLang="ja-JP" dirty="0" smtClean="0"/>
              <a:t>background</a:t>
            </a:r>
          </a:p>
          <a:p>
            <a:pPr marL="457200" lvl="1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  </a:t>
            </a:r>
            <a:r>
              <a:rPr lang="en-US" altLang="ja-JP" dirty="0"/>
              <a:t>We would like to </a:t>
            </a:r>
            <a:r>
              <a:rPr lang="en-US" altLang="ja-JP" dirty="0" smtClean="0"/>
              <a:t>evaluate </a:t>
            </a:r>
            <a:r>
              <a:rPr lang="en-US" altLang="ja-JP" dirty="0"/>
              <a:t>the contribution of the </a:t>
            </a:r>
            <a:r>
              <a:rPr lang="en-US" altLang="ja-JP" u="sng" dirty="0">
                <a:solidFill>
                  <a:srgbClr val="7030A0"/>
                </a:solidFill>
              </a:rPr>
              <a:t>quantum</a:t>
            </a:r>
            <a:r>
              <a:rPr lang="en-US" altLang="ja-JP" dirty="0"/>
              <a:t> interaction term </a:t>
            </a:r>
            <a:endParaRPr lang="en-US" altLang="ja-JP" b="1" dirty="0"/>
          </a:p>
          <a:p>
            <a:pPr lvl="1"/>
            <a:endParaRPr kumimoji="1" lang="en-US" altLang="ja-JP" dirty="0" smtClean="0">
              <a:solidFill>
                <a:srgbClr val="00B050"/>
              </a:solidFill>
            </a:endParaRPr>
          </a:p>
          <a:p>
            <a:pPr lvl="3"/>
            <a:endParaRPr kumimoji="1" lang="en-US" altLang="ja-JP" sz="800" dirty="0" smtClean="0"/>
          </a:p>
          <a:p>
            <a:pPr marL="914400" lvl="2" indent="0">
              <a:buNone/>
            </a:pP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2015/12/6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186063" y="3343902"/>
                <a:ext cx="691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63" y="3343902"/>
                <a:ext cx="69140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477849" y="3309991"/>
                <a:ext cx="616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9" y="3309991"/>
                <a:ext cx="61683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4507629" y="3309992"/>
                <a:ext cx="436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29" y="3309992"/>
                <a:ext cx="43614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4204081" y="4794583"/>
                <a:ext cx="474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81" y="4794583"/>
                <a:ext cx="47448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597" r="-2597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左右矢印 33"/>
          <p:cNvSpPr/>
          <p:nvPr/>
        </p:nvSpPr>
        <p:spPr>
          <a:xfrm rot="16200000">
            <a:off x="280886" y="4587607"/>
            <a:ext cx="999778" cy="31977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40" name="左右矢印 39"/>
          <p:cNvSpPr/>
          <p:nvPr/>
        </p:nvSpPr>
        <p:spPr>
          <a:xfrm rot="16796374">
            <a:off x="4069886" y="4169702"/>
            <a:ext cx="934918" cy="31180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45" name="左右矢印 44"/>
          <p:cNvSpPr/>
          <p:nvPr/>
        </p:nvSpPr>
        <p:spPr>
          <a:xfrm rot="1337985">
            <a:off x="964219" y="3689413"/>
            <a:ext cx="979708" cy="317262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3528" y="5294433"/>
            <a:ext cx="1012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(others)</a:t>
            </a:r>
            <a:endParaRPr kumimoji="1" lang="ja-JP" altLang="en-US" sz="2000" dirty="0"/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3445816" y="3325693"/>
            <a:ext cx="1029541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>
            <a:off x="2810570" y="3253685"/>
            <a:ext cx="101671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3921663" y="2889966"/>
            <a:ext cx="1777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p</a:t>
            </a:r>
            <a:r>
              <a:rPr kumimoji="1" lang="en-US" altLang="ja-JP" sz="1600" dirty="0" smtClean="0"/>
              <a:t>articl</a:t>
            </a:r>
            <a:r>
              <a:rPr lang="en-US" altLang="ja-JP" sz="1600" dirty="0" smtClean="0"/>
              <a:t>e production</a:t>
            </a:r>
            <a:endParaRPr kumimoji="1" lang="ja-JP" altLang="en-US" sz="16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042047" y="2898106"/>
            <a:ext cx="142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trapping effect</a:t>
            </a:r>
            <a:endParaRPr kumimoji="1" lang="ja-JP" altLang="en-US" sz="1600" dirty="0"/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4818276" y="4017305"/>
            <a:ext cx="139714" cy="1008111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4915584" y="436038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 flipH="1" flipV="1">
            <a:off x="2614378" y="4765401"/>
            <a:ext cx="987911" cy="36936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2832105" y="500729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2. </a:t>
            </a:r>
            <a:r>
              <a:rPr lang="en-US" altLang="ja-JP" sz="3200" dirty="0" smtClean="0"/>
              <a:t>Effects from Interactions on particle production</a:t>
            </a:r>
            <a:endParaRPr kumimoji="1" lang="ja-JP" altLang="en-US" sz="3200" dirty="0"/>
          </a:p>
        </p:txBody>
      </p:sp>
      <p:pic>
        <p:nvPicPr>
          <p:cNvPr id="101" name="図 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7163" y="2827562"/>
            <a:ext cx="2945216" cy="1751700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7" name="角丸四角形吹き出し 6"/>
          <p:cNvSpPr/>
          <p:nvPr/>
        </p:nvSpPr>
        <p:spPr>
          <a:xfrm>
            <a:off x="4172383" y="5384684"/>
            <a:ext cx="4740945" cy="1018475"/>
          </a:xfrm>
          <a:prstGeom prst="wedgeRoundRectCallout">
            <a:avLst>
              <a:gd name="adj1" fmla="val -56396"/>
              <a:gd name="adj2" fmla="val -388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solidFill>
                  <a:schemeClr val="tx1"/>
                </a:solidFill>
              </a:rPr>
              <a:t>How do we define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 the number of particles?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dirty="0" smtClean="0">
                <a:solidFill>
                  <a:schemeClr val="tx1"/>
                </a:solidFill>
              </a:rPr>
              <a:t>How do we evaluate?</a:t>
            </a:r>
          </a:p>
          <a:p>
            <a:pPr algn="r"/>
            <a:r>
              <a:rPr lang="en-US" altLang="ja-JP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 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Yang-Feldman formalism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/>
              <p:cNvSpPr txBox="1"/>
              <p:nvPr/>
            </p:nvSpPr>
            <p:spPr>
              <a:xfrm rot="18434610">
                <a:off x="1808592" y="3774626"/>
                <a:ext cx="767839" cy="47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2" name="テキスト ボックス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34610">
                <a:off x="1808592" y="3774626"/>
                <a:ext cx="767839" cy="473848"/>
              </a:xfrm>
              <a:prstGeom prst="rect">
                <a:avLst/>
              </a:prstGeom>
              <a:blipFill rotWithShape="0">
                <a:blip r:embed="rId8"/>
                <a:stretch>
                  <a:fillRect t="-2703" b="-6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左右矢印 102"/>
          <p:cNvSpPr/>
          <p:nvPr/>
        </p:nvSpPr>
        <p:spPr>
          <a:xfrm rot="20959861">
            <a:off x="2415129" y="3733363"/>
            <a:ext cx="2081815" cy="317262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104" name="左右矢印 103"/>
          <p:cNvSpPr/>
          <p:nvPr/>
        </p:nvSpPr>
        <p:spPr>
          <a:xfrm rot="1430346">
            <a:off x="2474843" y="4523196"/>
            <a:ext cx="1789163" cy="317262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42" name="左右矢印 41"/>
          <p:cNvSpPr/>
          <p:nvPr/>
        </p:nvSpPr>
        <p:spPr>
          <a:xfrm rot="2525366">
            <a:off x="2576307" y="4236763"/>
            <a:ext cx="1879823" cy="365579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/>
              <a:t>classical</a:t>
            </a:r>
            <a:endParaRPr kumimoji="1" lang="ja-JP" altLang="en-US" sz="1600" b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833125" y="3350832"/>
            <a:ext cx="665437" cy="705160"/>
            <a:chOff x="1685458" y="3808680"/>
            <a:chExt cx="665437" cy="705160"/>
          </a:xfrm>
        </p:grpSpPr>
        <p:sp>
          <p:nvSpPr>
            <p:cNvPr id="9" name="環状矢印 8"/>
            <p:cNvSpPr/>
            <p:nvPr/>
          </p:nvSpPr>
          <p:spPr>
            <a:xfrm rot="18461680">
              <a:off x="1705282" y="3836940"/>
              <a:ext cx="624015" cy="663664"/>
            </a:xfrm>
            <a:prstGeom prst="circularArrow">
              <a:avLst>
                <a:gd name="adj1" fmla="val 15430"/>
                <a:gd name="adj2" fmla="val 1246828"/>
                <a:gd name="adj3" fmla="val 20335521"/>
                <a:gd name="adj4" fmla="val 15964555"/>
                <a:gd name="adj5" fmla="val 13382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環状矢印 104"/>
            <p:cNvSpPr/>
            <p:nvPr/>
          </p:nvSpPr>
          <p:spPr>
            <a:xfrm rot="18461680" flipH="1">
              <a:off x="1666483" y="3829428"/>
              <a:ext cx="705160" cy="663664"/>
            </a:xfrm>
            <a:prstGeom prst="circularArrow">
              <a:avLst>
                <a:gd name="adj1" fmla="val 15430"/>
                <a:gd name="adj2" fmla="val 1246828"/>
                <a:gd name="adj3" fmla="val 20335521"/>
                <a:gd name="adj4" fmla="val 15964555"/>
                <a:gd name="adj5" fmla="val 13382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左右矢印 47"/>
          <p:cNvSpPr/>
          <p:nvPr/>
        </p:nvSpPr>
        <p:spPr>
          <a:xfrm>
            <a:off x="2829523" y="3416564"/>
            <a:ext cx="1608788" cy="35881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/>
              <a:t>classical</a:t>
            </a:r>
            <a:endParaRPr kumimoji="1" lang="ja-JP" altLang="en-US" sz="1600" b="1" dirty="0"/>
          </a:p>
        </p:txBody>
      </p:sp>
      <p:sp>
        <p:nvSpPr>
          <p:cNvPr id="31" name="左右矢印 30"/>
          <p:cNvSpPr/>
          <p:nvPr/>
        </p:nvSpPr>
        <p:spPr>
          <a:xfrm>
            <a:off x="1020319" y="3283795"/>
            <a:ext cx="1181529" cy="429264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/>
              <a:t>classical</a:t>
            </a:r>
            <a:endParaRPr kumimoji="1" lang="ja-JP" altLang="en-US" sz="1600" b="1" dirty="0"/>
          </a:p>
        </p:txBody>
      </p:sp>
      <p:sp>
        <p:nvSpPr>
          <p:cNvPr id="108" name="左右矢印 107"/>
          <p:cNvSpPr/>
          <p:nvPr/>
        </p:nvSpPr>
        <p:spPr>
          <a:xfrm rot="18703410">
            <a:off x="800718" y="4680010"/>
            <a:ext cx="999778" cy="31977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109" name="左右矢印 108"/>
          <p:cNvSpPr/>
          <p:nvPr/>
        </p:nvSpPr>
        <p:spPr>
          <a:xfrm rot="20014166">
            <a:off x="1160340" y="4920336"/>
            <a:ext cx="999778" cy="31977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  <p:sp>
        <p:nvSpPr>
          <p:cNvPr id="110" name="左右矢印 109"/>
          <p:cNvSpPr/>
          <p:nvPr/>
        </p:nvSpPr>
        <p:spPr>
          <a:xfrm rot="21032034">
            <a:off x="1379521" y="5222769"/>
            <a:ext cx="999778" cy="31977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quantum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07392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4" grpId="0" animBg="1"/>
      <p:bldP spid="40" grpId="0" animBg="1"/>
      <p:bldP spid="45" grpId="0" animBg="1"/>
      <p:bldP spid="46" grpId="0"/>
      <p:bldP spid="54" grpId="0"/>
      <p:bldP spid="56" grpId="0"/>
      <p:bldP spid="7" grpId="0" animBg="1"/>
      <p:bldP spid="102" grpId="0"/>
      <p:bldP spid="103" grpId="0" animBg="1"/>
      <p:bldP spid="104" grpId="0" animBg="1"/>
      <p:bldP spid="42" grpId="0" animBg="1"/>
      <p:bldP spid="31" grpId="0" animBg="1"/>
      <p:bldP spid="108" grpId="0" animBg="1"/>
      <p:bldP spid="109" grpId="0" animBg="1"/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764191" y="6356350"/>
            <a:ext cx="360800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635896" y="3766756"/>
            <a:ext cx="4198072" cy="89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7200800"/>
              </a:xfrm>
            </p:spPr>
            <p:txBody>
              <a:bodyPr>
                <a:normAutofit/>
              </a:bodyPr>
              <a:lstStyle/>
              <a:p>
                <a:pPr marL="342900" lvl="1">
                  <a:buClr>
                    <a:srgbClr val="0070C0"/>
                  </a:buClr>
                </a:pPr>
                <a:r>
                  <a:rPr lang="en-US" altLang="ja-JP" sz="2400" dirty="0" err="1" smtClean="0"/>
                  <a:t>Bogoliubov</a:t>
                </a:r>
                <a:r>
                  <a:rPr lang="en-US" altLang="ja-JP" sz="2400" dirty="0" smtClean="0"/>
                  <a:t> transformation law with interactions </a:t>
                </a:r>
                <a:endParaRPr lang="en-US" altLang="ja-JP" sz="2400" dirty="0">
                  <a:ea typeface="Cambria Math"/>
                </a:endParaRPr>
              </a:p>
              <a:p>
                <a:pPr lvl="3"/>
                <a:endParaRPr lang="en-US" altLang="ja-JP" sz="900" b="1" i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lvl="1"/>
                <a:r>
                  <a:rPr lang="en-US" altLang="ja-JP" b="1" i="1" dirty="0" smtClean="0">
                    <a:solidFill>
                      <a:srgbClr val="FF0000"/>
                    </a:solidFill>
                    <a:ea typeface="Cambria Math"/>
                  </a:rPr>
                  <a:t>Yang-Feldman equation </a:t>
                </a:r>
                <a:r>
                  <a:rPr lang="en-US" altLang="ja-JP" dirty="0" smtClean="0">
                    <a:ea typeface="Cambria Math"/>
                  </a:rPr>
                  <a:t>: Formal solution including interactions</a:t>
                </a:r>
              </a:p>
              <a:p>
                <a:pPr lvl="3"/>
                <a:r>
                  <a:rPr lang="en-US" altLang="ja-JP" dirty="0" smtClean="0"/>
                  <a:t>EOM </a:t>
                </a:r>
                <a:r>
                  <a:rPr lang="en-US" altLang="ja-JP" dirty="0"/>
                  <a:t>:  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/>
                        <a:ea typeface="Cambria Math"/>
                      </a:rPr>
                      <m:t>0=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 dirty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 dirty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ja-JP" i="1" dirty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ja-JP" i="1" dirty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en-US" altLang="ja-JP" b="0" i="1" dirty="0" smtClean="0">
                        <a:solidFill>
                          <a:srgbClr val="CE47D1"/>
                        </a:solidFill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)+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3"/>
                <a:r>
                  <a:rPr lang="en-US" altLang="ja-JP" dirty="0" smtClean="0"/>
                  <a:t>Commutation relation </a:t>
                </a:r>
                <a:r>
                  <a:rPr lang="en-US" altLang="ja-JP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solidFill>
                              <a:srgbClr val="CE47D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ja-JP" b="0" i="1" dirty="0" smtClean="0">
                                <a:solidFill>
                                  <a:srgbClr val="CE47D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𝑖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 lvl="2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rgbClr val="CE47D1"/>
                        </a:solidFill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rad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solidFill>
                              <a:srgbClr val="CE47D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𝑖𝑍</m:t>
                    </m:r>
                    <m:nary>
                      <m:nary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brk m:alnAt="23"/>
                              </m:rP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m:rPr>
                                <m:sty m:val="p"/>
                                <m:brk m:alnAt="23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s</m:t>
                            </m:r>
                          </m:sup>
                        </m:sSup>
                      </m:sub>
                      <m:sup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sup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solidFill>
                                  <a:srgbClr val="CE47D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as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solidFill>
                                  <a:srgbClr val="CE47D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as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𝐽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altLang="ja-JP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2">
                  <a:buFont typeface="Wingdings" panose="05000000000000000000" pitchFamily="2" charset="2"/>
                  <a:buChar char="à"/>
                </a:pPr>
                <a:endParaRPr lang="en-US" altLang="ja-JP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2">
                  <a:buFont typeface="Wingdings" panose="05000000000000000000" pitchFamily="2" charset="2"/>
                  <a:buChar char="à"/>
                </a:pPr>
                <a:endParaRPr lang="en-US" altLang="ja-JP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marL="1828800" lvl="4" indent="0">
                  <a:buNone/>
                </a:pPr>
                <a:endParaRPr lang="en-US" altLang="ja-JP" sz="1400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4B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1" i="0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in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𝐤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FF4B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0" i="1" dirty="0" smtClean="0">
                                      <a:solidFill>
                                        <a:srgbClr val="CE47D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in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0" i="1" dirty="0" smtClean="0">
                                      <a:solidFill>
                                        <a:srgbClr val="CE47D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in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⋅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nary>
                    </m:oMath>
                  </m:oMathPara>
                </a14:m>
                <a:endParaRPr lang="en-US" altLang="ja-JP" dirty="0" smtClean="0">
                  <a:ea typeface="Cambria Math"/>
                </a:endParaRPr>
              </a:p>
              <a:p>
                <a:pPr lvl="1"/>
                <a:endParaRPr lang="en-US" altLang="ja-JP" dirty="0" smtClean="0">
                  <a:ea typeface="Cambria Math"/>
                </a:endParaRPr>
              </a:p>
              <a:p>
                <a:pPr lvl="3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Produced number (occupation)</a:t>
                </a:r>
                <a:endParaRPr lang="en-US" altLang="ja-JP" dirty="0"/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out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in</m:t>
                            </m:r>
                          </m:sup>
                        </m:sSup>
                      </m:e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out</m:t>
                            </m:r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out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in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 smtClean="0">
                    <a:ea typeface="Cambria Math"/>
                  </a:rPr>
                  <a:t> </a:t>
                </a:r>
              </a:p>
              <a:p>
                <a:pPr lvl="3"/>
                <a:endParaRPr lang="en-US" altLang="ja-JP" sz="900" dirty="0" smtClean="0"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dirty="0" smtClean="0">
                    <a:ea typeface="Cambria Math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 lvl="3">
                  <a:buFont typeface="Wingdings" panose="05000000000000000000" pitchFamily="2" charset="2"/>
                  <a:buChar char="à"/>
                </a:pPr>
                <a:endParaRPr lang="en-US" altLang="ja-JP" sz="1400" dirty="0" smtClean="0"/>
              </a:p>
              <a:p>
                <a:pPr marL="457200" lvl="1" indent="0">
                  <a:buNone/>
                </a:pPr>
                <a:r>
                  <a:rPr lang="en-US" altLang="ja-JP" dirty="0" smtClean="0"/>
                  <a:t>		The </a:t>
                </a:r>
                <a:r>
                  <a:rPr lang="en-US" altLang="ja-JP" dirty="0"/>
                  <a:t>particle production can happen 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dirty="0" smtClean="0"/>
                  <a:t> !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7200800"/>
              </a:xfrm>
              <a:blipFill rotWithShape="0">
                <a:blip r:embed="rId3"/>
                <a:stretch>
                  <a:fillRect l="-751" t="-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1835696" y="3776696"/>
            <a:ext cx="1705762" cy="79668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755576" y="3284984"/>
            <a:ext cx="7979000" cy="698146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42411" y="4100337"/>
            <a:ext cx="2081917" cy="40011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Interaction effects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H="1" flipV="1">
            <a:off x="6019800" y="3818871"/>
            <a:ext cx="4306" cy="273867"/>
          </a:xfrm>
          <a:prstGeom prst="line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316423" y="4109010"/>
            <a:ext cx="2895537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(usual) Bogoliubov </a:t>
            </a:r>
            <a:r>
              <a:rPr lang="en-US" altLang="ja-JP" sz="2000" dirty="0" err="1" smtClean="0"/>
              <a:t>tfn</a:t>
            </a:r>
            <a:r>
              <a:rPr lang="en-US" altLang="ja-JP" sz="2000" dirty="0" smtClean="0"/>
              <a:t> law</a:t>
            </a:r>
            <a:endParaRPr lang="en-US" altLang="ja-JP" sz="2000" dirty="0"/>
          </a:p>
        </p:txBody>
      </p:sp>
      <p:cxnSp>
        <p:nvCxnSpPr>
          <p:cNvPr id="25" name="直線コネクタ 24"/>
          <p:cNvCxnSpPr>
            <a:stCxn id="24" idx="0"/>
          </p:cNvCxnSpPr>
          <p:nvPr/>
        </p:nvCxnSpPr>
        <p:spPr>
          <a:xfrm flipH="1" flipV="1">
            <a:off x="2764191" y="3818871"/>
            <a:ext cx="1" cy="290139"/>
          </a:xfrm>
          <a:prstGeom prst="line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角丸四角形吹き出し 27"/>
              <p:cNvSpPr/>
              <p:nvPr/>
            </p:nvSpPr>
            <p:spPr>
              <a:xfrm>
                <a:off x="6239672" y="1123313"/>
                <a:ext cx="2724816" cy="341466"/>
              </a:xfrm>
              <a:prstGeom prst="wedgeRoundRectCallout">
                <a:avLst>
                  <a:gd name="adj1" fmla="val -68756"/>
                  <a:gd name="adj2" fmla="val 1187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altLang="ja-JP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: source   ( </a:t>
                </a:r>
                <a14:m>
                  <m:oMath xmlns:m="http://schemas.openxmlformats.org/officeDocument/2006/math">
                    <m:r>
                      <a:rPr kumimoji="1" lang="en-US" altLang="ja-JP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∋</m:t>
                    </m:r>
                  </m:oMath>
                </a14:m>
                <a:r>
                  <a:rPr kumimoji="1" lang="ja-JP" alt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interactions)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角丸四角形吹き出し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72" y="1123313"/>
                <a:ext cx="2724816" cy="341466"/>
              </a:xfrm>
              <a:prstGeom prst="wedgeRoundRectCallout">
                <a:avLst>
                  <a:gd name="adj1" fmla="val -68756"/>
                  <a:gd name="adj2" fmla="val 11870"/>
                  <a:gd name="adj3" fmla="val 16667"/>
                </a:avLst>
              </a:prstGeom>
              <a:blipFill rotWithShape="0">
                <a:blip r:embed="rId4"/>
                <a:stretch>
                  <a:fillRect b="-1833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星 5 32"/>
          <p:cNvSpPr/>
          <p:nvPr/>
        </p:nvSpPr>
        <p:spPr>
          <a:xfrm>
            <a:off x="1716954" y="6369898"/>
            <a:ext cx="226368" cy="21602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6084168" y="6643072"/>
            <a:ext cx="1749800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大かっこ 41"/>
              <p:cNvSpPr/>
              <p:nvPr/>
            </p:nvSpPr>
            <p:spPr>
              <a:xfrm>
                <a:off x="7380312" y="5949475"/>
                <a:ext cx="858084" cy="294903"/>
              </a:xfrm>
              <a:prstGeom prst="bracketPai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ja-JP" sz="1600" i="1" smtClean="0">
                          <a:latin typeface="Cambria Math"/>
                        </a:rPr>
                        <m:t>=</m:t>
                      </m:r>
                      <m:r>
                        <a:rPr lang="en-US" altLang="ja-JP" sz="16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42" name="大かっこ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5949475"/>
                <a:ext cx="858084" cy="294903"/>
              </a:xfrm>
              <a:prstGeom prst="bracketPair">
                <a:avLst/>
              </a:prstGeom>
              <a:blipFill rotWithShape="0">
                <a:blip r:embed="rId5"/>
                <a:stretch>
                  <a:fillRect b="-1568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大かっこ 42"/>
              <p:cNvSpPr/>
              <p:nvPr/>
            </p:nvSpPr>
            <p:spPr>
              <a:xfrm>
                <a:off x="7380313" y="5588660"/>
                <a:ext cx="858083" cy="294903"/>
              </a:xfrm>
              <a:prstGeom prst="bracketPai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43" name="大かっこ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3" y="5588660"/>
                <a:ext cx="858083" cy="294903"/>
              </a:xfrm>
              <a:prstGeom prst="bracketPair">
                <a:avLst/>
              </a:prstGeom>
              <a:blipFill rotWithShape="0">
                <a:blip r:embed="rId6"/>
                <a:stretch>
                  <a:fillRect b="-1372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/>
          <p:cNvSpPr txBox="1"/>
          <p:nvPr/>
        </p:nvSpPr>
        <p:spPr>
          <a:xfrm>
            <a:off x="2879180" y="446780"/>
            <a:ext cx="6281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>
                <a:solidFill>
                  <a:srgbClr val="00B050"/>
                </a:solidFill>
              </a:rPr>
              <a:t>[SE,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O.Fuksi</a:t>
            </a:r>
            <a:r>
              <a:rPr lang="pl-PL" altLang="ja-JP" sz="1600" dirty="0" smtClean="0">
                <a:solidFill>
                  <a:srgbClr val="00B050"/>
                </a:solidFill>
              </a:rPr>
              <a:t>ńska, Z.Lalak, </a:t>
            </a:r>
            <a:r>
              <a:rPr lang="en-US" altLang="ja-JP" sz="1600" i="1" dirty="0" smtClean="0">
                <a:solidFill>
                  <a:srgbClr val="00B050"/>
                </a:solidFill>
              </a:rPr>
              <a:t>JHEP</a:t>
            </a:r>
            <a:r>
              <a:rPr lang="en-US" altLang="ja-JP" sz="1600" dirty="0" smtClean="0">
                <a:solidFill>
                  <a:srgbClr val="00B050"/>
                </a:solidFill>
              </a:rPr>
              <a:t> </a:t>
            </a:r>
            <a:r>
              <a:rPr lang="en-US" altLang="ja-JP" sz="1600" b="1" dirty="0">
                <a:solidFill>
                  <a:srgbClr val="00B050"/>
                </a:solidFill>
              </a:rPr>
              <a:t>1503</a:t>
            </a:r>
            <a:r>
              <a:rPr lang="en-US" altLang="ja-JP" sz="1600" dirty="0">
                <a:solidFill>
                  <a:srgbClr val="00B050"/>
                </a:solidFill>
              </a:rPr>
              <a:t> (2015) </a:t>
            </a:r>
            <a:r>
              <a:rPr lang="en-US" altLang="ja-JP" sz="1600" dirty="0" smtClean="0">
                <a:solidFill>
                  <a:srgbClr val="00B050"/>
                </a:solidFill>
              </a:rPr>
              <a:t>113]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角丸四角形吹き出し 34"/>
              <p:cNvSpPr/>
              <p:nvPr/>
            </p:nvSpPr>
            <p:spPr>
              <a:xfrm>
                <a:off x="2046099" y="2493308"/>
                <a:ext cx="6412531" cy="335676"/>
              </a:xfrm>
              <a:prstGeom prst="wedgeRoundRectCallout">
                <a:avLst>
                  <a:gd name="adj1" fmla="val -34735"/>
                  <a:gd name="adj2" fmla="val -8547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400" b="0" i="1" dirty="0" smtClean="0">
                            <a:solidFill>
                              <a:srgbClr val="9800B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400" i="1" dirty="0" smtClean="0">
                            <a:solidFill>
                              <a:srgbClr val="9800B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as</m:t>
                        </m:r>
                      </m:sup>
                    </m:sSup>
                  </m:oMath>
                </a14:m>
                <a:r>
                  <a:rPr lang="en-US" altLang="ja-JP" sz="1400" dirty="0" smtClean="0">
                    <a:solidFill>
                      <a:schemeClr val="tx1"/>
                    </a:solidFill>
                  </a:rPr>
                  <a:t>: Asymptotic filed,</a:t>
                </a:r>
                <a:r>
                  <a:rPr lang="en-US" altLang="ja-JP" sz="1400" dirty="0">
                    <a:ea typeface="Cambria Math"/>
                  </a:rPr>
                  <a:t> </a:t>
                </a:r>
                <a:r>
                  <a:rPr lang="en-US" altLang="ja-JP" sz="140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14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0=</m:t>
                    </m:r>
                    <m:d>
                      <m:dPr>
                        <m:ctrlPr>
                          <a:rPr lang="en-US" altLang="ja-JP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140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1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1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ja-JP" sz="1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ja-JP" sz="1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sSup>
                      <m:sSupPr>
                        <m:ctrlPr>
                          <a:rPr lang="en-US" altLang="ja-JP" sz="1400" b="0" i="1" dirty="0" smtClean="0">
                            <a:solidFill>
                              <a:srgbClr val="CE47D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400" i="1" dirty="0">
                            <a:solidFill>
                              <a:srgbClr val="CE47D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as</m:t>
                        </m:r>
                      </m:sup>
                    </m:sSup>
                  </m:oMath>
                </a14:m>
                <a:r>
                  <a:rPr kumimoji="1" lang="en-US" altLang="ja-JP" sz="1400" dirty="0" smtClean="0">
                    <a:solidFill>
                      <a:schemeClr val="tx1"/>
                    </a:solidFill>
                  </a:rPr>
                  <a:t>,  </a:t>
                </a:r>
                <a:r>
                  <a:rPr lang="en-US" altLang="ja-JP" sz="1400" dirty="0" smtClean="0">
                    <a:solidFill>
                      <a:srgbClr val="CE47D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400" b="0" i="1" dirty="0" smtClean="0">
                        <a:solidFill>
                          <a:srgbClr val="CE47D1"/>
                        </a:solidFill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d>
                      <m:dPr>
                        <m:ctrlPr>
                          <a:rPr lang="en-US" altLang="ja-JP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altLang="ja-JP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1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as</m:t>
                            </m:r>
                          </m:sup>
                        </m:sSup>
                      </m:e>
                    </m:d>
                    <m:r>
                      <a:rPr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𝑍</m:t>
                        </m:r>
                      </m:e>
                    </m:rad>
                    <m:sSup>
                      <m:sSupPr>
                        <m:ctrlPr>
                          <a:rPr lang="en-US" altLang="ja-JP" sz="1400" i="1" dirty="0">
                            <a:solidFill>
                              <a:srgbClr val="CE47D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400" i="1" dirty="0">
                            <a:solidFill>
                              <a:srgbClr val="CE47D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as</m:t>
                        </m:r>
                      </m:sup>
                    </m:sSup>
                    <m:r>
                      <a:rPr lang="en-US" altLang="ja-JP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altLang="ja-JP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as</m:t>
                        </m:r>
                      </m:sup>
                    </m:sSup>
                    <m:r>
                      <a:rPr lang="en-US" altLang="ja-JP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kumimoji="1" lang="en-US" altLang="ja-JP" sz="1400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角丸四角形吹き出し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99" y="2493308"/>
                <a:ext cx="6412531" cy="335676"/>
              </a:xfrm>
              <a:prstGeom prst="wedgeRoundRectCallout">
                <a:avLst>
                  <a:gd name="adj1" fmla="val -34735"/>
                  <a:gd name="adj2" fmla="val -85473"/>
                  <a:gd name="adj3" fmla="val 16667"/>
                </a:avLst>
              </a:prstGeom>
              <a:blipFill rotWithShape="0">
                <a:blip r:embed="rId11"/>
                <a:stretch>
                  <a:fillRect b="-101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下矢印 1"/>
          <p:cNvSpPr/>
          <p:nvPr/>
        </p:nvSpPr>
        <p:spPr>
          <a:xfrm>
            <a:off x="1475656" y="2420887"/>
            <a:ext cx="288032" cy="648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209" y="2370814"/>
            <a:ext cx="1359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smtClean="0"/>
              <a:t>Projection by</a:t>
            </a:r>
          </a:p>
          <a:p>
            <a:pPr algn="r"/>
            <a:r>
              <a:rPr kumimoji="1" lang="en-US" altLang="ja-JP" sz="1600" dirty="0" smtClean="0"/>
              <a:t>wave function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915816" y="5563221"/>
                <a:ext cx="1987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𝑉</m:t>
                      </m:r>
                      <m:r>
                        <a:rPr lang="en-US" altLang="ja-JP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 +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ja-JP" i="1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563221"/>
                <a:ext cx="1987275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3287965" y="5825213"/>
                <a:ext cx="3860288" cy="48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</a:rPr>
                      <m:t>0        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ja-JP" i="1">
                        <a:latin typeface="Cambria Math"/>
                      </a:rPr>
                      <m:t>𝑍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subHide m:val="on"/>
                                <m:supHide m:val="on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ja-JP" b="1">
                                        <a:latin typeface="Cambria Math"/>
                                        <a:ea typeface="Cambria Math"/>
                                      </a:rPr>
                                      <m:t>𝐤</m:t>
                                    </m:r>
                                    <m:r>
                                      <a:rPr lang="en-US" altLang="ja-JP" b="1">
                                        <a:latin typeface="Cambria Math"/>
                                        <a:ea typeface="Cambria Math"/>
                                      </a:rPr>
                                      <m:t>⋅</m:t>
                                    </m:r>
                                    <m:r>
                                      <a:rPr lang="en-US" altLang="ja-JP" b="1">
                                        <a:latin typeface="Cambria Math"/>
                                        <a:ea typeface="Cambria Math"/>
                                      </a:rPr>
                                      <m:t>𝐱</m:t>
                                    </m:r>
                                  </m:sup>
                                </m:sSup>
                                <m:r>
                                  <a:rPr lang="en-US" altLang="ja-JP" b="1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 dirty="0">
                                        <a:solidFill>
                                          <a:srgbClr val="CE47D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  <a:ea typeface="Cambria Math"/>
                                      </a:rPr>
                                      <m:t>in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𝐽</m:t>
                                </m:r>
                              </m:e>
                            </m:nary>
                            <m:r>
                              <a:rPr lang="en-US" altLang="ja-JP" i="1">
                                <a:latin typeface="Cambria Math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  <a:ea typeface="Cambria Math"/>
                                      </a:rPr>
                                      <m:t>in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965" y="5825213"/>
                <a:ext cx="3860288" cy="484107"/>
              </a:xfrm>
              <a:prstGeom prst="rect">
                <a:avLst/>
              </a:prstGeom>
              <a:blipFill rotWithShape="0">
                <a:blip r:embed="rId13"/>
                <a:stretch>
                  <a:fillRect t="-118987" r="-8991" b="-189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中かっこ 9"/>
          <p:cNvSpPr/>
          <p:nvPr/>
        </p:nvSpPr>
        <p:spPr>
          <a:xfrm>
            <a:off x="2764191" y="5563221"/>
            <a:ext cx="114989" cy="669419"/>
          </a:xfrm>
          <a:prstGeom prst="leftBrace">
            <a:avLst>
              <a:gd name="adj1" fmla="val 3242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吹き出し 30"/>
          <p:cNvSpPr/>
          <p:nvPr/>
        </p:nvSpPr>
        <p:spPr>
          <a:xfrm>
            <a:off x="7313084" y="3024609"/>
            <a:ext cx="1126074" cy="286335"/>
          </a:xfrm>
          <a:prstGeom prst="wedgeRoundRectCallout">
            <a:avLst>
              <a:gd name="adj1" fmla="val -51991"/>
              <a:gd name="adj2" fmla="val 70208"/>
              <a:gd name="adj3" fmla="val 16667"/>
            </a:avLst>
          </a:prstGeom>
          <a:solidFill>
            <a:schemeClr val="bg1"/>
          </a:solidFill>
          <a:ln>
            <a:solidFill>
              <a:srgbClr val="980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Wave </a:t>
            </a:r>
            <a:r>
              <a:rPr kumimoji="1" lang="en-US" altLang="ja-JP" sz="1400" dirty="0" err="1" smtClean="0">
                <a:solidFill>
                  <a:schemeClr val="tx1"/>
                </a:solidFill>
              </a:rPr>
              <a:t>func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.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24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8928992" cy="5524723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 smtClean="0"/>
                  <a:t>Model 1:   Previous simple model + quantum part of background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lvl="3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Analytical results for each distributions</a:t>
                </a:r>
                <a:endParaRPr lang="en-US" altLang="ja-JP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  <m:r>
                          <a:rPr lang="en-US" altLang="ja-JP" sz="1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1800" i="1" dirty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18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𝜒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Cambria Math"/>
                      </a:rPr>
                      <m:t>+⋯</m:t>
                    </m:r>
                  </m:oMath>
                </a14:m>
                <a:endParaRPr lang="en-US" altLang="ja-JP" sz="800" i="1" dirty="0" smtClean="0"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𝜙</m:t>
                            </m:r>
                          </m:e>
                        </m:acc>
                        <m:r>
                          <a:rPr lang="en-US" altLang="ja-JP" sz="1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1800" i="1" dirty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Cambria Math"/>
                      </a:rPr>
                      <m:t>⋅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sz="18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</m:e>
                    </m:nary>
                    <m:sSup>
                      <m:sSup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8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sz="18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altLang="ja-JP" sz="18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sz="1800" b="1" i="0" dirty="0" smtClean="0">
                            <a:latin typeface="Cambria Math" panose="02040503050406030204" pitchFamily="18" charset="0"/>
                            <a:ea typeface="Cambria Math"/>
                          </a:rPr>
                          <m:t>𝐤</m:t>
                        </m:r>
                        <m:r>
                          <a:rPr lang="en-US" altLang="ja-JP" sz="1800" b="1" i="0" dirty="0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1800" b="1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b="1" i="0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ja-JP" sz="1800" b="0" i="0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800" b="1" i="0" dirty="0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1800" b="1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b="1" i="0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ja-JP" sz="1800" b="0" i="0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1800" b="0" dirty="0" smtClean="0"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sz="1800" dirty="0" smtClean="0">
                    <a:ea typeface="Cambria Math"/>
                  </a:rPr>
                  <a:t>	           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𝜙</m:t>
                        </m:r>
                      </m:sub>
                    </m:sSub>
                    <m:sSubSup>
                      <m:sSubSup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𝜒</m:t>
                        </m:r>
                      </m:sub>
                      <m:sup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18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subHide m:val="on"/>
                                <m:supHide m:val="on"/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𝑑𝑡</m:t>
                                </m:r>
                                <m: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ja-JP" sz="18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18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 sz="1800" b="0" i="0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out</m:t>
                                    </m:r>
                                  </m:sup>
                                </m:sSubSup>
                              </m:e>
                            </m:nary>
                            <m:sSubSup>
                              <m:sSubSupPr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𝜒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sz="1800" b="0" i="0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in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sz="1800" i="1" dirty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𝜒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sz="1800" i="1" dirty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 dirty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ja-JP" sz="1800" b="0" i="1" dirty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sz="1800" dirty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in</m:t>
                                </m:r>
                              </m:sup>
                            </m:sSubSup>
                            <m:r>
                              <a:rPr lang="en-US" altLang="ja-JP" sz="18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⋅</m:t>
                            </m:r>
                            <m:r>
                              <a:rPr lang="en-US" altLang="ja-JP" sz="18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1800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Cambria Math"/>
                      </a:rPr>
                      <m:t>+⋯</m:t>
                    </m:r>
                  </m:oMath>
                </a14:m>
                <a:endParaRPr lang="en-US" altLang="ja-JP" sz="1800" i="1" dirty="0" smtClean="0">
                  <a:latin typeface="Cambria Math"/>
                  <a:ea typeface="Cambria Math"/>
                </a:endParaRPr>
              </a:p>
              <a:p>
                <a:pPr lvl="1"/>
                <a:endParaRPr lang="en-US" altLang="ja-JP" sz="2000" i="1" dirty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sz="2000" i="1" dirty="0">
                    <a:latin typeface="Cambria Math"/>
                    <a:ea typeface="Cambria Math"/>
                  </a:rPr>
                  <a:t> </a:t>
                </a:r>
                <a:endParaRPr lang="en-US" altLang="ja-JP" sz="2000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altLang="ja-JP" sz="2000" i="1" dirty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sz="2000" i="1" dirty="0" smtClean="0">
                    <a:latin typeface="Cambria Math"/>
                    <a:ea typeface="Cambria Math"/>
                  </a:rPr>
                  <a:t> </a:t>
                </a:r>
                <a:endParaRPr lang="en-US" altLang="ja-JP" sz="20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8928992" cy="5524723"/>
              </a:xfrm>
              <a:blipFill rotWithShape="0">
                <a:blip r:embed="rId3"/>
                <a:stretch>
                  <a:fillRect l="-751" t="-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SCALARS 2015 @ University of Warsaw</a:t>
            </a:r>
            <a:endParaRPr kumimoji="1" lang="ja-JP" altLang="en-US"/>
          </a:p>
        </p:txBody>
      </p:sp>
      <p:grpSp>
        <p:nvGrpSpPr>
          <p:cNvPr id="181" name="グループ化 180"/>
          <p:cNvGrpSpPr/>
          <p:nvPr/>
        </p:nvGrpSpPr>
        <p:grpSpPr>
          <a:xfrm>
            <a:off x="2548999" y="4656296"/>
            <a:ext cx="2166297" cy="1316277"/>
            <a:chOff x="3423211" y="4493047"/>
            <a:chExt cx="2166297" cy="1316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3894027" y="4562481"/>
                  <a:ext cx="574581" cy="3149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74" name="テキスト ボックス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027" y="4562481"/>
                  <a:ext cx="574581" cy="3149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/>
                <p:cNvSpPr txBox="1"/>
                <p:nvPr/>
              </p:nvSpPr>
              <p:spPr>
                <a:xfrm>
                  <a:off x="3423211" y="5388901"/>
                  <a:ext cx="468846" cy="3147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1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75" name="テキスト ボックス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211" y="5388901"/>
                  <a:ext cx="468846" cy="31470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正方形/長方形 75"/>
                <p:cNvSpPr/>
                <p:nvPr/>
              </p:nvSpPr>
              <p:spPr>
                <a:xfrm>
                  <a:off x="4166214" y="4804313"/>
                  <a:ext cx="116519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1" dirty="0" smtClean="0">
                            <a:latin typeface="Cambria Math" panose="02040503050406030204" pitchFamily="18" charset="0"/>
                            <a:ea typeface="Cambria Math"/>
                          </a:rPr>
                          <m:t>𝐤</m:t>
                        </m:r>
                        <m:r>
                          <a:rPr lang="en-US" altLang="ja-JP" sz="1400" b="1" i="0" dirty="0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1400" b="1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b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ja-JP" sz="1400" dirty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400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400" b="1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b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ja-JP" sz="1400" dirty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正方形/長方形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214" y="4804313"/>
                  <a:ext cx="1165191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正方形/長方形 76"/>
                <p:cNvSpPr/>
                <p:nvPr/>
              </p:nvSpPr>
              <p:spPr>
                <a:xfrm>
                  <a:off x="4313308" y="5057085"/>
                  <a:ext cx="42133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ja-JP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正方形/長方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308" y="5057085"/>
                  <a:ext cx="421334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正方形/長方形 77"/>
                <p:cNvSpPr/>
                <p:nvPr/>
              </p:nvSpPr>
              <p:spPr>
                <a:xfrm>
                  <a:off x="3889547" y="5445224"/>
                  <a:ext cx="42133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ja-JP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正方形/長方形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547" y="5445224"/>
                  <a:ext cx="421334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直線矢印コネクタ 80"/>
            <p:cNvCxnSpPr/>
            <p:nvPr/>
          </p:nvCxnSpPr>
          <p:spPr>
            <a:xfrm flipV="1">
              <a:off x="4183985" y="4927727"/>
              <a:ext cx="4825" cy="1739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 flipH="1" flipV="1">
              <a:off x="4307872" y="5264339"/>
              <a:ext cx="148515" cy="1412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 flipV="1">
              <a:off x="3898439" y="5445224"/>
              <a:ext cx="169505" cy="1755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3423211" y="4584328"/>
              <a:ext cx="0" cy="1224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5244542" y="4493047"/>
                  <a:ext cx="3449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86" name="テキスト ボックス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542" y="4493047"/>
                  <a:ext cx="344966" cy="3385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テキスト ボックス 88"/>
            <p:cNvSpPr txBox="1"/>
            <p:nvPr/>
          </p:nvSpPr>
          <p:spPr>
            <a:xfrm>
              <a:off x="3705685" y="5070683"/>
              <a:ext cx="272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x</a:t>
              </a:r>
              <a:endParaRPr kumimoji="1" lang="ja-JP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正方形/長方形 89"/>
                <p:cNvSpPr/>
                <p:nvPr/>
              </p:nvSpPr>
              <p:spPr>
                <a:xfrm>
                  <a:off x="3425308" y="5075975"/>
                  <a:ext cx="48102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ja-JP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90" name="正方形/長方形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308" y="5075975"/>
                  <a:ext cx="481029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テキスト ボックス 90"/>
                <p:cNvSpPr txBox="1"/>
                <p:nvPr/>
              </p:nvSpPr>
              <p:spPr>
                <a:xfrm>
                  <a:off x="4418452" y="5388901"/>
                  <a:ext cx="468846" cy="3147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1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91" name="テキスト ボックス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452" y="5388901"/>
                  <a:ext cx="468846" cy="31470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直線コネクタ 117"/>
            <p:cNvCxnSpPr/>
            <p:nvPr/>
          </p:nvCxnSpPr>
          <p:spPr>
            <a:xfrm flipH="1" flipV="1">
              <a:off x="4109779" y="4846170"/>
              <a:ext cx="5525" cy="38739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>
              <a:off x="4109779" y="5019948"/>
              <a:ext cx="0" cy="79403"/>
            </a:xfrm>
            <a:prstGeom prst="line">
              <a:avLst/>
            </a:prstGeom>
            <a:ln w="19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>
              <a:off x="4122526" y="5273271"/>
              <a:ext cx="374276" cy="299896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flipV="1">
              <a:off x="3795944" y="5246356"/>
              <a:ext cx="326582" cy="299896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V="1">
              <a:off x="3869558" y="5389439"/>
              <a:ext cx="93872" cy="81953"/>
            </a:xfrm>
            <a:prstGeom prst="line">
              <a:avLst/>
            </a:prstGeom>
            <a:ln w="19050">
              <a:solidFill>
                <a:srgbClr val="0000FF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V="1">
              <a:off x="3840658" y="5246356"/>
              <a:ext cx="277434" cy="750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>
              <a:off x="5290920" y="4581128"/>
              <a:ext cx="0" cy="1224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テキスト ボックス 186"/>
              <p:cNvSpPr txBox="1"/>
              <p:nvPr/>
            </p:nvSpPr>
            <p:spPr>
              <a:xfrm>
                <a:off x="2051000" y="513345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7" name="テキスト ボックス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00" y="5133455"/>
                <a:ext cx="41068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テキスト ボックス 187"/>
              <p:cNvSpPr txBox="1"/>
              <p:nvPr/>
            </p:nvSpPr>
            <p:spPr>
              <a:xfrm>
                <a:off x="4707693" y="5133455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8" name="テキスト ボックス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693" y="5133455"/>
                <a:ext cx="748923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5" name="直線コネクタ 214"/>
          <p:cNvCxnSpPr/>
          <p:nvPr/>
        </p:nvCxnSpPr>
        <p:spPr>
          <a:xfrm>
            <a:off x="2330273" y="6093296"/>
            <a:ext cx="2961807" cy="0"/>
          </a:xfrm>
          <a:prstGeom prst="line">
            <a:avLst/>
          </a:prstGeom>
          <a:ln w="38100" cmpd="dbl">
            <a:solidFill>
              <a:srgbClr val="FF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/>
          <p:nvPr/>
        </p:nvCxnSpPr>
        <p:spPr>
          <a:xfrm>
            <a:off x="2330273" y="3491710"/>
            <a:ext cx="602409" cy="0"/>
          </a:xfrm>
          <a:prstGeom prst="line">
            <a:avLst/>
          </a:prstGeom>
          <a:ln w="38100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タイトル 2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Results with models</a:t>
            </a:r>
            <a:endParaRPr kumimoji="1" lang="ja-JP" altLang="en-US" dirty="0"/>
          </a:p>
        </p:txBody>
      </p:sp>
      <p:cxnSp>
        <p:nvCxnSpPr>
          <p:cNvPr id="110" name="直線コネクタ 109"/>
          <p:cNvCxnSpPr/>
          <p:nvPr/>
        </p:nvCxnSpPr>
        <p:spPr>
          <a:xfrm>
            <a:off x="3794481" y="2132856"/>
            <a:ext cx="371260" cy="0"/>
          </a:xfrm>
          <a:prstGeom prst="line">
            <a:avLst/>
          </a:prstGeom>
          <a:ln w="38100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6336837" y="2132856"/>
            <a:ext cx="371260" cy="0"/>
          </a:xfrm>
          <a:prstGeom prst="line">
            <a:avLst/>
          </a:prstGeom>
          <a:ln w="38100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角丸四角形吹き出し 215"/>
          <p:cNvSpPr/>
          <p:nvPr/>
        </p:nvSpPr>
        <p:spPr>
          <a:xfrm>
            <a:off x="5765633" y="5599845"/>
            <a:ext cx="1523293" cy="771907"/>
          </a:xfrm>
          <a:prstGeom prst="wedgeRoundRectCallout">
            <a:avLst>
              <a:gd name="adj1" fmla="val -57469"/>
              <a:gd name="adj2" fmla="val -32012"/>
              <a:gd name="adj3" fmla="val 16667"/>
            </a:avLst>
          </a:prstGeom>
          <a:noFill/>
          <a:ln w="19050">
            <a:solidFill>
              <a:srgbClr val="FF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FF0000"/>
                </a:solidFill>
              </a:rPr>
              <a:t>2 -&gt; 1 Annihilation processes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21" name="円/楕円 220"/>
          <p:cNvSpPr/>
          <p:nvPr/>
        </p:nvSpPr>
        <p:spPr>
          <a:xfrm rot="21383813">
            <a:off x="1719578" y="4533945"/>
            <a:ext cx="3904792" cy="1766336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正方形/長方形 222"/>
          <p:cNvSpPr/>
          <p:nvPr/>
        </p:nvSpPr>
        <p:spPr>
          <a:xfrm>
            <a:off x="7395163" y="3674382"/>
            <a:ext cx="817408" cy="5755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4" name="直線矢印コネクタ 223"/>
          <p:cNvCxnSpPr/>
          <p:nvPr/>
        </p:nvCxnSpPr>
        <p:spPr>
          <a:xfrm>
            <a:off x="6771845" y="4245536"/>
            <a:ext cx="2066433" cy="196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フリーフォーム 224"/>
          <p:cNvSpPr/>
          <p:nvPr/>
        </p:nvSpPr>
        <p:spPr>
          <a:xfrm>
            <a:off x="6776422" y="3519260"/>
            <a:ext cx="2088232" cy="728243"/>
          </a:xfrm>
          <a:custGeom>
            <a:avLst/>
            <a:gdLst>
              <a:gd name="connsiteX0" fmla="*/ 0 w 3057098"/>
              <a:gd name="connsiteY0" fmla="*/ 0 h 1719691"/>
              <a:gd name="connsiteX1" fmla="*/ 1501253 w 3057098"/>
              <a:gd name="connsiteY1" fmla="*/ 1719618 h 1719691"/>
              <a:gd name="connsiteX2" fmla="*/ 3057098 w 3057098"/>
              <a:gd name="connsiteY2" fmla="*/ 54591 h 1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098" h="1719691">
                <a:moveTo>
                  <a:pt x="0" y="0"/>
                </a:moveTo>
                <a:cubicBezTo>
                  <a:pt x="495868" y="855260"/>
                  <a:pt x="991737" y="1710520"/>
                  <a:pt x="1501253" y="1719618"/>
                </a:cubicBezTo>
                <a:cubicBezTo>
                  <a:pt x="2010769" y="1728716"/>
                  <a:pt x="2533933" y="891653"/>
                  <a:pt x="3057098" y="54591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8" name="直線矢印コネクタ 227"/>
          <p:cNvCxnSpPr/>
          <p:nvPr/>
        </p:nvCxnSpPr>
        <p:spPr>
          <a:xfrm flipH="1" flipV="1">
            <a:off x="7810910" y="3399335"/>
            <a:ext cx="8047" cy="98908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テキスト ボックス 228"/>
              <p:cNvSpPr txBox="1"/>
              <p:nvPr/>
            </p:nvSpPr>
            <p:spPr>
              <a:xfrm>
                <a:off x="7540868" y="3156759"/>
                <a:ext cx="3426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1" lang="ja-JP" altLang="en-US" sz="1400" i="1" dirty="0"/>
              </a:p>
            </p:txBody>
          </p:sp>
        </mc:Choice>
        <mc:Fallback xmlns="">
          <p:sp>
            <p:nvSpPr>
              <p:cNvPr id="229" name="テキスト ボックス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68" y="3156759"/>
                <a:ext cx="342658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円/楕円 229"/>
          <p:cNvSpPr/>
          <p:nvPr/>
        </p:nvSpPr>
        <p:spPr>
          <a:xfrm>
            <a:off x="6966070" y="3637756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/>
          </a:p>
        </p:txBody>
      </p:sp>
      <p:grpSp>
        <p:nvGrpSpPr>
          <p:cNvPr id="231" name="グループ化 230"/>
          <p:cNvGrpSpPr/>
          <p:nvPr/>
        </p:nvGrpSpPr>
        <p:grpSpPr>
          <a:xfrm>
            <a:off x="7395163" y="3591223"/>
            <a:ext cx="185597" cy="393161"/>
            <a:chOff x="6782560" y="731621"/>
            <a:chExt cx="185597" cy="393161"/>
          </a:xfrm>
        </p:grpSpPr>
        <p:sp>
          <p:nvSpPr>
            <p:cNvPr id="232" name="フリーフォーム 231"/>
            <p:cNvSpPr/>
            <p:nvPr/>
          </p:nvSpPr>
          <p:spPr>
            <a:xfrm rot="3434208">
              <a:off x="6779534" y="936159"/>
              <a:ext cx="315936" cy="61310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33" name="直線コネクタ 232"/>
            <p:cNvCxnSpPr/>
            <p:nvPr/>
          </p:nvCxnSpPr>
          <p:spPr>
            <a:xfrm>
              <a:off x="6782560" y="731621"/>
              <a:ext cx="69319" cy="92658"/>
            </a:xfrm>
            <a:prstGeom prst="line">
              <a:avLst/>
            </a:prstGeom>
            <a:ln w="1905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グループ化 233"/>
          <p:cNvGrpSpPr/>
          <p:nvPr/>
        </p:nvGrpSpPr>
        <p:grpSpPr>
          <a:xfrm>
            <a:off x="8034002" y="3589419"/>
            <a:ext cx="154161" cy="380581"/>
            <a:chOff x="7296147" y="608255"/>
            <a:chExt cx="154161" cy="380581"/>
          </a:xfrm>
        </p:grpSpPr>
        <p:sp>
          <p:nvSpPr>
            <p:cNvPr id="239" name="フリーフォーム 238"/>
            <p:cNvSpPr/>
            <p:nvPr/>
          </p:nvSpPr>
          <p:spPr>
            <a:xfrm rot="6836455">
              <a:off x="7177293" y="824263"/>
              <a:ext cx="283427" cy="45719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40" name="直線コネクタ 239"/>
            <p:cNvCxnSpPr/>
            <p:nvPr/>
          </p:nvCxnSpPr>
          <p:spPr>
            <a:xfrm flipH="1">
              <a:off x="7382311" y="608255"/>
              <a:ext cx="67997" cy="118327"/>
            </a:xfrm>
            <a:prstGeom prst="line">
              <a:avLst/>
            </a:prstGeom>
            <a:ln w="1905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グループ化 240"/>
          <p:cNvGrpSpPr/>
          <p:nvPr/>
        </p:nvGrpSpPr>
        <p:grpSpPr>
          <a:xfrm>
            <a:off x="7482102" y="3689784"/>
            <a:ext cx="275906" cy="372401"/>
            <a:chOff x="6594898" y="180198"/>
            <a:chExt cx="275906" cy="372401"/>
          </a:xfrm>
        </p:grpSpPr>
        <p:sp>
          <p:nvSpPr>
            <p:cNvPr id="242" name="円/楕円 241"/>
            <p:cNvSpPr/>
            <p:nvPr/>
          </p:nvSpPr>
          <p:spPr>
            <a:xfrm>
              <a:off x="6594898" y="190621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D60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243" name="テキスト ボックス 242"/>
            <p:cNvSpPr txBox="1"/>
            <p:nvPr/>
          </p:nvSpPr>
          <p:spPr>
            <a:xfrm rot="3189690">
              <a:off x="6553798" y="235594"/>
              <a:ext cx="3724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/>
                <a:t>))</a:t>
              </a:r>
              <a:endParaRPr kumimoji="1" lang="ja-JP" altLang="en-US" sz="1100" dirty="0"/>
            </a:p>
          </p:txBody>
        </p:sp>
      </p:grpSp>
      <p:grpSp>
        <p:nvGrpSpPr>
          <p:cNvPr id="244" name="グループ化 243"/>
          <p:cNvGrpSpPr/>
          <p:nvPr/>
        </p:nvGrpSpPr>
        <p:grpSpPr>
          <a:xfrm>
            <a:off x="7907448" y="3700964"/>
            <a:ext cx="261610" cy="394215"/>
            <a:chOff x="7360937" y="255405"/>
            <a:chExt cx="261610" cy="394215"/>
          </a:xfrm>
        </p:grpSpPr>
        <p:sp>
          <p:nvSpPr>
            <p:cNvPr id="245" name="円/楕円 244"/>
            <p:cNvSpPr/>
            <p:nvPr/>
          </p:nvSpPr>
          <p:spPr>
            <a:xfrm>
              <a:off x="7490887" y="255405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246" name="テキスト ボックス 245"/>
            <p:cNvSpPr txBox="1"/>
            <p:nvPr/>
          </p:nvSpPr>
          <p:spPr>
            <a:xfrm rot="6738801">
              <a:off x="7305541" y="332615"/>
              <a:ext cx="3724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/>
                <a:t>))</a:t>
              </a:r>
              <a:endParaRPr kumimoji="1" lang="ja-JP" altLang="en-US" sz="1100" dirty="0"/>
            </a:p>
          </p:txBody>
        </p:sp>
      </p:grpSp>
      <p:sp>
        <p:nvSpPr>
          <p:cNvPr id="247" name="正方形/長方形 246"/>
          <p:cNvSpPr/>
          <p:nvPr/>
        </p:nvSpPr>
        <p:spPr>
          <a:xfrm>
            <a:off x="6660232" y="3166302"/>
            <a:ext cx="2303509" cy="13534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テキスト ボックス 247"/>
              <p:cNvSpPr txBox="1"/>
              <p:nvPr/>
            </p:nvSpPr>
            <p:spPr>
              <a:xfrm>
                <a:off x="8561138" y="4211947"/>
                <a:ext cx="481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48" name="テキスト ボックス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38" y="4211947"/>
                <a:ext cx="481029" cy="307777"/>
              </a:xfrm>
              <a:prstGeom prst="rect">
                <a:avLst/>
              </a:prstGeom>
              <a:blipFill rotWithShape="0"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角丸四角形吹き出し 248"/>
              <p:cNvSpPr/>
              <p:nvPr/>
            </p:nvSpPr>
            <p:spPr>
              <a:xfrm>
                <a:off x="8436972" y="2997889"/>
                <a:ext cx="651661" cy="401892"/>
              </a:xfrm>
              <a:prstGeom prst="wedgeRoundRectCallout">
                <a:avLst>
                  <a:gd name="adj1" fmla="val -57953"/>
                  <a:gd name="adj2" fmla="val 74561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kumimoji="1" lang="en-US" altLang="ja-JP" sz="14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1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400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249" name="角丸四角形吹き出し 2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972" y="2997889"/>
                <a:ext cx="651661" cy="401892"/>
              </a:xfrm>
              <a:prstGeom prst="wedgeRoundRectCallout">
                <a:avLst>
                  <a:gd name="adj1" fmla="val -57953"/>
                  <a:gd name="adj2" fmla="val 74561"/>
                  <a:gd name="adj3" fmla="val 16667"/>
                </a:avLst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804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7 L 0.02795 0.0375 C 0.03785 0.04954 0.07066 0.072 0.08576 0.072 C 0.10295 0.072 0.13142 0.04954 0.14132 0.0375 L 0.17326 0.00047 " pathEditMode="relative" rAng="0" ptsTypes="AAAAA">
                                      <p:cBhvr>
                                        <p:cTn id="6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9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6 L -0.02864 -0.05324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7 0.00277 L 0.0191 -0.05556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21" grpId="0" animBg="1"/>
      <p:bldP spid="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2015/12/6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SCALARS 2015 @ University of Warsaw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/>
              <p:cNvSpPr txBox="1">
                <a:spLocks/>
              </p:cNvSpPr>
              <p:nvPr/>
            </p:nvSpPr>
            <p:spPr>
              <a:xfrm>
                <a:off x="133046" y="58192"/>
                <a:ext cx="8928992" cy="6480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ＭＳ Ｐゴシック" pitchFamily="50" charset="-128"/>
                  <a:buChar char="■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Clr>
                    <a:srgbClr val="00B050"/>
                  </a:buClr>
                  <a:buFont typeface="ＭＳ Ｐゴシック" pitchFamily="50" charset="-128"/>
                  <a:buChar char="■"/>
                  <a:defRPr kumimoji="1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Clr>
                    <a:srgbClr val="FF9801"/>
                  </a:buClr>
                  <a:buFont typeface="ＭＳ Ｐゴシック" pitchFamily="50" charset="-128"/>
                  <a:buChar char="■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spcBef>
                    <a:spcPct val="20000"/>
                  </a:spcBef>
                  <a:buClr>
                    <a:srgbClr val="D000D5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spcBef>
                    <a:spcPct val="20000"/>
                  </a:spcBef>
                  <a:buClr>
                    <a:srgbClr val="C1D000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 smtClean="0">
                    <a:latin typeface="+mj-lt"/>
                  </a:rPr>
                  <a:t>Numerical results (parametric resonance)</a:t>
                </a:r>
              </a:p>
              <a:p>
                <a:pPr lvl="2"/>
                <a:r>
                  <a:rPr lang="en-US" altLang="ja-JP" dirty="0" smtClean="0">
                    <a:ea typeface="Cambria Math"/>
                  </a:rPr>
                  <a:t>Parameters:</a:t>
                </a:r>
              </a:p>
              <a:p>
                <a:pPr marL="1371600" lvl="3" indent="0">
                  <a:buNone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𝑔</m:t>
                    </m:r>
                    <m:r>
                      <a:rPr lang="en-US" altLang="ja-JP" i="1">
                        <a:latin typeface="Cambria Math"/>
                      </a:rPr>
                      <m:t>=0.7,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=0.1, 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/>
                      </a:rPr>
                      <m:t>=0,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=0.0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en-US" altLang="ja-JP" dirty="0" smtClean="0">
                  <a:latin typeface="+mj-lt"/>
                </a:endParaRPr>
              </a:p>
              <a:p>
                <a:pPr lvl="1"/>
                <a:endParaRPr lang="en-US" altLang="ja-JP" dirty="0">
                  <a:latin typeface="+mj-lt"/>
                </a:endParaRPr>
              </a:p>
              <a:p>
                <a:pPr lvl="1"/>
                <a:endParaRPr lang="en-US" altLang="ja-JP" dirty="0" smtClean="0">
                  <a:latin typeface="+mj-lt"/>
                </a:endParaRPr>
              </a:p>
              <a:p>
                <a:pPr lvl="1"/>
                <a:endParaRPr lang="en-US" altLang="ja-JP" dirty="0">
                  <a:latin typeface="+mj-lt"/>
                </a:endParaRPr>
              </a:p>
              <a:p>
                <a:pPr lvl="1"/>
                <a:endParaRPr lang="en-US" altLang="ja-JP" dirty="0" smtClean="0">
                  <a:latin typeface="+mj-lt"/>
                </a:endParaRPr>
              </a:p>
              <a:p>
                <a:pPr lvl="1"/>
                <a:endParaRPr lang="en-US" altLang="ja-JP" dirty="0">
                  <a:latin typeface="+mj-lt"/>
                </a:endParaRPr>
              </a:p>
              <a:p>
                <a:pPr lvl="1"/>
                <a:endParaRPr lang="en-US" altLang="ja-JP" dirty="0" smtClean="0">
                  <a:latin typeface="+mj-lt"/>
                </a:endParaRPr>
              </a:p>
              <a:p>
                <a:pPr lvl="1"/>
                <a:endParaRPr lang="en-US" altLang="ja-JP" dirty="0">
                  <a:latin typeface="+mj-lt"/>
                </a:endParaRPr>
              </a:p>
              <a:p>
                <a:pPr lvl="1"/>
                <a:endParaRPr lang="en-US" altLang="ja-JP" dirty="0" smtClean="0">
                  <a:latin typeface="+mj-lt"/>
                </a:endParaRPr>
              </a:p>
              <a:p>
                <a:pPr lvl="1"/>
                <a:endParaRPr lang="en-US" altLang="ja-JP" dirty="0">
                  <a:latin typeface="+mj-lt"/>
                </a:endParaRPr>
              </a:p>
              <a:p>
                <a:pPr lvl="1"/>
                <a:endParaRPr lang="en-US" altLang="ja-JP" dirty="0" smtClean="0">
                  <a:latin typeface="+mj-lt"/>
                </a:endParaRPr>
              </a:p>
              <a:p>
                <a:pPr lvl="1"/>
                <a:endParaRPr lang="en-US" altLang="ja-JP" dirty="0">
                  <a:latin typeface="+mj-lt"/>
                </a:endParaRPr>
              </a:p>
              <a:p>
                <a:pPr lvl="1"/>
                <a:r>
                  <a:rPr lang="en-US" altLang="ja-JP" dirty="0" smtClean="0">
                    <a:latin typeface="+mj-lt"/>
                  </a:rPr>
                  <a:t>The quantum part 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altLang="ja-JP" dirty="0" smtClean="0">
                    <a:latin typeface="+mj-lt"/>
                  </a:rPr>
                  <a:t>) can be significant within a few oscillation!  </a:t>
                </a:r>
                <a:endParaRPr lang="en-US" altLang="ja-JP" dirty="0">
                  <a:latin typeface="+mj-lt"/>
                </a:endParaRPr>
              </a:p>
              <a:p>
                <a:pPr marL="914400" lvl="2" indent="0">
                  <a:buFont typeface="ＭＳ Ｐゴシック" pitchFamily="50" charset="-128"/>
                  <a:buNone/>
                </a:pPr>
                <a:endParaRPr lang="en-US" altLang="ja-JP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6" y="58192"/>
                <a:ext cx="8928992" cy="6480720"/>
              </a:xfrm>
              <a:prstGeom prst="rect">
                <a:avLst/>
              </a:prstGeom>
              <a:blipFill rotWithShape="0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/>
          <p:cNvSpPr/>
          <p:nvPr/>
        </p:nvSpPr>
        <p:spPr>
          <a:xfrm>
            <a:off x="7415034" y="718541"/>
            <a:ext cx="817408" cy="57555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2D050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6791716" y="1289695"/>
            <a:ext cx="2066433" cy="196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フリーフォーム 48"/>
          <p:cNvSpPr/>
          <p:nvPr/>
        </p:nvSpPr>
        <p:spPr>
          <a:xfrm>
            <a:off x="6796293" y="563419"/>
            <a:ext cx="2088232" cy="728243"/>
          </a:xfrm>
          <a:custGeom>
            <a:avLst/>
            <a:gdLst>
              <a:gd name="connsiteX0" fmla="*/ 0 w 3057098"/>
              <a:gd name="connsiteY0" fmla="*/ 0 h 1719691"/>
              <a:gd name="connsiteX1" fmla="*/ 1501253 w 3057098"/>
              <a:gd name="connsiteY1" fmla="*/ 1719618 h 1719691"/>
              <a:gd name="connsiteX2" fmla="*/ 3057098 w 3057098"/>
              <a:gd name="connsiteY2" fmla="*/ 54591 h 1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098" h="1719691">
                <a:moveTo>
                  <a:pt x="0" y="0"/>
                </a:moveTo>
                <a:cubicBezTo>
                  <a:pt x="495868" y="855260"/>
                  <a:pt x="991737" y="1710520"/>
                  <a:pt x="1501253" y="1719618"/>
                </a:cubicBezTo>
                <a:cubicBezTo>
                  <a:pt x="2010769" y="1728716"/>
                  <a:pt x="2533933" y="891653"/>
                  <a:pt x="3057098" y="54591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 flipH="1" flipV="1">
            <a:off x="7830781" y="443494"/>
            <a:ext cx="8047" cy="98908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7560739" y="200918"/>
                <a:ext cx="3426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1" lang="ja-JP" altLang="en-US" sz="1400" i="1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739" y="200918"/>
                <a:ext cx="342658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円/楕円 51"/>
          <p:cNvSpPr/>
          <p:nvPr/>
        </p:nvSpPr>
        <p:spPr>
          <a:xfrm>
            <a:off x="6985941" y="681915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7415034" y="635382"/>
            <a:ext cx="185597" cy="393161"/>
            <a:chOff x="6782560" y="731621"/>
            <a:chExt cx="185597" cy="393161"/>
          </a:xfrm>
        </p:grpSpPr>
        <p:sp>
          <p:nvSpPr>
            <p:cNvPr id="54" name="フリーフォーム 53"/>
            <p:cNvSpPr/>
            <p:nvPr/>
          </p:nvSpPr>
          <p:spPr>
            <a:xfrm rot="3434208">
              <a:off x="6779534" y="936159"/>
              <a:ext cx="315936" cy="61310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5" name="直線コネクタ 54"/>
            <p:cNvCxnSpPr/>
            <p:nvPr/>
          </p:nvCxnSpPr>
          <p:spPr>
            <a:xfrm>
              <a:off x="6782560" y="731621"/>
              <a:ext cx="69319" cy="92658"/>
            </a:xfrm>
            <a:prstGeom prst="line">
              <a:avLst/>
            </a:prstGeom>
            <a:ln w="1905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55"/>
          <p:cNvGrpSpPr/>
          <p:nvPr/>
        </p:nvGrpSpPr>
        <p:grpSpPr>
          <a:xfrm>
            <a:off x="8053873" y="633578"/>
            <a:ext cx="154161" cy="380581"/>
            <a:chOff x="7296147" y="608255"/>
            <a:chExt cx="154161" cy="380581"/>
          </a:xfrm>
        </p:grpSpPr>
        <p:sp>
          <p:nvSpPr>
            <p:cNvPr id="57" name="フリーフォーム 56"/>
            <p:cNvSpPr/>
            <p:nvPr/>
          </p:nvSpPr>
          <p:spPr>
            <a:xfrm rot="6836455">
              <a:off x="7177293" y="824263"/>
              <a:ext cx="283427" cy="45719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8" name="直線コネクタ 57"/>
            <p:cNvCxnSpPr/>
            <p:nvPr/>
          </p:nvCxnSpPr>
          <p:spPr>
            <a:xfrm flipH="1">
              <a:off x="7382311" y="608255"/>
              <a:ext cx="67997" cy="118327"/>
            </a:xfrm>
            <a:prstGeom prst="line">
              <a:avLst/>
            </a:prstGeom>
            <a:ln w="1905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/>
          <p:cNvGrpSpPr/>
          <p:nvPr/>
        </p:nvGrpSpPr>
        <p:grpSpPr>
          <a:xfrm>
            <a:off x="7501973" y="733943"/>
            <a:ext cx="275906" cy="372401"/>
            <a:chOff x="6594898" y="180198"/>
            <a:chExt cx="275906" cy="372401"/>
          </a:xfrm>
        </p:grpSpPr>
        <p:sp>
          <p:nvSpPr>
            <p:cNvPr id="60" name="円/楕円 59"/>
            <p:cNvSpPr/>
            <p:nvPr/>
          </p:nvSpPr>
          <p:spPr>
            <a:xfrm>
              <a:off x="6594898" y="190621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D60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 rot="3189690">
              <a:off x="6553798" y="235594"/>
              <a:ext cx="3724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/>
                <a:t>))</a:t>
              </a:r>
              <a:endParaRPr kumimoji="1" lang="ja-JP" altLang="en-US" sz="1100" dirty="0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7927319" y="745123"/>
            <a:ext cx="261610" cy="394215"/>
            <a:chOff x="7360937" y="255405"/>
            <a:chExt cx="261610" cy="394215"/>
          </a:xfrm>
        </p:grpSpPr>
        <p:sp>
          <p:nvSpPr>
            <p:cNvPr id="63" name="円/楕円 62"/>
            <p:cNvSpPr/>
            <p:nvPr/>
          </p:nvSpPr>
          <p:spPr>
            <a:xfrm>
              <a:off x="7490887" y="255405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 rot="6738801">
              <a:off x="7305541" y="332615"/>
              <a:ext cx="3724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/>
                <a:t>))</a:t>
              </a:r>
              <a:endParaRPr kumimoji="1" lang="ja-JP" altLang="en-US" sz="1100" dirty="0"/>
            </a:p>
          </p:txBody>
        </p:sp>
      </p:grpSp>
      <p:sp>
        <p:nvSpPr>
          <p:cNvPr id="65" name="正方形/長方形 64"/>
          <p:cNvSpPr/>
          <p:nvPr/>
        </p:nvSpPr>
        <p:spPr>
          <a:xfrm>
            <a:off x="6680103" y="210461"/>
            <a:ext cx="2303509" cy="13534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8581009" y="1256106"/>
                <a:ext cx="481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009" y="1256106"/>
                <a:ext cx="481029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角丸四角形吹き出し 71"/>
              <p:cNvSpPr/>
              <p:nvPr/>
            </p:nvSpPr>
            <p:spPr>
              <a:xfrm>
                <a:off x="8456843" y="42048"/>
                <a:ext cx="651661" cy="401892"/>
              </a:xfrm>
              <a:prstGeom prst="wedgeRoundRectCallout">
                <a:avLst>
                  <a:gd name="adj1" fmla="val -57953"/>
                  <a:gd name="adj2" fmla="val 74561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kumimoji="1" lang="en-US" altLang="ja-JP" sz="14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altLang="ja-JP" sz="1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400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72" name="角丸四角形吹き出し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843" y="42048"/>
                <a:ext cx="651661" cy="401892"/>
              </a:xfrm>
              <a:prstGeom prst="wedgeRoundRectCallout">
                <a:avLst>
                  <a:gd name="adj1" fmla="val -57953"/>
                  <a:gd name="adj2" fmla="val 74561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テキスト ボックス 76"/>
          <p:cNvSpPr txBox="1"/>
          <p:nvPr/>
        </p:nvSpPr>
        <p:spPr>
          <a:xfrm>
            <a:off x="4672197" y="433740"/>
            <a:ext cx="1955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>
                <a:solidFill>
                  <a:srgbClr val="00B050"/>
                </a:solidFill>
              </a:rPr>
              <a:t>[work in progress]</a:t>
            </a:r>
            <a:endParaRPr lang="en-US" altLang="ja-JP" sz="1600" dirty="0">
              <a:solidFill>
                <a:srgbClr val="00B05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899" y="1803387"/>
            <a:ext cx="6343650" cy="3800475"/>
          </a:xfrm>
          <a:prstGeom prst="rect">
            <a:avLst/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>
                <a:spLocks noChangeAspect="1"/>
              </p:cNvSpPr>
              <p:nvPr/>
            </p:nvSpPr>
            <p:spPr>
              <a:xfrm>
                <a:off x="5391008" y="2269830"/>
                <a:ext cx="399597" cy="37843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008" y="2269830"/>
                <a:ext cx="399597" cy="378437"/>
              </a:xfrm>
              <a:prstGeom prst="rect">
                <a:avLst/>
              </a:prstGeom>
              <a:blipFill rotWithShape="0">
                <a:blip r:embed="rId7"/>
                <a:stretch>
                  <a:fillRect t="-1563" r="-13235" b="-10938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>
                <a:spLocks noChangeAspect="1"/>
              </p:cNvSpPr>
              <p:nvPr/>
            </p:nvSpPr>
            <p:spPr>
              <a:xfrm>
                <a:off x="6116538" y="2755014"/>
                <a:ext cx="374461" cy="36933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538" y="2755014"/>
                <a:ext cx="37446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587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角丸四角形 12"/>
          <p:cNvSpPr/>
          <p:nvPr/>
        </p:nvSpPr>
        <p:spPr>
          <a:xfrm rot="20352030">
            <a:off x="6600674" y="5036938"/>
            <a:ext cx="1944216" cy="504056"/>
          </a:xfrm>
          <a:prstGeom prst="roundRect">
            <a:avLst/>
          </a:prstGeom>
          <a:noFill/>
          <a:ln>
            <a:solidFill>
              <a:srgbClr val="01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1E1FF"/>
                </a:solidFill>
                <a:latin typeface="Comic Sans MS" panose="030F0702030302020204" pitchFamily="66" charset="0"/>
              </a:rPr>
              <a:t>Preliminary</a:t>
            </a:r>
            <a:endParaRPr kumimoji="1" lang="ja-JP" altLang="en-US" sz="2400" dirty="0">
              <a:solidFill>
                <a:srgbClr val="01E1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/>
          <p:cNvSpPr txBox="1">
            <a:spLocks noChangeAspect="1"/>
          </p:cNvSpPr>
          <p:nvPr/>
        </p:nvSpPr>
        <p:spPr>
          <a:xfrm>
            <a:off x="6198333" y="1604854"/>
            <a:ext cx="18589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number densities</a:t>
            </a:r>
            <a:endParaRPr kumimoji="1" lang="ja-JP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>
                <a:spLocks noChangeAspect="1"/>
              </p:cNvSpPr>
              <p:nvPr/>
            </p:nvSpPr>
            <p:spPr>
              <a:xfrm>
                <a:off x="5266770" y="4051158"/>
                <a:ext cx="648072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770" y="4051158"/>
                <a:ext cx="64807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29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/>
          <p:cNvSpPr txBox="1">
            <a:spLocks noChangeAspect="1"/>
          </p:cNvSpPr>
          <p:nvPr/>
        </p:nvSpPr>
        <p:spPr>
          <a:xfrm>
            <a:off x="1043608" y="1563883"/>
            <a:ext cx="129614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amplitude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3460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6 L 0.02795 0.0375 C 0.03784 0.04953 0.07066 0.07199 0.08576 0.07199 C 0.10295 0.07199 0.13142 0.04953 0.14131 0.0375 L 0.17326 0.00046 " pathEditMode="relative" rAng="0" ptsTypes="AAAAA">
                                      <p:cBhvr>
                                        <p:cTn id="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9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2.22222E-6 L -0.02865 -0.05324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7 0.00278 L 0.0191 -0.05556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62399</TotalTime>
  <Words>929</Words>
  <Application>Microsoft Office PowerPoint</Application>
  <PresentationFormat>画面に合わせる (4:3)</PresentationFormat>
  <Paragraphs>454</Paragraphs>
  <Slides>18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HG丸ｺﾞｼｯｸM-PRO</vt:lpstr>
      <vt:lpstr>ＭＳ Ｐゴシック</vt:lpstr>
      <vt:lpstr>宋体</vt:lpstr>
      <vt:lpstr>Arial</vt:lpstr>
      <vt:lpstr>Calibri</vt:lpstr>
      <vt:lpstr>Cambria Math</vt:lpstr>
      <vt:lpstr>Comic Sans MS</vt:lpstr>
      <vt:lpstr>Wingdings</vt:lpstr>
      <vt:lpstr>Office ​​テーマ</vt:lpstr>
      <vt:lpstr>Effect of Interaction terms on parametric resonance</vt:lpstr>
      <vt:lpstr>1. Introduction</vt:lpstr>
      <vt:lpstr>PowerPoint プレゼンテーション</vt:lpstr>
      <vt:lpstr>PowerPoint プレゼンテーション</vt:lpstr>
      <vt:lpstr>PowerPoint プレゼンテーション</vt:lpstr>
      <vt:lpstr>2. Effects from Interactions on particle production</vt:lpstr>
      <vt:lpstr>PowerPoint プレゼンテーション</vt:lpstr>
      <vt:lpstr>3. Results with models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Summary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Production and  Vacuum Selection with Higher Dimensional Operator</dc:title>
  <dc:creator>FJ-USER</dc:creator>
  <cp:lastModifiedBy>Seishi ENOMOTO</cp:lastModifiedBy>
  <cp:revision>1072</cp:revision>
  <dcterms:created xsi:type="dcterms:W3CDTF">2012-07-15T15:06:56Z</dcterms:created>
  <dcterms:modified xsi:type="dcterms:W3CDTF">2015-12-06T11:35:10Z</dcterms:modified>
</cp:coreProperties>
</file>