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0" r:id="rId4"/>
    <p:sldId id="261" r:id="rId5"/>
    <p:sldId id="264" r:id="rId6"/>
    <p:sldId id="258" r:id="rId7"/>
    <p:sldId id="277" r:id="rId8"/>
    <p:sldId id="265" r:id="rId9"/>
    <p:sldId id="266" r:id="rId10"/>
    <p:sldId id="268" r:id="rId11"/>
    <p:sldId id="278" r:id="rId12"/>
    <p:sldId id="269" r:id="rId13"/>
    <p:sldId id="267" r:id="rId14"/>
    <p:sldId id="270" r:id="rId15"/>
    <p:sldId id="271" r:id="rId16"/>
    <p:sldId id="272" r:id="rId17"/>
    <p:sldId id="279" r:id="rId18"/>
    <p:sldId id="274" r:id="rId19"/>
    <p:sldId id="276" r:id="rId20"/>
    <p:sldId id="275" r:id="rId21"/>
    <p:sldId id="273" r:id="rId2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D2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 snapToObjects="1"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2A630-CBB2-7A40-886B-C067F5E5920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8C11D-4E51-7D4E-A41E-87FF0C49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6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D0470-B6F2-8C41-A40A-065889B02332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5C08F-E43C-A343-8BE1-C591552E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23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5C08F-E43C-A343-8BE1-C591552E74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5C08F-E43C-A343-8BE1-C591552E74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2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Drag picture to placeholder or click icon to add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63B33-9791-4B4C-B841-E5D662343BC2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465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Radiative</a:t>
            </a:r>
            <a:r>
              <a:rPr lang="en-US" b="1" dirty="0">
                <a:solidFill>
                  <a:srgbClr val="0000FF"/>
                </a:solidFill>
              </a:rPr>
              <a:t> SM </a:t>
            </a:r>
            <a:r>
              <a:rPr lang="en-US" b="1" dirty="0" err="1">
                <a:solidFill>
                  <a:srgbClr val="0000FF"/>
                </a:solidFill>
              </a:rPr>
              <a:t>Yukawas</a:t>
            </a:r>
            <a:r>
              <a:rPr lang="en-US" b="1" dirty="0">
                <a:solidFill>
                  <a:srgbClr val="0000FF"/>
                </a:solidFill>
              </a:rPr>
              <a:t> from dark dynamics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8009" y="3526416"/>
            <a:ext cx="6400800" cy="13363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Martti Raidal</a:t>
            </a:r>
          </a:p>
          <a:p>
            <a:r>
              <a:rPr lang="en-US" dirty="0" smtClean="0"/>
              <a:t>NICPB, Tallinn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1</a:t>
            </a:fld>
            <a:endParaRPr lang="et-E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" y="2603351"/>
            <a:ext cx="5565867" cy="37232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4387" y="5054137"/>
            <a:ext cx="3058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/>
              <a:t>Phys.Rev. D89 (2014</a:t>
            </a:r>
            <a:r>
              <a:rPr lang="is-IS" b="1" dirty="0" smtClean="0"/>
              <a:t>) 015008</a:t>
            </a:r>
          </a:p>
          <a:p>
            <a:r>
              <a:rPr lang="is-IS" b="1" dirty="0" smtClean="0"/>
              <a:t>Phys.Rev</a:t>
            </a:r>
            <a:r>
              <a:rPr lang="is-IS" b="1" dirty="0"/>
              <a:t>. D90 (2014</a:t>
            </a:r>
            <a:r>
              <a:rPr lang="is-IS" b="1" dirty="0" smtClean="0"/>
              <a:t>) 055032</a:t>
            </a:r>
          </a:p>
          <a:p>
            <a:r>
              <a:rPr lang="is-IS" b="1" dirty="0"/>
              <a:t>Phys.Rev. D94 (2016</a:t>
            </a:r>
            <a:r>
              <a:rPr lang="is-IS" b="1" dirty="0" smtClean="0"/>
              <a:t>) </a:t>
            </a:r>
            <a:r>
              <a:rPr lang="is-IS" b="1" dirty="0"/>
              <a:t>115013</a:t>
            </a:r>
            <a:r>
              <a:rPr lang="is-IS" dirty="0"/>
              <a:t> </a:t>
            </a:r>
            <a:endParaRPr lang="is-IS" dirty="0" smtClean="0"/>
          </a:p>
          <a:p>
            <a:r>
              <a:rPr lang="is-IS" b="1" dirty="0"/>
              <a:t>Phys.Rev. D95 (2017) </a:t>
            </a:r>
            <a:r>
              <a:rPr lang="is-IS" b="1" dirty="0" smtClean="0"/>
              <a:t>035005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173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solution admits hierarchies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376"/>
            <a:ext cx="8686800" cy="48797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Close to critical int., </a:t>
            </a:r>
            <a:r>
              <a:rPr lang="en-US" dirty="0" smtClean="0">
                <a:solidFill>
                  <a:srgbClr val="FF0000"/>
                </a:solidFill>
              </a:rPr>
              <a:t>stable</a:t>
            </a:r>
            <a:r>
              <a:rPr lang="en-US" dirty="0" smtClean="0"/>
              <a:t> hierarchies arise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No viable NJL realizations in the SM exist because of the constraints on the Higgs and SM interactions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10</a:t>
            </a:fld>
            <a:endParaRPr lang="et-EE"/>
          </a:p>
        </p:txBody>
      </p:sp>
      <p:pic>
        <p:nvPicPr>
          <p:cNvPr id="8" name="Picture 7" descr="NJLmod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67" y="1916595"/>
            <a:ext cx="6173767" cy="30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68" y="225404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Turn to the dark side!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296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 strategy to build </a:t>
            </a:r>
            <a:r>
              <a:rPr lang="en-US" dirty="0" err="1" smtClean="0">
                <a:solidFill>
                  <a:srgbClr val="0000FF"/>
                </a:solidFill>
              </a:rPr>
              <a:t>flavour</a:t>
            </a:r>
            <a:r>
              <a:rPr lang="en-US" dirty="0" smtClean="0">
                <a:solidFill>
                  <a:srgbClr val="0000FF"/>
                </a:solidFill>
              </a:rPr>
              <a:t> models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495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Assume </a:t>
            </a:r>
            <a:r>
              <a:rPr lang="en-US" dirty="0" smtClean="0">
                <a:solidFill>
                  <a:srgbClr val="FF0000"/>
                </a:solidFill>
              </a:rPr>
              <a:t>dark sector </a:t>
            </a:r>
            <a:r>
              <a:rPr lang="en-US" dirty="0" smtClean="0"/>
              <a:t>with non-trivial dynamics</a:t>
            </a:r>
          </a:p>
          <a:p>
            <a:endParaRPr lang="en-US" dirty="0"/>
          </a:p>
          <a:p>
            <a:r>
              <a:rPr lang="en-US" dirty="0" smtClean="0"/>
              <a:t>Generate </a:t>
            </a:r>
            <a:r>
              <a:rPr lang="en-US" dirty="0" smtClean="0">
                <a:solidFill>
                  <a:srgbClr val="FF0000"/>
                </a:solidFill>
              </a:rPr>
              <a:t>dark chiral symmetry breaking </a:t>
            </a:r>
            <a:r>
              <a:rPr lang="en-US" dirty="0" smtClean="0"/>
              <a:t>non-</a:t>
            </a:r>
            <a:r>
              <a:rPr lang="en-US" dirty="0" err="1" smtClean="0"/>
              <a:t>perturbatively</a:t>
            </a:r>
            <a:r>
              <a:rPr lang="en-US" dirty="0" smtClean="0"/>
              <a:t> so that </a:t>
            </a:r>
            <a:r>
              <a:rPr lang="en-US" dirty="0" smtClean="0">
                <a:solidFill>
                  <a:srgbClr val="FF0000"/>
                </a:solidFill>
              </a:rPr>
              <a:t>mass hierarchies </a:t>
            </a:r>
            <a:r>
              <a:rPr lang="en-US" dirty="0" smtClean="0"/>
              <a:t>exist</a:t>
            </a:r>
          </a:p>
          <a:p>
            <a:endParaRPr lang="en-US" dirty="0"/>
          </a:p>
          <a:p>
            <a:r>
              <a:rPr lang="en-US" dirty="0" smtClean="0"/>
              <a:t>Transfer fermion mass hierarchy to the SM using appropriate </a:t>
            </a:r>
            <a:r>
              <a:rPr lang="en-US" dirty="0" smtClean="0">
                <a:solidFill>
                  <a:srgbClr val="FF0000"/>
                </a:solidFill>
              </a:rPr>
              <a:t>messenger sector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Study the associated phenomenology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574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81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Dark U(1) symmetry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Dark SM singlet fermions charged under U</a:t>
            </a:r>
            <a:r>
              <a:rPr lang="en-US" baseline="-25000" dirty="0" smtClean="0"/>
              <a:t>F</a:t>
            </a:r>
            <a:r>
              <a:rPr lang="en-US" dirty="0" smtClean="0"/>
              <a:t>(1)</a:t>
            </a:r>
          </a:p>
          <a:p>
            <a:r>
              <a:rPr lang="en-US" dirty="0" err="1" smtClean="0"/>
              <a:t>Renormalizable</a:t>
            </a:r>
            <a:r>
              <a:rPr lang="en-US" dirty="0" smtClean="0"/>
              <a:t> mass gap equation: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U(1) charges </a:t>
            </a:r>
            <a:r>
              <a:rPr lang="en-US" dirty="0" smtClean="0"/>
              <a:t>allow the hierarchy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&lt;&lt;m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&lt;&lt;m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en-US" dirty="0" smtClean="0"/>
              <a:t>Cosmological implications:</a:t>
            </a:r>
          </a:p>
          <a:p>
            <a:pPr lvl="2"/>
            <a:r>
              <a:rPr lang="en-US" dirty="0" smtClean="0"/>
              <a:t>Lightest fermion is </a:t>
            </a:r>
            <a:r>
              <a:rPr lang="en-US" dirty="0" smtClean="0">
                <a:solidFill>
                  <a:srgbClr val="FF0000"/>
                </a:solidFill>
              </a:rPr>
              <a:t>DM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Long-range forces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etween DM </a:t>
            </a:r>
            <a:r>
              <a:rPr lang="en-US" dirty="0" smtClean="0"/>
              <a:t>(talk by C. </a:t>
            </a:r>
            <a:r>
              <a:rPr lang="en-US" dirty="0" err="1" smtClean="0"/>
              <a:t>Spethmann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Particle physics implications: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Missing E</a:t>
            </a:r>
            <a:r>
              <a:rPr lang="en-US" baseline="-25000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signatures at colliders (DM, dark photon etc.)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FCNC processes </a:t>
            </a:r>
            <a:r>
              <a:rPr lang="en-US" dirty="0" smtClean="0"/>
              <a:t>for dark photons q</a:t>
            </a:r>
            <a:r>
              <a:rPr lang="en-US" baseline="-25000" dirty="0" smtClean="0"/>
              <a:t>2</a:t>
            </a:r>
            <a:r>
              <a:rPr lang="en-US" dirty="0" smtClean="0"/>
              <a:t>-&gt;q</a:t>
            </a:r>
            <a:r>
              <a:rPr lang="en-US" baseline="-25000" dirty="0" smtClean="0"/>
              <a:t>1</a:t>
            </a:r>
            <a:r>
              <a:rPr lang="en-US" dirty="0" smtClean="0"/>
              <a:t> ϒ</a:t>
            </a:r>
            <a:r>
              <a:rPr lang="en-US" baseline="-25000" dirty="0" smtClean="0"/>
              <a:t>D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13</a:t>
            </a:fld>
            <a:endParaRPr lang="et-EE"/>
          </a:p>
        </p:txBody>
      </p:sp>
      <p:pic>
        <p:nvPicPr>
          <p:cNvPr id="7" name="Picture 6" descr="Screen Shot 2016-12-13 at 11.2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82" y="2163517"/>
            <a:ext cx="2590801" cy="78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73"/>
            <a:ext cx="6096000" cy="7953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mechanism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14</a:t>
            </a:fld>
            <a:endParaRPr lang="et-EE"/>
          </a:p>
        </p:txBody>
      </p:sp>
      <p:pic>
        <p:nvPicPr>
          <p:cNvPr id="8" name="Picture 7" descr="Screen Shot 2016-12-13 at 11.2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91" y="90158"/>
            <a:ext cx="3336509" cy="3046977"/>
          </a:xfrm>
          <a:prstGeom prst="rect">
            <a:avLst/>
          </a:prstGeom>
        </p:spPr>
      </p:pic>
      <p:pic>
        <p:nvPicPr>
          <p:cNvPr id="9" name="Picture 8" descr="Screen Shot 2016-12-13 at 11.23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3" y="2934272"/>
            <a:ext cx="3993292" cy="2436742"/>
          </a:xfrm>
          <a:prstGeom prst="rect">
            <a:avLst/>
          </a:prstGeom>
        </p:spPr>
      </p:pic>
      <p:pic>
        <p:nvPicPr>
          <p:cNvPr id="10" name="Picture 9" descr="Screen Shot 2016-12-13 at 11.23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64" y="3137136"/>
            <a:ext cx="4848144" cy="2001220"/>
          </a:xfrm>
          <a:prstGeom prst="rect">
            <a:avLst/>
          </a:prstGeom>
        </p:spPr>
      </p:pic>
      <p:pic>
        <p:nvPicPr>
          <p:cNvPr id="11" name="Picture 10" descr="Screen Shot 2016-12-13 at 11.22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3" y="5522693"/>
            <a:ext cx="5047952" cy="9853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198" y="1096983"/>
            <a:ext cx="5880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Forbid the SM </a:t>
            </a:r>
            <a:r>
              <a:rPr lang="en-US" sz="2400" dirty="0" err="1" smtClean="0"/>
              <a:t>Yukawas</a:t>
            </a:r>
            <a:r>
              <a:rPr lang="en-US" sz="2400" dirty="0" smtClean="0"/>
              <a:t> using Z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symmetry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H-&gt; -H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Transfer to the SM fermions using the </a:t>
            </a:r>
            <a:r>
              <a:rPr lang="en-US" sz="2400" dirty="0" smtClean="0">
                <a:solidFill>
                  <a:srgbClr val="FF0000"/>
                </a:solidFill>
              </a:rPr>
              <a:t>messengers </a:t>
            </a:r>
            <a:r>
              <a:rPr lang="en-US" sz="2400" dirty="0" smtClean="0"/>
              <a:t>(SUSY quantum numb.)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3" name="Picture 12" descr="Screen Shot 2016-12-13 at 11.24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26" y="5341220"/>
            <a:ext cx="3370135" cy="985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4817" y="6454658"/>
            <a:ext cx="361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Lighter particles for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, 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gen. exist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91" y="39473"/>
            <a:ext cx="866629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Natural realization- left-right symmetry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474"/>
            <a:ext cx="8686800" cy="5173876"/>
          </a:xfrm>
        </p:spPr>
        <p:txBody>
          <a:bodyPr/>
          <a:lstStyle/>
          <a:p>
            <a:r>
              <a:rPr lang="en-US" dirty="0" smtClean="0"/>
              <a:t>Gauge group                                                 forbids </a:t>
            </a:r>
            <a:r>
              <a:rPr lang="en-US" dirty="0" err="1" smtClean="0"/>
              <a:t>Yukawas</a:t>
            </a:r>
            <a:r>
              <a:rPr lang="en-US" dirty="0" smtClean="0"/>
              <a:t> for Higgs content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15</a:t>
            </a:fld>
            <a:endParaRPr lang="et-EE"/>
          </a:p>
        </p:txBody>
      </p:sp>
      <p:pic>
        <p:nvPicPr>
          <p:cNvPr id="7" name="Picture 6" descr="Screen Shot 2016-12-13 at 12.03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47913"/>
            <a:ext cx="4287582" cy="574616"/>
          </a:xfrm>
          <a:prstGeom prst="rect">
            <a:avLst/>
          </a:prstGeom>
        </p:spPr>
      </p:pic>
      <p:pic>
        <p:nvPicPr>
          <p:cNvPr id="10" name="Picture 9" descr="Screen Shot 2016-12-13 at 12.05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71" y="5138817"/>
            <a:ext cx="5275974" cy="1217533"/>
          </a:xfrm>
          <a:prstGeom prst="rect">
            <a:avLst/>
          </a:prstGeom>
        </p:spPr>
      </p:pic>
      <p:pic>
        <p:nvPicPr>
          <p:cNvPr id="11" name="Picture 10" descr="Screen Shot 2016-12-13 at 12.07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95" y="3243283"/>
            <a:ext cx="5057522" cy="2069913"/>
          </a:xfrm>
          <a:prstGeom prst="rect">
            <a:avLst/>
          </a:prstGeom>
        </p:spPr>
      </p:pic>
      <p:pic>
        <p:nvPicPr>
          <p:cNvPr id="8" name="Picture 7" descr="Screen Shot 2016-12-14 at 10.38.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8022"/>
            <a:ext cx="8528703" cy="906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3" y="3943033"/>
            <a:ext cx="2533763" cy="6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Lower bound on RH breaking scale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7033"/>
            <a:ext cx="8597139" cy="53852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Quark masses imply </a:t>
            </a:r>
            <a:r>
              <a:rPr lang="en-US" dirty="0" smtClean="0">
                <a:solidFill>
                  <a:srgbClr val="FF0000"/>
                </a:solidFill>
              </a:rPr>
              <a:t>lower bound </a:t>
            </a:r>
            <a:r>
              <a:rPr lang="en-US" dirty="0" smtClean="0"/>
              <a:t>on SU(2)</a:t>
            </a:r>
            <a:r>
              <a:rPr lang="en-US" baseline="-25000" dirty="0" smtClean="0"/>
              <a:t>R </a:t>
            </a:r>
            <a:r>
              <a:rPr lang="en-US" dirty="0" smtClean="0"/>
              <a:t>scale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Strong CP problem </a:t>
            </a:r>
            <a:r>
              <a:rPr lang="en-US" dirty="0" smtClean="0"/>
              <a:t>solved by LR symmetry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16</a:t>
            </a:fld>
            <a:endParaRPr lang="et-EE"/>
          </a:p>
        </p:txBody>
      </p:sp>
      <p:pic>
        <p:nvPicPr>
          <p:cNvPr id="7" name="Picture 6" descr="Screen Shot 2016-12-13 at 12.05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09" y="1716705"/>
            <a:ext cx="3969822" cy="1081143"/>
          </a:xfrm>
          <a:prstGeom prst="rect">
            <a:avLst/>
          </a:prstGeom>
        </p:spPr>
      </p:pic>
      <p:pic>
        <p:nvPicPr>
          <p:cNvPr id="8" name="Picture 7" descr="Screen Shot 2016-12-13 at 12.02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76" y="2608046"/>
            <a:ext cx="6114619" cy="30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9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517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2D2AD5"/>
                </a:solidFill>
              </a:rPr>
              <a:t>Strong vs weak CP-violation</a:t>
            </a:r>
            <a:endParaRPr lang="en-US" dirty="0">
              <a:solidFill>
                <a:srgbClr val="2D2AD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17</a:t>
            </a:fld>
            <a:endParaRPr lang="et-E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23" y="5311369"/>
            <a:ext cx="6781800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99" y="2172910"/>
            <a:ext cx="1803400" cy="49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49" y="4600169"/>
            <a:ext cx="3594100" cy="71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3853852"/>
            <a:ext cx="4927600" cy="787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6" y="1319609"/>
            <a:ext cx="5232400" cy="736600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1179909"/>
            <a:ext cx="4483100" cy="1016000"/>
          </a:xfrm>
        </p:spPr>
      </p:pic>
      <p:sp>
        <p:nvSpPr>
          <p:cNvPr id="22" name="TextBox 21"/>
          <p:cNvSpPr txBox="1"/>
          <p:nvPr/>
        </p:nvSpPr>
        <p:spPr>
          <a:xfrm>
            <a:off x="905750" y="3444561"/>
            <a:ext cx="6557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Weak: off-diagonal phases, strong: diagonal phases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828555" y="2587656"/>
            <a:ext cx="7367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Solutions:  1) </a:t>
            </a:r>
            <a:r>
              <a:rPr lang="en-US" sz="2400" dirty="0" err="1" smtClean="0"/>
              <a:t>Axion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       2) </a:t>
            </a:r>
            <a:r>
              <a:rPr lang="en-US" sz="2400" dirty="0" smtClean="0">
                <a:solidFill>
                  <a:srgbClr val="FF0000"/>
                </a:solidFill>
              </a:rPr>
              <a:t>LR symmetry                    and Parity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29" y="2181074"/>
            <a:ext cx="1714500" cy="457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29" y="2971020"/>
            <a:ext cx="1003300" cy="4699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95" y="2987186"/>
            <a:ext cx="1104900" cy="4572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57944" y="5882869"/>
            <a:ext cx="7528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Strong CP problem is an artefact of parity violation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29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Collider phenomenology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034"/>
            <a:ext cx="8686800" cy="5239316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Squark</a:t>
            </a:r>
            <a:r>
              <a:rPr lang="en-US" dirty="0" smtClean="0"/>
              <a:t>” and “</a:t>
            </a:r>
            <a:r>
              <a:rPr lang="en-US" dirty="0" err="1" smtClean="0"/>
              <a:t>slepton</a:t>
            </a:r>
            <a:r>
              <a:rPr lang="en-US" dirty="0" smtClean="0"/>
              <a:t>” mediators at the LHC, </a:t>
            </a:r>
            <a:r>
              <a:rPr lang="en-US" dirty="0" err="1" smtClean="0"/>
              <a:t>pheno</a:t>
            </a:r>
            <a:r>
              <a:rPr lang="en-US" dirty="0" smtClean="0"/>
              <a:t> resembles the one of </a:t>
            </a:r>
            <a:r>
              <a:rPr lang="en-US" dirty="0" smtClean="0">
                <a:solidFill>
                  <a:srgbClr val="FF0000"/>
                </a:solidFill>
              </a:rPr>
              <a:t>SUSY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without </a:t>
            </a:r>
            <a:r>
              <a:rPr lang="en-US" dirty="0" err="1" smtClean="0">
                <a:solidFill>
                  <a:srgbClr val="FF0000"/>
                </a:solidFill>
              </a:rPr>
              <a:t>gluino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Resonant mono-photon from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Exp. signature                                         at the Higgs resonance has not been searched for at the 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18</a:t>
            </a:fld>
            <a:endParaRPr lang="et-EE"/>
          </a:p>
        </p:txBody>
      </p:sp>
      <p:pic>
        <p:nvPicPr>
          <p:cNvPr id="7" name="Picture 6" descr="Screen Shot 2016-12-13 at 20.34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97" y="2272824"/>
            <a:ext cx="1802954" cy="569846"/>
          </a:xfrm>
          <a:prstGeom prst="rect">
            <a:avLst/>
          </a:prstGeom>
        </p:spPr>
      </p:pic>
      <p:pic>
        <p:nvPicPr>
          <p:cNvPr id="8" name="Picture 7" descr="Screen Shot 2016-12-13 at 20.34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20" y="3157969"/>
            <a:ext cx="5442733" cy="1252711"/>
          </a:xfrm>
          <a:prstGeom prst="rect">
            <a:avLst/>
          </a:prstGeom>
        </p:spPr>
      </p:pic>
      <p:pic>
        <p:nvPicPr>
          <p:cNvPr id="9" name="Picture 8" descr="Screen Shot 2016-12-13 at 20.35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5" y="2842670"/>
            <a:ext cx="2664207" cy="2061297"/>
          </a:xfrm>
          <a:prstGeom prst="rect">
            <a:avLst/>
          </a:prstGeom>
        </p:spPr>
      </p:pic>
      <p:pic>
        <p:nvPicPr>
          <p:cNvPr id="10" name="Picture 9" descr="Screen Shot 2016-12-13 at 20.41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62" y="5087008"/>
            <a:ext cx="3598951" cy="6386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7374" y="4770269"/>
            <a:ext cx="115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Branchings</a:t>
            </a:r>
            <a:r>
              <a:rPr lang="en-US" dirty="0" smtClean="0">
                <a:solidFill>
                  <a:srgbClr val="0000FF"/>
                </a:solidFill>
              </a:rPr>
              <a:t> can be as large as 1%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19</a:t>
            </a:fld>
            <a:endParaRPr lang="et-EE"/>
          </a:p>
        </p:txBody>
      </p:sp>
      <p:pic>
        <p:nvPicPr>
          <p:cNvPr id="8" name="Picture 7" descr="Screen Shot 2016-12-13 at 20.41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6" y="1199828"/>
            <a:ext cx="7231712" cy="528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29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Status of the Standard Models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2088"/>
            <a:ext cx="8229600" cy="4574075"/>
          </a:xfrm>
        </p:spPr>
        <p:txBody>
          <a:bodyPr>
            <a:normAutofit/>
          </a:bodyPr>
          <a:lstStyle/>
          <a:p>
            <a:r>
              <a:rPr lang="en-US" dirty="0" smtClean="0"/>
              <a:t>The SM of particle physics: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Flavor sector is the last not understood SM sector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 SM of cosmology – ΛCDM:</a:t>
            </a:r>
          </a:p>
          <a:p>
            <a:pPr lvl="2"/>
            <a:r>
              <a:rPr lang="en-US" dirty="0" smtClean="0"/>
              <a:t>Universe is dominated by </a:t>
            </a:r>
            <a:r>
              <a:rPr lang="en-US" dirty="0" smtClean="0">
                <a:solidFill>
                  <a:srgbClr val="FF0000"/>
                </a:solidFill>
              </a:rPr>
              <a:t>DM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DE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Inflation</a:t>
            </a:r>
            <a:r>
              <a:rPr lang="en-US" dirty="0" smtClean="0"/>
              <a:t> is our only handle of the early Universe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General Relativity describes gravity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 err="1" smtClean="0">
                <a:solidFill>
                  <a:srgbClr val="FF0000"/>
                </a:solidFill>
              </a:rPr>
              <a:t>renormalizable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quantum theory of gravity exist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495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FCNC decays of fermions to dark photons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decay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20</a:t>
            </a:fld>
            <a:endParaRPr lang="et-EE"/>
          </a:p>
        </p:txBody>
      </p:sp>
      <p:pic>
        <p:nvPicPr>
          <p:cNvPr id="7" name="Picture 6" descr="Screen Shot 2016-12-13 at 20.08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75" y="1600200"/>
            <a:ext cx="3142083" cy="1824947"/>
          </a:xfrm>
          <a:prstGeom prst="rect">
            <a:avLst/>
          </a:prstGeom>
        </p:spPr>
      </p:pic>
      <p:pic>
        <p:nvPicPr>
          <p:cNvPr id="11" name="Picture 10" descr="Screen Shot 2016-12-13 at 20.18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5147"/>
            <a:ext cx="8458200" cy="863600"/>
          </a:xfrm>
          <a:prstGeom prst="rect">
            <a:avLst/>
          </a:prstGeom>
        </p:spPr>
      </p:pic>
      <p:pic>
        <p:nvPicPr>
          <p:cNvPr id="12" name="Picture 11" descr="Screen Shot 2016-12-13 at 20.19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1" y="2492211"/>
            <a:ext cx="4457700" cy="800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7998" y="4655593"/>
            <a:ext cx="48057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xpected </a:t>
            </a:r>
            <a:r>
              <a:rPr lang="en-US" sz="2800" dirty="0" smtClean="0"/>
              <a:t>HL LHC sensitivity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-7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100 </a:t>
            </a:r>
            <a:r>
              <a:rPr lang="en-US" sz="2800" dirty="0" err="1" smtClean="0">
                <a:solidFill>
                  <a:srgbClr val="FF0000"/>
                </a:solidFill>
              </a:rPr>
              <a:t>TeV</a:t>
            </a:r>
            <a:r>
              <a:rPr lang="en-US" sz="2800" dirty="0" smtClean="0">
                <a:solidFill>
                  <a:srgbClr val="FF0000"/>
                </a:solidFill>
              </a:rPr>
              <a:t> collider needed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5" name="Picture 14" descr="Screen Shot 2016-12-13 at 20.25.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40" y="4288860"/>
            <a:ext cx="3783691" cy="21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5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Conclusions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37" y="1064098"/>
            <a:ext cx="8740713" cy="529225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Flavour</a:t>
            </a:r>
            <a:r>
              <a:rPr lang="en-US" dirty="0" smtClean="0"/>
              <a:t> sector remains the last </a:t>
            </a:r>
            <a:r>
              <a:rPr lang="en-US" dirty="0" smtClean="0">
                <a:solidFill>
                  <a:srgbClr val="FF0000"/>
                </a:solidFill>
              </a:rPr>
              <a:t>not understood </a:t>
            </a:r>
            <a:r>
              <a:rPr lang="en-US" dirty="0" smtClean="0"/>
              <a:t>sector of the SM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Dark side </a:t>
            </a:r>
            <a:r>
              <a:rPr lang="en-US" dirty="0" smtClean="0"/>
              <a:t>may be the source of </a:t>
            </a:r>
            <a:r>
              <a:rPr lang="en-US" dirty="0" err="1" smtClean="0"/>
              <a:t>flavour</a:t>
            </a:r>
            <a:endParaRPr lang="en-US" dirty="0" smtClean="0"/>
          </a:p>
          <a:p>
            <a:r>
              <a:rPr lang="en-US" dirty="0" smtClean="0"/>
              <a:t>Mass hierarchy may arise </a:t>
            </a:r>
            <a:r>
              <a:rPr lang="en-US" dirty="0" smtClean="0">
                <a:solidFill>
                  <a:srgbClr val="FF0000"/>
                </a:solidFill>
              </a:rPr>
              <a:t>non-</a:t>
            </a:r>
            <a:r>
              <a:rPr lang="en-US" dirty="0" err="1" smtClean="0">
                <a:solidFill>
                  <a:srgbClr val="FF0000"/>
                </a:solidFill>
              </a:rPr>
              <a:t>perturbatively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the dark side and be mediated to the SM</a:t>
            </a:r>
          </a:p>
          <a:p>
            <a:r>
              <a:rPr lang="en-US" dirty="0" smtClean="0"/>
              <a:t>Most natural scenario is the </a:t>
            </a:r>
            <a:r>
              <a:rPr lang="en-US" dirty="0" smtClean="0">
                <a:solidFill>
                  <a:srgbClr val="FF0000"/>
                </a:solidFill>
              </a:rPr>
              <a:t>left-right model </a:t>
            </a:r>
            <a:r>
              <a:rPr lang="en-US" dirty="0" smtClean="0"/>
              <a:t>with the RH breaking scale</a:t>
            </a:r>
            <a:r>
              <a:rPr lang="en-US" dirty="0" smtClean="0">
                <a:solidFill>
                  <a:srgbClr val="FF0000"/>
                </a:solidFill>
              </a:rPr>
              <a:t> 100 </a:t>
            </a:r>
            <a:r>
              <a:rPr lang="en-US" dirty="0" err="1" smtClean="0">
                <a:solidFill>
                  <a:srgbClr val="FF0000"/>
                </a:solidFill>
              </a:rPr>
              <a:t>TeV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Rich phenomenology</a:t>
            </a:r>
            <a:r>
              <a:rPr lang="en-US" dirty="0" smtClean="0"/>
              <a:t>: DM with long range interact., “</a:t>
            </a:r>
            <a:r>
              <a:rPr lang="en-US" dirty="0" err="1" smtClean="0"/>
              <a:t>squarks</a:t>
            </a:r>
            <a:r>
              <a:rPr lang="en-US" dirty="0" smtClean="0"/>
              <a:t>” and “</a:t>
            </a:r>
            <a:r>
              <a:rPr lang="en-US" dirty="0" err="1" smtClean="0"/>
              <a:t>sleptons</a:t>
            </a:r>
            <a:r>
              <a:rPr lang="en-US" dirty="0" smtClean="0"/>
              <a:t>,” dark photon at colliders and in FC processes, </a:t>
            </a:r>
            <a:r>
              <a:rPr lang="en-US" dirty="0" err="1" smtClean="0"/>
              <a:t>millicharged</a:t>
            </a:r>
            <a:r>
              <a:rPr lang="en-US" dirty="0" smtClean="0"/>
              <a:t> </a:t>
            </a:r>
            <a:r>
              <a:rPr lang="en-US" dirty="0" smtClean="0"/>
              <a:t>phenomenology, strong CP problem solved, 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0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8228"/>
            <a:ext cx="8397238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The role and the connection between these three sectors in Nature is not clear yet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What about </a:t>
            </a:r>
            <a:r>
              <a:rPr lang="en-US" sz="3600" dirty="0" err="1" smtClean="0">
                <a:solidFill>
                  <a:srgbClr val="FF0000"/>
                </a:solidFill>
              </a:rPr>
              <a:t>flavour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656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Higgs and </a:t>
            </a:r>
            <a:r>
              <a:rPr lang="en-US" dirty="0" err="1" smtClean="0">
                <a:solidFill>
                  <a:srgbClr val="0000FF"/>
                </a:solidFill>
              </a:rPr>
              <a:t>flavour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8771"/>
            <a:ext cx="8514679" cy="54547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 SM </a:t>
            </a:r>
            <a:r>
              <a:rPr lang="en-US" dirty="0" err="1" smtClean="0"/>
              <a:t>flavour</a:t>
            </a:r>
            <a:r>
              <a:rPr lang="en-US" dirty="0" smtClean="0"/>
              <a:t> is described by </a:t>
            </a:r>
            <a:r>
              <a:rPr lang="en-US" dirty="0" smtClean="0">
                <a:solidFill>
                  <a:srgbClr val="FF0000"/>
                </a:solidFill>
              </a:rPr>
              <a:t>Yukawa</a:t>
            </a:r>
            <a:r>
              <a:rPr lang="en-US" dirty="0" smtClean="0"/>
              <a:t> interact.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Yukawa couplings are hierarchical, up and down, quark and lepton sectors are all different</a:t>
            </a:r>
          </a:p>
          <a:p>
            <a:r>
              <a:rPr lang="en-US" dirty="0" smtClean="0"/>
              <a:t>No symmetry or other fundamental principle is known to describe them ( random? )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Despite of huge amount of data, we have no understanding of the origin of </a:t>
            </a:r>
            <a:r>
              <a:rPr lang="en-US" dirty="0" err="1" smtClean="0">
                <a:solidFill>
                  <a:srgbClr val="FF0000"/>
                </a:solidFill>
              </a:rPr>
              <a:t>flavour</a:t>
            </a:r>
            <a:r>
              <a:rPr lang="en-US" dirty="0" smtClean="0">
                <a:solidFill>
                  <a:srgbClr val="FF0000"/>
                </a:solidFill>
              </a:rPr>
              <a:t> physics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4</a:t>
            </a:fld>
            <a:endParaRPr lang="et-EE"/>
          </a:p>
        </p:txBody>
      </p:sp>
      <p:pic>
        <p:nvPicPr>
          <p:cNvPr id="7" name="Picture 6" descr="Screen Shot 2016-12-12 at 21.16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84" y="1478863"/>
            <a:ext cx="2010677" cy="573415"/>
          </a:xfrm>
          <a:prstGeom prst="rect">
            <a:avLst/>
          </a:prstGeom>
        </p:spPr>
      </p:pic>
      <p:pic>
        <p:nvPicPr>
          <p:cNvPr id="8" name="Picture 7" descr="Screen Shot 2016-12-13 at 09.44.3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9" y="2146344"/>
            <a:ext cx="7603586" cy="14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One dominant idea: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Froggatt-Nielsen and its extensions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916"/>
            <a:ext cx="8229600" cy="5190434"/>
          </a:xfrm>
        </p:spPr>
        <p:txBody>
          <a:bodyPr>
            <a:normAutofit/>
          </a:bodyPr>
          <a:lstStyle/>
          <a:p>
            <a:r>
              <a:rPr lang="en-US" dirty="0" smtClean="0"/>
              <a:t>Based on U(1) </a:t>
            </a:r>
            <a:r>
              <a:rPr lang="en-US" dirty="0" err="1" smtClean="0"/>
              <a:t>flavour</a:t>
            </a:r>
            <a:r>
              <a:rPr lang="en-US" dirty="0" smtClean="0"/>
              <a:t> symmetry and non-</a:t>
            </a:r>
            <a:r>
              <a:rPr lang="en-US" dirty="0" err="1" smtClean="0"/>
              <a:t>renormalizable</a:t>
            </a:r>
            <a:r>
              <a:rPr lang="en-US" dirty="0" smtClean="0"/>
              <a:t> operators of the form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Choosing             and appropriate particle quantum numbers results in:</a:t>
            </a:r>
          </a:p>
          <a:p>
            <a:r>
              <a:rPr lang="en-US" dirty="0"/>
              <a:t>E</a:t>
            </a:r>
            <a:r>
              <a:rPr lang="en-US" dirty="0" smtClean="0"/>
              <a:t>xtendable to SU(2), SU(3) and 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iscrete </a:t>
            </a:r>
            <a:r>
              <a:rPr lang="en-US" dirty="0" err="1" smtClean="0"/>
              <a:t>flavour</a:t>
            </a:r>
            <a:r>
              <a:rPr lang="en-US" dirty="0" smtClean="0"/>
              <a:t> symmetry groups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 this paradigm </a:t>
            </a:r>
            <a:r>
              <a:rPr lang="en-US" dirty="0" err="1" smtClean="0">
                <a:solidFill>
                  <a:srgbClr val="FF0000"/>
                </a:solidFill>
              </a:rPr>
              <a:t>satifactory</a:t>
            </a:r>
            <a:r>
              <a:rPr lang="en-US" dirty="0" smtClean="0">
                <a:solidFill>
                  <a:srgbClr val="FF0000"/>
                </a:solidFill>
              </a:rPr>
              <a:t>? Is it testable?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5</a:t>
            </a:fld>
            <a:endParaRPr lang="et-EE"/>
          </a:p>
        </p:txBody>
      </p:sp>
      <p:pic>
        <p:nvPicPr>
          <p:cNvPr id="7" name="Picture 6" descr="Screen Shot 2016-12-12 at 21.21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0" y="2254116"/>
            <a:ext cx="7231712" cy="1178970"/>
          </a:xfrm>
          <a:prstGeom prst="rect">
            <a:avLst/>
          </a:prstGeom>
        </p:spPr>
      </p:pic>
      <p:pic>
        <p:nvPicPr>
          <p:cNvPr id="8" name="Picture 7" descr="Screen Shot 2016-12-12 at 21.23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60" y="3874268"/>
            <a:ext cx="2551477" cy="1697751"/>
          </a:xfrm>
          <a:prstGeom prst="rect">
            <a:avLst/>
          </a:prstGeom>
        </p:spPr>
      </p:pic>
      <p:pic>
        <p:nvPicPr>
          <p:cNvPr id="9" name="Picture 8" descr="Screen Shot 2016-12-12 at 21.22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64" y="3356953"/>
            <a:ext cx="1168712" cy="74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57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Implications of the Higgs discovery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72" y="1458022"/>
            <a:ext cx="8850027" cy="4898327"/>
          </a:xfrm>
        </p:spPr>
        <p:txBody>
          <a:bodyPr>
            <a:normAutofit/>
          </a:bodyPr>
          <a:lstStyle/>
          <a:p>
            <a:r>
              <a:rPr lang="en-US" dirty="0" smtClean="0"/>
              <a:t>The discovery of </a:t>
            </a:r>
            <a:r>
              <a:rPr lang="en-US" dirty="0" smtClean="0">
                <a:solidFill>
                  <a:srgbClr val="FF0000"/>
                </a:solidFill>
              </a:rPr>
              <a:t>125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elementary Higgs,</a:t>
            </a:r>
          </a:p>
          <a:p>
            <a:pPr lvl="2"/>
            <a:r>
              <a:rPr lang="en-US" dirty="0" smtClean="0"/>
              <a:t>All its properties are in agreement with the SM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0000"/>
                </a:solidFill>
              </a:rPr>
              <a:t>together with </a:t>
            </a:r>
          </a:p>
          <a:p>
            <a:r>
              <a:rPr lang="en-US" dirty="0"/>
              <a:t>t</a:t>
            </a:r>
            <a:r>
              <a:rPr lang="en-US" dirty="0" smtClean="0"/>
              <a:t>he absence of any signal of physics stabilizing its mass against radiative corrections (SUSY)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xclude NP with strong coupling to Higgs at high </a:t>
            </a:r>
            <a:r>
              <a:rPr lang="en-US" sz="3600" dirty="0" err="1" smtClean="0">
                <a:solidFill>
                  <a:srgbClr val="FF0000"/>
                </a:solidFill>
              </a:rPr>
              <a:t>Λ</a:t>
            </a:r>
            <a:endParaRPr lang="en-US" sz="3600" baseline="-25000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Naïve Grand Unification is </a:t>
            </a:r>
            <a:r>
              <a:rPr lang="en-US" dirty="0" err="1" smtClean="0"/>
              <a:t>disfavoured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Shaposhnikov</a:t>
            </a:r>
            <a:r>
              <a:rPr lang="en-US" dirty="0" smtClean="0">
                <a:solidFill>
                  <a:srgbClr val="FF0000"/>
                </a:solidFill>
              </a:rPr>
              <a:t> talk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Gravity must remain weakly coupled to Higgs at M</a:t>
            </a:r>
            <a:r>
              <a:rPr lang="en-US" baseline="-25000" dirty="0" smtClean="0"/>
              <a:t>P</a:t>
            </a:r>
          </a:p>
          <a:p>
            <a:r>
              <a:rPr lang="en-US" dirty="0" smtClean="0"/>
              <a:t>Constraints arise from Higgs on any </a:t>
            </a:r>
            <a:r>
              <a:rPr lang="en-US" dirty="0" err="1" smtClean="0"/>
              <a:t>flavour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479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68" y="22540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are lacking the fundamental principle behind </a:t>
            </a:r>
            <a:r>
              <a:rPr lang="en-US" dirty="0" err="1" smtClean="0">
                <a:solidFill>
                  <a:srgbClr val="FF0000"/>
                </a:solidFill>
              </a:rPr>
              <a:t>flavour</a:t>
            </a:r>
            <a:r>
              <a:rPr lang="en-US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7</a:t>
            </a:fld>
            <a:endParaRPr lang="et-EE"/>
          </a:p>
        </p:txBody>
      </p:sp>
      <p:sp>
        <p:nvSpPr>
          <p:cNvPr id="3" name="TextBox 2"/>
          <p:cNvSpPr txBox="1"/>
          <p:nvPr/>
        </p:nvSpPr>
        <p:spPr>
          <a:xfrm>
            <a:off x="6231128" y="3808207"/>
            <a:ext cx="2692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Clockwork </a:t>
            </a:r>
            <a:r>
              <a:rPr lang="en-US" dirty="0" err="1" smtClean="0"/>
              <a:t>flavour</a:t>
            </a:r>
            <a:r>
              <a:rPr lang="en-US" dirty="0" smtClean="0"/>
              <a:t>?</a:t>
            </a:r>
          </a:p>
          <a:p>
            <a:r>
              <a:rPr lang="en-US" dirty="0" smtClean="0"/>
              <a:t>Warped extra dimensions?</a:t>
            </a:r>
          </a:p>
          <a:p>
            <a:r>
              <a:rPr lang="en-US" dirty="0"/>
              <a:t>T</a:t>
            </a:r>
            <a:r>
              <a:rPr lang="en-US" dirty="0" smtClean="0"/>
              <a:t>alk by </a:t>
            </a:r>
            <a:r>
              <a:rPr lang="en-US" dirty="0" err="1" smtClean="0">
                <a:solidFill>
                  <a:srgbClr val="FF0000"/>
                </a:solidFill>
              </a:rPr>
              <a:t>Kamenik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9862" y="1140311"/>
                <a:ext cx="8444273" cy="5486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SM particle content is special:</a:t>
                </a:r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EWSB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↔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ChSB</a:t>
                </a:r>
              </a:p>
              <a:p>
                <a:pPr marL="0" indent="0" algn="ctr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The hierarchy of </a:t>
                </a:r>
                <a:r>
                  <a:rPr lang="en-US" dirty="0" err="1" smtClean="0"/>
                  <a:t>Yukawas</a:t>
                </a:r>
                <a:r>
                  <a:rPr lang="en-US" dirty="0" smtClean="0"/>
                  <a:t> suggests some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non-perturbative, exponential </a:t>
                </a:r>
                <a:r>
                  <a:rPr lang="en-US" dirty="0" smtClean="0"/>
                  <a:t>mechanism for </a:t>
                </a:r>
                <a:r>
                  <a:rPr lang="en-US" dirty="0" err="1" smtClean="0"/>
                  <a:t>ChSB</a:t>
                </a:r>
                <a:endParaRPr lang="en-US" dirty="0" smtClean="0"/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In </a:t>
                </a:r>
                <a:r>
                  <a:rPr lang="en-US" dirty="0" err="1">
                    <a:solidFill>
                      <a:srgbClr val="FF0000"/>
                    </a:solidFill>
                  </a:rPr>
                  <a:t>topcolour</a:t>
                </a:r>
                <a:r>
                  <a:rPr lang="en-US" dirty="0"/>
                  <a:t> type </a:t>
                </a:r>
                <a:r>
                  <a:rPr lang="en-US" dirty="0" smtClean="0"/>
                  <a:t>models, based on NJL, 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composite </a:t>
                </a:r>
                <a:r>
                  <a:rPr lang="en-US" dirty="0">
                    <a:solidFill>
                      <a:srgbClr val="FF0000"/>
                    </a:solidFill>
                  </a:rPr>
                  <a:t>Higgs does not imply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confinement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862" y="1140311"/>
                <a:ext cx="8444273" cy="5486400"/>
              </a:xfrm>
              <a:blipFill rotWithShape="0">
                <a:blip r:embed="rId2"/>
                <a:stretch>
                  <a:fillRect l="-1659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8</a:t>
            </a:fld>
            <a:endParaRPr lang="et-E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21590"/>
            <a:ext cx="8229600" cy="81750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Possible hint is provided by the SM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2811" y="4564329"/>
            <a:ext cx="2701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 smtClean="0"/>
              <a:t>Bardeen, Hill, Lindner</a:t>
            </a:r>
          </a:p>
          <a:p>
            <a:r>
              <a:rPr lang="is-IS" b="1" dirty="0" smtClean="0"/>
              <a:t>Phys.Rev</a:t>
            </a:r>
            <a:r>
              <a:rPr lang="is-IS" b="1" dirty="0"/>
              <a:t>. D41 (1990) </a:t>
            </a:r>
            <a:r>
              <a:rPr lang="is-IS" b="1" dirty="0" smtClean="0"/>
              <a:t>1647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Nambu</a:t>
            </a:r>
            <a:r>
              <a:rPr lang="en-US" dirty="0" smtClean="0">
                <a:solidFill>
                  <a:srgbClr val="0000FF"/>
                </a:solidFill>
              </a:rPr>
              <a:t> &amp; </a:t>
            </a:r>
            <a:r>
              <a:rPr lang="en-US" dirty="0" err="1" smtClean="0">
                <a:solidFill>
                  <a:srgbClr val="0000FF"/>
                </a:solidFill>
              </a:rPr>
              <a:t>Jona</a:t>
            </a:r>
            <a:r>
              <a:rPr lang="en-US" dirty="0" err="1">
                <a:solidFill>
                  <a:srgbClr val="0000FF"/>
                </a:solidFill>
              </a:rPr>
              <a:t>-</a:t>
            </a:r>
            <a:r>
              <a:rPr lang="en-US" dirty="0" err="1" smtClean="0">
                <a:solidFill>
                  <a:srgbClr val="0000FF"/>
                </a:solidFill>
              </a:rPr>
              <a:t>Lasinio</a:t>
            </a:r>
            <a:r>
              <a:rPr lang="en-US" dirty="0" smtClean="0">
                <a:solidFill>
                  <a:srgbClr val="0000FF"/>
                </a:solidFill>
              </a:rPr>
              <a:t> mechanism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/>
          <a:lstStyle/>
          <a:p>
            <a:r>
              <a:rPr lang="en-US" dirty="0" smtClean="0"/>
              <a:t>Assume 4-fermion interaction                and solve mass-gap eq. for  </a:t>
            </a:r>
          </a:p>
          <a:p>
            <a:r>
              <a:rPr lang="en-US" dirty="0" smtClean="0"/>
              <a:t>Two solutions exist, m=0 and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Solution exists for </a:t>
            </a:r>
            <a:r>
              <a:rPr lang="en-US" dirty="0" smtClean="0">
                <a:solidFill>
                  <a:srgbClr val="FF0000"/>
                </a:solidFill>
              </a:rPr>
              <a:t>G &gt; G</a:t>
            </a:r>
            <a:r>
              <a:rPr lang="en-US" baseline="-25000" dirty="0" smtClean="0">
                <a:solidFill>
                  <a:srgbClr val="FF0000"/>
                </a:solidFill>
              </a:rPr>
              <a:t>C</a:t>
            </a:r>
            <a:endParaRPr lang="en-US" baseline="-25000" dirty="0">
              <a:solidFill>
                <a:srgbClr val="FF0000"/>
              </a:solidFill>
            </a:endParaRPr>
          </a:p>
          <a:p>
            <a:r>
              <a:rPr lang="en-US" dirty="0" smtClean="0"/>
              <a:t>Chiral symmetry is spontaneously broken – composite Goldstone boson must exist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26.05.2017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Planck 2017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B33-9791-4B4C-B841-E5D662343BC2}" type="slidenum">
              <a:rPr lang="et-EE" smtClean="0"/>
              <a:pPr/>
              <a:t>9</a:t>
            </a:fld>
            <a:endParaRPr lang="et-EE"/>
          </a:p>
        </p:txBody>
      </p:sp>
      <p:pic>
        <p:nvPicPr>
          <p:cNvPr id="10" name="Picture 9" descr="Screen Shot 2016-12-13 at 08.00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65" y="2131851"/>
            <a:ext cx="3566961" cy="717254"/>
          </a:xfrm>
          <a:prstGeom prst="rect">
            <a:avLst/>
          </a:prstGeom>
        </p:spPr>
      </p:pic>
      <p:pic>
        <p:nvPicPr>
          <p:cNvPr id="11" name="Picture 10" descr="Screen Shot 2016-12-13 at 08.45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70" y="1600200"/>
            <a:ext cx="1326859" cy="632810"/>
          </a:xfrm>
          <a:prstGeom prst="rect">
            <a:avLst/>
          </a:prstGeom>
        </p:spPr>
      </p:pic>
      <p:pic>
        <p:nvPicPr>
          <p:cNvPr id="12" name="Picture 11" descr="Screen Shot 2016-12-13 at 08.47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99" y="3441614"/>
            <a:ext cx="4463901" cy="9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1777</TotalTime>
  <Words>833</Words>
  <Application>Microsoft Macintosh PowerPoint</Application>
  <PresentationFormat>On-screen Show (4:3)</PresentationFormat>
  <Paragraphs>209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Cambria Math</vt:lpstr>
      <vt:lpstr>Arial</vt:lpstr>
      <vt:lpstr>Default Theme</vt:lpstr>
      <vt:lpstr>Radiative SM Yukawas from dark dynamics</vt:lpstr>
      <vt:lpstr>Status of the Standard Models</vt:lpstr>
      <vt:lpstr>PowerPoint Presentation</vt:lpstr>
      <vt:lpstr>Higgs and flavour</vt:lpstr>
      <vt:lpstr>One dominant idea:  Froggatt-Nielsen and its extensions</vt:lpstr>
      <vt:lpstr>Implications of the Higgs discovery</vt:lpstr>
      <vt:lpstr>We are lacking the fundamental principle behind flavour!</vt:lpstr>
      <vt:lpstr>Possible hint is provided by the SM</vt:lpstr>
      <vt:lpstr>Nambu &amp; Jona-Lasinio mechanism</vt:lpstr>
      <vt:lpstr>The solution admits hierarchies</vt:lpstr>
      <vt:lpstr>Turn to the dark side!</vt:lpstr>
      <vt:lpstr>A strategy to build flavour models</vt:lpstr>
      <vt:lpstr>Dark U(1) symmetry</vt:lpstr>
      <vt:lpstr>The mechanism</vt:lpstr>
      <vt:lpstr>Natural realization- left-right symmetry</vt:lpstr>
      <vt:lpstr>Lower bound on RH breaking scale</vt:lpstr>
      <vt:lpstr>Strong vs weak CP-violation</vt:lpstr>
      <vt:lpstr>Collider phenomenology</vt:lpstr>
      <vt:lpstr>Branchings can be as large as 1%</vt:lpstr>
      <vt:lpstr>FCNC decays of fermions to dark photons</vt:lpstr>
      <vt:lpstr>Conclusions</vt:lpstr>
    </vt:vector>
  </TitlesOfParts>
  <Company>NICPB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Radiative SM Yukawas from dark dynamics</dc:title>
  <dc:creator>Martti Raidal</dc:creator>
  <cp:lastModifiedBy>Microsoft Office User</cp:lastModifiedBy>
  <cp:revision>100</cp:revision>
  <cp:lastPrinted>2016-12-14T09:21:58Z</cp:lastPrinted>
  <dcterms:created xsi:type="dcterms:W3CDTF">2016-12-12T10:10:34Z</dcterms:created>
  <dcterms:modified xsi:type="dcterms:W3CDTF">2017-05-26T06:40:50Z</dcterms:modified>
</cp:coreProperties>
</file>