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256" r:id="rId2"/>
    <p:sldId id="726" r:id="rId3"/>
    <p:sldId id="739" r:id="rId4"/>
    <p:sldId id="740" r:id="rId5"/>
    <p:sldId id="728" r:id="rId6"/>
    <p:sldId id="557" r:id="rId7"/>
    <p:sldId id="680" r:id="rId8"/>
    <p:sldId id="716" r:id="rId9"/>
    <p:sldId id="717" r:id="rId10"/>
    <p:sldId id="491" r:id="rId11"/>
    <p:sldId id="703" r:id="rId12"/>
    <p:sldId id="651" r:id="rId13"/>
    <p:sldId id="725" r:id="rId14"/>
    <p:sldId id="724" r:id="rId15"/>
    <p:sldId id="639" r:id="rId16"/>
    <p:sldId id="683" r:id="rId17"/>
    <p:sldId id="723" r:id="rId18"/>
    <p:sldId id="654" r:id="rId19"/>
    <p:sldId id="699" r:id="rId20"/>
    <p:sldId id="729" r:id="rId21"/>
    <p:sldId id="731" r:id="rId22"/>
    <p:sldId id="732" r:id="rId23"/>
    <p:sldId id="730" r:id="rId24"/>
    <p:sldId id="733" r:id="rId25"/>
    <p:sldId id="735" r:id="rId26"/>
    <p:sldId id="738" r:id="rId27"/>
    <p:sldId id="745" r:id="rId28"/>
    <p:sldId id="746" r:id="rId29"/>
    <p:sldId id="275" r:id="rId3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kcja domyślna" id="{B2BAE7A4-67FB-4241-9FC7-9888593F9E2F}">
          <p14:sldIdLst>
            <p14:sldId id="256"/>
            <p14:sldId id="726"/>
            <p14:sldId id="739"/>
            <p14:sldId id="740"/>
            <p14:sldId id="728"/>
            <p14:sldId id="557"/>
            <p14:sldId id="680"/>
            <p14:sldId id="716"/>
            <p14:sldId id="717"/>
            <p14:sldId id="491"/>
            <p14:sldId id="703"/>
            <p14:sldId id="651"/>
            <p14:sldId id="725"/>
            <p14:sldId id="724"/>
            <p14:sldId id="639"/>
            <p14:sldId id="683"/>
            <p14:sldId id="723"/>
            <p14:sldId id="654"/>
            <p14:sldId id="699"/>
          </p14:sldIdLst>
        </p14:section>
        <p14:section name="WIMP mass reconstruction" id="{032767A3-CF50-C54D-85E7-2DF33AAAA02B}">
          <p14:sldIdLst>
            <p14:sldId id="729"/>
            <p14:sldId id="731"/>
            <p14:sldId id="732"/>
            <p14:sldId id="730"/>
            <p14:sldId id="733"/>
            <p14:sldId id="735"/>
            <p14:sldId id="738"/>
            <p14:sldId id="745"/>
            <p14:sldId id="746"/>
          </p14:sldIdLst>
        </p14:section>
        <p14:section name="Summary and backup" id="{71733AD8-DC31-3C4F-8168-D1F55AE11263}">
          <p14:sldIdLst>
            <p14:sldId id="27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Leszek Roszkowski" initials="LR" lastIdx="6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8000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D7B26C5-4107-4FEC-AEDC-1716B250A1EF}" styleName="Styl jasny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047" autoAdjust="0"/>
    <p:restoredTop sz="97473" autoAdjust="0"/>
  </p:normalViewPr>
  <p:slideViewPr>
    <p:cSldViewPr snapToGrid="0" snapToObjects="1">
      <p:cViewPr varScale="1">
        <p:scale>
          <a:sx n="67" d="100"/>
          <a:sy n="67" d="100"/>
        </p:scale>
        <p:origin x="1358" y="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78" d="100"/>
          <a:sy n="78" d="100"/>
        </p:scale>
        <p:origin x="-1704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2-03-06T19:01:27.520" idx="1">
    <p:pos x="589" y="911"/>
    <p:text/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A15BA2-4B3B-4449-AECE-23E82C09BAD2}" type="datetimeFigureOut">
              <a:rPr lang="en-US" smtClean="0"/>
              <a:pPr/>
              <a:t>6/3/2016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C9C9C1-5AA0-7741-A055-632FBE2AFF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44735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1079F6-FBCF-7048-BAD6-E65623376785}" type="datetimeFigureOut">
              <a:rPr lang="en-US" smtClean="0"/>
              <a:pPr/>
              <a:t>6/3/2016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E53ACE-EE76-8F44-8A89-C2D307713A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97409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53ACE-EE76-8F44-8A89-C2D307713AEF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2935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53ACE-EE76-8F44-8A89-C2D307713AEF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2146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53ACE-EE76-8F44-8A89-C2D307713AEF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5211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53ACE-EE76-8F44-8A89-C2D307713AEF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1488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 smtClean="0"/>
              <a:t>22/03/2013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L. Roszkowski, multiDM, 3/06/2016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D1D49-2B4D-254C-87AB-5B655AD6F3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 smtClean="0"/>
              <a:t>22/03/2013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L. Roszkowski, multiDM, 3/06/2016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D1D49-2B4D-254C-87AB-5B655AD6F3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 smtClean="0"/>
              <a:t>22/03/2013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L. Roszkowski, multiDM, 3/06/2016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D1D49-2B4D-254C-87AB-5B655AD6F3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x" type="tx">
  <p:cSld name="tx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96757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defRPr/>
            </a:lvl1pPr>
            <a:lvl2pPr marL="742950" indent="-285750" rtl="0">
              <a:defRPr/>
            </a:lvl2pPr>
            <a:lvl3pPr marL="1143000" indent="-228600" rtl="0">
              <a:defRPr/>
            </a:lvl3pPr>
            <a:lvl4pPr marL="1600200" indent="-228600" rtl="0">
              <a:defRPr/>
            </a:lvl4pPr>
            <a:lvl5pPr rtl="0">
              <a:defRPr sz="1800"/>
            </a:lvl5pPr>
            <a:lvl6pPr rtl="0">
              <a:defRPr sz="1800"/>
            </a:lvl6pPr>
            <a:lvl7pPr rtl="0">
              <a:defRPr sz="1800"/>
            </a:lvl7pPr>
            <a:lvl8pPr rtl="0">
              <a:defRPr sz="1800"/>
            </a:lvl8pPr>
            <a:lvl9pPr rtl="0"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018698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 smtClean="0"/>
              <a:t>22/03/2013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L. Roszkowski, multiDM, 3/06/2016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D1D49-2B4D-254C-87AB-5B655AD6F3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 smtClean="0"/>
              <a:t>22/03/2013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L. Roszkowski, multiDM, 3/06/2016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D1D49-2B4D-254C-87AB-5B655AD6F3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 smtClean="0"/>
              <a:t>22/03/2013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L. Roszkowski, multiDM, 3/06/2016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D1D49-2B4D-254C-87AB-5B655AD6F3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 smtClean="0"/>
              <a:t>22/03/2013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L. Roszkowski, multiDM, 3/06/2016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D1D49-2B4D-254C-87AB-5B655AD6F3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 smtClean="0"/>
              <a:t>22/03/2013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L. Roszkowski, multiDM, 3/06/2016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D1D49-2B4D-254C-87AB-5B655AD6F3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 smtClean="0"/>
              <a:t>22/03/2013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L. Roszkowski, multiDM, 3/06/2016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D1D49-2B4D-254C-87AB-5B655AD6F3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 smtClean="0"/>
              <a:t>22/03/2013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L. Roszkowski, multiDM, 3/06/2016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D1D49-2B4D-254C-87AB-5B655AD6F3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 smtClean="0"/>
              <a:t>22/03/2013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L. Roszkowski, multiDM, 3/06/2016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D1D49-2B4D-254C-87AB-5B655AD6F3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l-PL" smtClean="0"/>
              <a:t>22/03/2013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l-PL" smtClean="0"/>
              <a:t>L. Roszkowski, multiDM, 3/06/2016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7D1D49-2B4D-254C-87AB-5B655AD6F36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emf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emf"/><Relationship Id="rId3" Type="http://schemas.openxmlformats.org/officeDocument/2006/relationships/image" Target="../media/image15.emf"/><Relationship Id="rId7" Type="http://schemas.openxmlformats.org/officeDocument/2006/relationships/image" Target="../media/image19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emf"/><Relationship Id="rId5" Type="http://schemas.openxmlformats.org/officeDocument/2006/relationships/image" Target="../media/image17.png"/><Relationship Id="rId4" Type="http://schemas.openxmlformats.org/officeDocument/2006/relationships/image" Target="../media/image16.emf"/><Relationship Id="rId9" Type="http://schemas.openxmlformats.org/officeDocument/2006/relationships/hyperlink" Target="http://arxiv.org/abs/1302.5956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image" Target="../media/image20.emf"/><Relationship Id="rId7" Type="http://schemas.openxmlformats.org/officeDocument/2006/relationships/image" Target="../media/image16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emf"/><Relationship Id="rId5" Type="http://schemas.openxmlformats.org/officeDocument/2006/relationships/hyperlink" Target="http://arxiv.org/abs/1302.5956" TargetMode="External"/><Relationship Id="rId10" Type="http://schemas.openxmlformats.org/officeDocument/2006/relationships/image" Target="../media/image23.emf"/><Relationship Id="rId4" Type="http://schemas.openxmlformats.org/officeDocument/2006/relationships/image" Target="../media/image19.emf"/><Relationship Id="rId9" Type="http://schemas.openxmlformats.org/officeDocument/2006/relationships/image" Target="../media/image18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emf"/><Relationship Id="rId4" Type="http://schemas.openxmlformats.org/officeDocument/2006/relationships/image" Target="../media/image25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emf"/><Relationship Id="rId5" Type="http://schemas.openxmlformats.org/officeDocument/2006/relationships/image" Target="../media/image28.emf"/><Relationship Id="rId4" Type="http://schemas.openxmlformats.org/officeDocument/2006/relationships/image" Target="../media/image27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arxiv.org/abs/1407.0017" TargetMode="External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://arxiv.org/abs/1508.01173" TargetMode="External"/><Relationship Id="rId3" Type="http://schemas.openxmlformats.org/officeDocument/2006/relationships/image" Target="../media/image32.png"/><Relationship Id="rId7" Type="http://schemas.openxmlformats.org/officeDocument/2006/relationships/image" Target="../media/image36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emf"/><Relationship Id="rId4" Type="http://schemas.openxmlformats.org/officeDocument/2006/relationships/image" Target="../media/image39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arxiv.org/abs/1411.5214" TargetMode="External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emf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emf"/><Relationship Id="rId4" Type="http://schemas.openxmlformats.org/officeDocument/2006/relationships/image" Target="../media/image48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e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56.emf"/><Relationship Id="rId7" Type="http://schemas.openxmlformats.org/officeDocument/2006/relationships/image" Target="../media/image60.emf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emf"/><Relationship Id="rId5" Type="http://schemas.openxmlformats.org/officeDocument/2006/relationships/image" Target="../media/image58.emf"/><Relationship Id="rId4" Type="http://schemas.openxmlformats.org/officeDocument/2006/relationships/image" Target="../media/image57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comments" Target="../comments/commen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://arxiv.org/abs/1503.08219" TargetMode="External"/><Relationship Id="rId3" Type="http://schemas.openxmlformats.org/officeDocument/2006/relationships/image" Target="../media/image1.png"/><Relationship Id="rId7" Type="http://schemas.openxmlformats.org/officeDocument/2006/relationships/hyperlink" Target="http://arxiv.org/abs/1402.1328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arxiv.org/abs/1411.5214" TargetMode="External"/><Relationship Id="rId5" Type="http://schemas.openxmlformats.org/officeDocument/2006/relationships/hyperlink" Target="http://arxiv.org/abs/1405.4289" TargetMode="External"/><Relationship Id="rId4" Type="http://schemas.openxmlformats.org/officeDocument/2006/relationships/hyperlink" Target="http://arxiv.org/abs/1302.5956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L. Roszkowski, multiDM, 3/06/2016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D1D49-2B4D-254C-87AB-5B655AD6F369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 idx="4294967295"/>
          </p:nvPr>
        </p:nvSpPr>
        <p:spPr>
          <a:xfrm>
            <a:off x="282242" y="274763"/>
            <a:ext cx="8672528" cy="1485901"/>
          </a:xfrm>
        </p:spPr>
        <p:txBody>
          <a:bodyPr>
            <a:noAutofit/>
          </a:bodyPr>
          <a:lstStyle/>
          <a:p>
            <a:r>
              <a:rPr lang="pl-PL" sz="3600" b="1" dirty="0">
                <a:solidFill>
                  <a:srgbClr val="FF0000"/>
                </a:solidFill>
              </a:rPr>
              <a:t>D</a:t>
            </a:r>
            <a:r>
              <a:rPr lang="pl-PL" sz="3600" b="1" dirty="0" smtClean="0">
                <a:solidFill>
                  <a:srgbClr val="FF0000"/>
                </a:solidFill>
              </a:rPr>
              <a:t>ark </a:t>
            </a:r>
            <a:r>
              <a:rPr lang="pl-PL" sz="3600" b="1" dirty="0" err="1" smtClean="0">
                <a:solidFill>
                  <a:srgbClr val="FF0000"/>
                </a:solidFill>
              </a:rPr>
              <a:t>matter</a:t>
            </a:r>
            <a:r>
              <a:rPr lang="pl-PL" sz="3600" b="1" dirty="0" smtClean="0">
                <a:solidFill>
                  <a:srgbClr val="FF0000"/>
                </a:solidFill>
              </a:rPr>
              <a:t> – </a:t>
            </a:r>
            <a:r>
              <a:rPr lang="pl-PL" sz="3600" b="1" dirty="0" err="1" smtClean="0">
                <a:solidFill>
                  <a:srgbClr val="FF0000"/>
                </a:solidFill>
              </a:rPr>
              <a:t>what</a:t>
            </a:r>
            <a:r>
              <a:rPr lang="pl-PL" sz="3600" b="1" dirty="0" smtClean="0">
                <a:solidFill>
                  <a:srgbClr val="FF0000"/>
                </a:solidFill>
              </a:rPr>
              <a:t> </a:t>
            </a:r>
            <a:r>
              <a:rPr lang="pl-PL" sz="3600" b="1" dirty="0" err="1" smtClean="0">
                <a:solidFill>
                  <a:srgbClr val="FF0000"/>
                </a:solidFill>
              </a:rPr>
              <a:t>it</a:t>
            </a:r>
            <a:r>
              <a:rPr lang="pl-PL" sz="3600" b="1" dirty="0" smtClean="0">
                <a:solidFill>
                  <a:srgbClr val="FF0000"/>
                </a:solidFill>
              </a:rPr>
              <a:t> </a:t>
            </a:r>
            <a:r>
              <a:rPr lang="pl-PL" sz="3600" b="1" dirty="0" err="1" smtClean="0">
                <a:solidFill>
                  <a:srgbClr val="FF0000"/>
                </a:solidFill>
              </a:rPr>
              <a:t>is</a:t>
            </a:r>
            <a:r>
              <a:rPr lang="pl-PL" sz="3600" b="1" dirty="0" smtClean="0">
                <a:solidFill>
                  <a:srgbClr val="FF0000"/>
                </a:solidFill>
              </a:rPr>
              <a:t> </a:t>
            </a:r>
            <a:br>
              <a:rPr lang="pl-PL" sz="3600" b="1" dirty="0" smtClean="0">
                <a:solidFill>
                  <a:srgbClr val="FF0000"/>
                </a:solidFill>
              </a:rPr>
            </a:br>
            <a:r>
              <a:rPr lang="pl-PL" sz="3600" b="1" dirty="0" smtClean="0">
                <a:solidFill>
                  <a:srgbClr val="FF0000"/>
                </a:solidFill>
              </a:rPr>
              <a:t>and </a:t>
            </a:r>
            <a:br>
              <a:rPr lang="pl-PL" sz="3600" b="1" dirty="0" smtClean="0">
                <a:solidFill>
                  <a:srgbClr val="FF0000"/>
                </a:solidFill>
              </a:rPr>
            </a:br>
            <a:r>
              <a:rPr lang="pl-PL" sz="3600" b="1" dirty="0" err="1" smtClean="0">
                <a:solidFill>
                  <a:srgbClr val="FF0000"/>
                </a:solidFill>
              </a:rPr>
              <a:t>how</a:t>
            </a:r>
            <a:r>
              <a:rPr lang="pl-PL" sz="3600" b="1" dirty="0" smtClean="0">
                <a:solidFill>
                  <a:srgbClr val="FF0000"/>
                </a:solidFill>
              </a:rPr>
              <a:t> to </a:t>
            </a:r>
            <a:r>
              <a:rPr lang="pl-PL" sz="3600" b="1" dirty="0" err="1" smtClean="0">
                <a:solidFill>
                  <a:srgbClr val="FF0000"/>
                </a:solidFill>
              </a:rPr>
              <a:t>determine</a:t>
            </a:r>
            <a:r>
              <a:rPr lang="pl-PL" sz="3600" b="1" dirty="0" smtClean="0">
                <a:solidFill>
                  <a:srgbClr val="FF0000"/>
                </a:solidFill>
              </a:rPr>
              <a:t> </a:t>
            </a:r>
            <a:r>
              <a:rPr lang="pl-PL" sz="3600" b="1" dirty="0" err="1" smtClean="0">
                <a:solidFill>
                  <a:srgbClr val="FF0000"/>
                </a:solidFill>
              </a:rPr>
              <a:t>its</a:t>
            </a:r>
            <a:r>
              <a:rPr lang="pl-PL" sz="3600" b="1" dirty="0">
                <a:solidFill>
                  <a:srgbClr val="FF0000"/>
                </a:solidFill>
              </a:rPr>
              <a:t> </a:t>
            </a:r>
            <a:r>
              <a:rPr lang="pl-PL" sz="3600" b="1" dirty="0" err="1" smtClean="0">
                <a:solidFill>
                  <a:srgbClr val="FF0000"/>
                </a:solidFill>
              </a:rPr>
              <a:t>properties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idx="4294967295"/>
          </p:nvPr>
        </p:nvSpPr>
        <p:spPr>
          <a:xfrm>
            <a:off x="457200" y="2192030"/>
            <a:ext cx="8229600" cy="1892300"/>
          </a:xfrm>
        </p:spPr>
        <p:txBody>
          <a:bodyPr/>
          <a:lstStyle/>
          <a:p>
            <a:pPr algn="ctr">
              <a:buNone/>
            </a:pPr>
            <a:r>
              <a:rPr lang="en-US" sz="2800" b="1" dirty="0" smtClean="0"/>
              <a:t>Leszek Roszkowski</a:t>
            </a:r>
          </a:p>
          <a:p>
            <a:pPr algn="ctr">
              <a:buNone/>
            </a:pPr>
            <a:r>
              <a:rPr lang="en-US" sz="1800" b="1" dirty="0" smtClean="0">
                <a:solidFill>
                  <a:srgbClr val="0000FF"/>
                </a:solidFill>
              </a:rPr>
              <a:t>National Centre for Nuclear Research (NCBJ), Warsaw, Poland</a:t>
            </a:r>
          </a:p>
          <a:p>
            <a:pPr algn="ctr">
              <a:buNone/>
            </a:pPr>
            <a:r>
              <a:rPr lang="en-US" sz="1800" b="1" dirty="0" smtClean="0">
                <a:solidFill>
                  <a:srgbClr val="0000FF"/>
                </a:solidFill>
              </a:rPr>
              <a:t>and</a:t>
            </a:r>
          </a:p>
          <a:p>
            <a:pPr algn="ctr">
              <a:buNone/>
            </a:pPr>
            <a:r>
              <a:rPr lang="en-US" sz="1800" b="1" dirty="0" smtClean="0">
                <a:solidFill>
                  <a:srgbClr val="0000FF"/>
                </a:solidFill>
              </a:rPr>
              <a:t>University of Sheffield, UK</a:t>
            </a:r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3" y="6149442"/>
            <a:ext cx="721137" cy="71296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3" name="PoleTekstowe 2"/>
          <p:cNvSpPr txBox="1"/>
          <p:nvPr/>
        </p:nvSpPr>
        <p:spPr>
          <a:xfrm>
            <a:off x="1231602" y="4792321"/>
            <a:ext cx="66840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pl-PL" sz="2000" b="1" dirty="0" smtClean="0">
                <a:solidFill>
                  <a:srgbClr val="80005C"/>
                </a:solidFill>
              </a:rPr>
              <a:t>Dark </a:t>
            </a:r>
            <a:r>
              <a:rPr lang="pl-PL" sz="2000" b="1" dirty="0" err="1" smtClean="0">
                <a:solidFill>
                  <a:srgbClr val="80005C"/>
                </a:solidFill>
              </a:rPr>
              <a:t>matter</a:t>
            </a:r>
            <a:r>
              <a:rPr lang="pl-PL" sz="2000" b="1" dirty="0" smtClean="0">
                <a:solidFill>
                  <a:srgbClr val="80005C"/>
                </a:solidFill>
              </a:rPr>
              <a:t> </a:t>
            </a:r>
            <a:r>
              <a:rPr lang="pl-PL" sz="2000" b="1" dirty="0" err="1" smtClean="0">
                <a:solidFill>
                  <a:srgbClr val="80005C"/>
                </a:solidFill>
              </a:rPr>
              <a:t>is</a:t>
            </a:r>
            <a:r>
              <a:rPr lang="pl-PL" sz="2000" b="1" dirty="0" smtClean="0">
                <a:solidFill>
                  <a:srgbClr val="80005C"/>
                </a:solidFill>
              </a:rPr>
              <a:t> </a:t>
            </a:r>
            <a:r>
              <a:rPr lang="pl-PL" sz="2000" b="1" dirty="0" err="1" smtClean="0">
                <a:solidFill>
                  <a:srgbClr val="80005C"/>
                </a:solidFill>
              </a:rPr>
              <a:t>made</a:t>
            </a:r>
            <a:r>
              <a:rPr lang="pl-PL" sz="2000" b="1" dirty="0" smtClean="0">
                <a:solidFill>
                  <a:srgbClr val="80005C"/>
                </a:solidFill>
              </a:rPr>
              <a:t> </a:t>
            </a:r>
            <a:r>
              <a:rPr lang="pl-PL" sz="2000" b="1" dirty="0" err="1" smtClean="0">
                <a:solidFill>
                  <a:srgbClr val="80005C"/>
                </a:solidFill>
              </a:rPr>
              <a:t>up</a:t>
            </a:r>
            <a:r>
              <a:rPr lang="pl-PL" sz="2000" b="1" dirty="0" smtClean="0">
                <a:solidFill>
                  <a:srgbClr val="80005C"/>
                </a:solidFill>
              </a:rPr>
              <a:t> of </a:t>
            </a:r>
            <a:r>
              <a:rPr lang="pl-PL" sz="2000" b="1" dirty="0" err="1" smtClean="0">
                <a:solidFill>
                  <a:srgbClr val="80005C"/>
                </a:solidFill>
              </a:rPr>
              <a:t>WIMPs</a:t>
            </a:r>
            <a:endParaRPr lang="pl-PL" sz="2000" b="1" dirty="0" smtClean="0">
              <a:solidFill>
                <a:srgbClr val="80005C"/>
              </a:solidFill>
            </a:endParaRPr>
          </a:p>
          <a:p>
            <a:pPr marL="285750" indent="-285750">
              <a:buFont typeface="Wingdings" charset="2"/>
              <a:buChar char="Ø"/>
            </a:pPr>
            <a:r>
              <a:rPr lang="pl-PL" sz="2000" b="1" dirty="0" smtClean="0">
                <a:solidFill>
                  <a:srgbClr val="80005C"/>
                </a:solidFill>
              </a:rPr>
              <a:t>DM WIMP </a:t>
            </a:r>
            <a:r>
              <a:rPr lang="pl-PL" sz="2000" b="1" dirty="0" err="1" smtClean="0">
                <a:solidFill>
                  <a:srgbClr val="80005C"/>
                </a:solidFill>
              </a:rPr>
              <a:t>is</a:t>
            </a:r>
            <a:r>
              <a:rPr lang="pl-PL" sz="2000" b="1" dirty="0" smtClean="0">
                <a:solidFill>
                  <a:srgbClr val="80005C"/>
                </a:solidFill>
              </a:rPr>
              <a:t> part of </a:t>
            </a:r>
            <a:r>
              <a:rPr lang="pl-PL" sz="2000" b="1" dirty="0" err="1" smtClean="0">
                <a:solidFill>
                  <a:srgbClr val="80005C"/>
                </a:solidFill>
              </a:rPr>
              <a:t>some</a:t>
            </a:r>
            <a:r>
              <a:rPr lang="pl-PL" sz="2000" b="1" dirty="0" smtClean="0">
                <a:solidFill>
                  <a:srgbClr val="80005C"/>
                </a:solidFill>
              </a:rPr>
              <a:t> ``</a:t>
            </a:r>
            <a:r>
              <a:rPr lang="pl-PL" sz="2000" b="1" dirty="0" err="1" smtClean="0">
                <a:solidFill>
                  <a:srgbClr val="80005C"/>
                </a:solidFill>
              </a:rPr>
              <a:t>new</a:t>
            </a:r>
            <a:r>
              <a:rPr lang="pl-PL" sz="2000" b="1" dirty="0" smtClean="0">
                <a:solidFill>
                  <a:srgbClr val="80005C"/>
                </a:solidFill>
              </a:rPr>
              <a:t> </a:t>
            </a:r>
            <a:r>
              <a:rPr lang="pl-PL" sz="2000" b="1" dirty="0" err="1" smtClean="0">
                <a:solidFill>
                  <a:srgbClr val="80005C"/>
                </a:solidFill>
              </a:rPr>
              <a:t>physics</a:t>
            </a:r>
            <a:r>
              <a:rPr lang="pl-PL" sz="2000" b="1" dirty="0" smtClean="0">
                <a:solidFill>
                  <a:srgbClr val="80005C"/>
                </a:solidFill>
              </a:rPr>
              <a:t>” </a:t>
            </a:r>
            <a:r>
              <a:rPr lang="pl-PL" sz="2000" b="1" dirty="0" err="1" smtClean="0">
                <a:solidFill>
                  <a:srgbClr val="80005C"/>
                </a:solidFill>
              </a:rPr>
              <a:t>beyond</a:t>
            </a:r>
            <a:r>
              <a:rPr lang="pl-PL" sz="2000" b="1" dirty="0" smtClean="0">
                <a:solidFill>
                  <a:srgbClr val="80005C"/>
                </a:solidFill>
              </a:rPr>
              <a:t> the SM</a:t>
            </a:r>
            <a:endParaRPr lang="pl-PL" sz="2000" b="1" dirty="0">
              <a:solidFill>
                <a:srgbClr val="80005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846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80005C"/>
                </a:solidFill>
              </a:rPr>
              <a:t>Main news from the LHC so far…</a:t>
            </a:r>
            <a:endParaRPr lang="en-US" sz="4000" b="1" dirty="0">
              <a:solidFill>
                <a:srgbClr val="80005C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84224"/>
            <a:ext cx="8229600" cy="4941940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Ø"/>
            </a:pPr>
            <a:r>
              <a:rPr lang="en-US" sz="2400" b="1" dirty="0" smtClean="0">
                <a:solidFill>
                  <a:srgbClr val="FF0000"/>
                </a:solidFill>
              </a:rPr>
              <a:t>SM-like Higgs particle at ~125 </a:t>
            </a:r>
            <a:r>
              <a:rPr lang="en-US" sz="2400" b="1" dirty="0" err="1" smtClean="0">
                <a:solidFill>
                  <a:srgbClr val="FF0000"/>
                </a:solidFill>
              </a:rPr>
              <a:t>GeV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</a:p>
          <a:p>
            <a:pPr marL="0" indent="0">
              <a:buNone/>
            </a:pPr>
            <a:endParaRPr lang="en-US" sz="2400" dirty="0" smtClean="0"/>
          </a:p>
          <a:p>
            <a:pPr>
              <a:buFont typeface="Wingdings" charset="2"/>
              <a:buChar char="Ø"/>
            </a:pPr>
            <a:r>
              <a:rPr lang="en-US" sz="2400" b="1" dirty="0" smtClean="0">
                <a:solidFill>
                  <a:srgbClr val="FF0000"/>
                </a:solidFill>
              </a:rPr>
              <a:t>No (convincing) deviations </a:t>
            </a:r>
          </a:p>
          <a:p>
            <a:pPr marL="0" indent="0">
              <a:buNone/>
            </a:pPr>
            <a:r>
              <a:rPr lang="en-US" sz="2400" b="1" dirty="0" smtClean="0">
                <a:solidFill>
                  <a:srgbClr val="FF0000"/>
                </a:solidFill>
              </a:rPr>
              <a:t>     from the SM</a:t>
            </a:r>
          </a:p>
          <a:p>
            <a:pPr marL="0" indent="0">
              <a:buNone/>
            </a:pPr>
            <a:endParaRPr lang="en-US" sz="3800" b="1" dirty="0" smtClean="0">
              <a:solidFill>
                <a:srgbClr val="000090"/>
              </a:solidFill>
            </a:endParaRPr>
          </a:p>
          <a:p>
            <a:pPr>
              <a:buFont typeface="Wingdings" charset="2"/>
              <a:buChar char="Ø"/>
            </a:pPr>
            <a:endParaRPr lang="en-US" sz="2400" b="1" dirty="0" smtClean="0">
              <a:solidFill>
                <a:srgbClr val="000090"/>
              </a:solidFill>
            </a:endParaRPr>
          </a:p>
          <a:p>
            <a:pPr marL="0" indent="0">
              <a:buNone/>
            </a:pPr>
            <a:endParaRPr lang="en-US" sz="2400" b="1" dirty="0" smtClean="0">
              <a:solidFill>
                <a:srgbClr val="000090"/>
              </a:solidFill>
            </a:endParaRPr>
          </a:p>
          <a:p>
            <a:pPr>
              <a:buFont typeface="Wingdings" charset="2"/>
              <a:buChar char="Ø"/>
            </a:pPr>
            <a:r>
              <a:rPr lang="en-US" sz="2400" b="1" dirty="0" smtClean="0">
                <a:solidFill>
                  <a:srgbClr val="FF0000"/>
                </a:solidFill>
              </a:rPr>
              <a:t>Stringent lower limits 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FF0000"/>
                </a:solidFill>
              </a:rPr>
              <a:t>	</a:t>
            </a:r>
            <a:r>
              <a:rPr lang="en-US" sz="2400" b="1" dirty="0" smtClean="0">
                <a:solidFill>
                  <a:srgbClr val="FF0000"/>
                </a:solidFill>
              </a:rPr>
              <a:t>on </a:t>
            </a:r>
            <a:r>
              <a:rPr lang="en-US" sz="2400" b="1" dirty="0" err="1" smtClean="0">
                <a:solidFill>
                  <a:srgbClr val="FF0000"/>
                </a:solidFill>
              </a:rPr>
              <a:t>superpartner</a:t>
            </a:r>
            <a:r>
              <a:rPr lang="en-US" sz="2400" b="1" dirty="0" smtClean="0">
                <a:solidFill>
                  <a:srgbClr val="FF0000"/>
                </a:solidFill>
              </a:rPr>
              <a:t> masses</a:t>
            </a:r>
          </a:p>
          <a:p>
            <a:pPr marL="0" indent="0">
              <a:buNone/>
            </a:pPr>
            <a:endParaRPr lang="en-US" sz="2400" b="1" dirty="0" smtClean="0">
              <a:solidFill>
                <a:srgbClr val="00009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L. Roszkowski, multiDM, 3/06/2016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D1D49-2B4D-254C-87AB-5B655AD6F369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12" name="Prostokąt 11"/>
          <p:cNvSpPr/>
          <p:nvPr/>
        </p:nvSpPr>
        <p:spPr>
          <a:xfrm>
            <a:off x="525072" y="6031174"/>
            <a:ext cx="50416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SUSY </a:t>
            </a:r>
            <a:r>
              <a:rPr lang="en-US" sz="2400" b="1" dirty="0" smtClean="0">
                <a:solidFill>
                  <a:srgbClr val="FF0000"/>
                </a:solidFill>
              </a:rPr>
              <a:t>masses pushed to 1 </a:t>
            </a:r>
            <a:r>
              <a:rPr lang="en-US" sz="2400" b="1" dirty="0" err="1" smtClean="0">
                <a:solidFill>
                  <a:srgbClr val="FF0000"/>
                </a:solidFill>
              </a:rPr>
              <a:t>TeV</a:t>
            </a:r>
            <a:r>
              <a:rPr lang="en-US" sz="2400" b="1" dirty="0" smtClean="0">
                <a:solidFill>
                  <a:srgbClr val="FF0000"/>
                </a:solidFill>
              </a:rPr>
              <a:t>+ scale…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13" name="Picture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938" y="1184223"/>
            <a:ext cx="3712713" cy="2628151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3016" y="4053878"/>
            <a:ext cx="3353256" cy="2379215"/>
          </a:xfrm>
          <a:prstGeom prst="rect">
            <a:avLst/>
          </a:prstGeom>
        </p:spPr>
      </p:pic>
      <p:sp>
        <p:nvSpPr>
          <p:cNvPr id="9" name="PoleTekstowe 8"/>
          <p:cNvSpPr txBox="1"/>
          <p:nvPr/>
        </p:nvSpPr>
        <p:spPr>
          <a:xfrm>
            <a:off x="7041250" y="5843756"/>
            <a:ext cx="19964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b="1" u="sng" dirty="0"/>
              <a:t>ATLAS-CONF-2013-</a:t>
            </a:r>
            <a:r>
              <a:rPr lang="da-DK" sz="1200" b="1" u="sng" dirty="0" smtClean="0"/>
              <a:t>047</a:t>
            </a:r>
            <a:endParaRPr lang="pl-PL" sz="1200" b="1"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1628" y="946890"/>
            <a:ext cx="2974644" cy="2865483"/>
          </a:xfrm>
          <a:prstGeom prst="rect">
            <a:avLst/>
          </a:prstGeom>
        </p:spPr>
      </p:pic>
      <p:sp>
        <p:nvSpPr>
          <p:cNvPr id="11" name="PoleTekstowe 10"/>
          <p:cNvSpPr txBox="1"/>
          <p:nvPr/>
        </p:nvSpPr>
        <p:spPr>
          <a:xfrm>
            <a:off x="7994070" y="2437567"/>
            <a:ext cx="9322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b="1" dirty="0" smtClean="0"/>
              <a:t>ICHEP’14</a:t>
            </a:r>
            <a:endParaRPr lang="pl-PL" sz="1400" b="1" dirty="0"/>
          </a:p>
        </p:txBody>
      </p:sp>
      <p:sp>
        <p:nvSpPr>
          <p:cNvPr id="15" name="PoleTekstowe 14"/>
          <p:cNvSpPr txBox="1"/>
          <p:nvPr/>
        </p:nvSpPr>
        <p:spPr>
          <a:xfrm>
            <a:off x="239888" y="5658556"/>
            <a:ext cx="2884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err="1" smtClean="0">
                <a:solidFill>
                  <a:srgbClr val="000090"/>
                </a:solidFill>
              </a:rPr>
              <a:t>Each</a:t>
            </a:r>
            <a:r>
              <a:rPr lang="pl-PL" b="1" dirty="0" smtClean="0">
                <a:solidFill>
                  <a:srgbClr val="000090"/>
                </a:solidFill>
              </a:rPr>
              <a:t> </a:t>
            </a:r>
            <a:r>
              <a:rPr lang="pl-PL" b="1" dirty="0" err="1" smtClean="0">
                <a:solidFill>
                  <a:srgbClr val="000090"/>
                </a:solidFill>
              </a:rPr>
              <a:t>independently</a:t>
            </a:r>
            <a:r>
              <a:rPr lang="pl-PL" b="1" dirty="0" smtClean="0">
                <a:solidFill>
                  <a:srgbClr val="000090"/>
                </a:solidFill>
              </a:rPr>
              <a:t> </a:t>
            </a:r>
            <a:r>
              <a:rPr lang="pl-PL" b="1" dirty="0" err="1" smtClean="0">
                <a:solidFill>
                  <a:srgbClr val="000090"/>
                </a:solidFill>
              </a:rPr>
              <a:t>implies</a:t>
            </a:r>
            <a:r>
              <a:rPr lang="pl-PL" b="1" dirty="0" smtClean="0">
                <a:solidFill>
                  <a:srgbClr val="000090"/>
                </a:solidFill>
              </a:rPr>
              <a:t>:</a:t>
            </a:r>
            <a:endParaRPr lang="pl-PL" b="1" dirty="0">
              <a:solidFill>
                <a:srgbClr val="000090"/>
              </a:solidFill>
            </a:endParaRPr>
          </a:p>
        </p:txBody>
      </p:sp>
      <p:sp>
        <p:nvSpPr>
          <p:cNvPr id="16" name="Zaokrąglony prostokąt 15"/>
          <p:cNvSpPr/>
          <p:nvPr/>
        </p:nvSpPr>
        <p:spPr>
          <a:xfrm>
            <a:off x="525072" y="6031174"/>
            <a:ext cx="5047944" cy="461665"/>
          </a:xfrm>
          <a:prstGeom prst="roundRect">
            <a:avLst/>
          </a:prstGeom>
          <a:solidFill>
            <a:schemeClr val="accent1">
              <a:alpha val="2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7" name="Obraz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4605" y="3022204"/>
            <a:ext cx="4411839" cy="327859"/>
          </a:xfrm>
          <a:prstGeom prst="rect">
            <a:avLst/>
          </a:prstGeom>
        </p:spPr>
      </p:pic>
      <p:sp>
        <p:nvSpPr>
          <p:cNvPr id="18" name="PoleTekstowe 17"/>
          <p:cNvSpPr txBox="1"/>
          <p:nvPr/>
        </p:nvSpPr>
        <p:spPr>
          <a:xfrm>
            <a:off x="3603049" y="3473819"/>
            <a:ext cx="21448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 err="1" smtClean="0"/>
              <a:t>Combined</a:t>
            </a:r>
            <a:r>
              <a:rPr lang="pl-PL" sz="1600" b="1" dirty="0" smtClean="0"/>
              <a:t> </a:t>
            </a:r>
            <a:r>
              <a:rPr lang="pl-PL" sz="1600" b="1" dirty="0" err="1" smtClean="0"/>
              <a:t>LHCb+CMS</a:t>
            </a:r>
            <a:endParaRPr lang="pl-PL" sz="1600" b="1" dirty="0"/>
          </a:p>
        </p:txBody>
      </p:sp>
      <p:pic>
        <p:nvPicPr>
          <p:cNvPr id="19" name="Obraz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9302" y="3812373"/>
            <a:ext cx="3187698" cy="238117"/>
          </a:xfrm>
          <a:prstGeom prst="rect">
            <a:avLst/>
          </a:prstGeom>
        </p:spPr>
      </p:pic>
      <p:sp>
        <p:nvSpPr>
          <p:cNvPr id="20" name="PoleTekstowe 19"/>
          <p:cNvSpPr txBox="1"/>
          <p:nvPr/>
        </p:nvSpPr>
        <p:spPr>
          <a:xfrm>
            <a:off x="3934513" y="4106390"/>
            <a:ext cx="16321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 err="1" smtClean="0"/>
              <a:t>superIso</a:t>
            </a:r>
            <a:r>
              <a:rPr lang="pl-PL" sz="1600" b="1" dirty="0" smtClean="0"/>
              <a:t> v.3.4</a:t>
            </a:r>
            <a:endParaRPr lang="pl-PL" sz="1600" b="1" dirty="0"/>
          </a:p>
        </p:txBody>
      </p:sp>
    </p:spTree>
    <p:extLst>
      <p:ext uri="{BB962C8B-B14F-4D97-AF65-F5344CB8AC3E}">
        <p14:creationId xmlns:p14="http://schemas.microsoft.com/office/powerpoint/2010/main" val="547431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-149541"/>
            <a:ext cx="8229600" cy="1143000"/>
          </a:xfrm>
        </p:spPr>
        <p:txBody>
          <a:bodyPr>
            <a:normAutofit/>
          </a:bodyPr>
          <a:lstStyle/>
          <a:p>
            <a:r>
              <a:rPr lang="pl-PL" sz="3600" b="1" dirty="0" smtClean="0">
                <a:solidFill>
                  <a:srgbClr val="660066"/>
                </a:solidFill>
              </a:rPr>
              <a:t>The 125 </a:t>
            </a:r>
            <a:r>
              <a:rPr lang="pl-PL" sz="3600" b="1" dirty="0" err="1" smtClean="0">
                <a:solidFill>
                  <a:srgbClr val="660066"/>
                </a:solidFill>
              </a:rPr>
              <a:t>GeV</a:t>
            </a:r>
            <a:r>
              <a:rPr lang="pl-PL" sz="3600" b="1" dirty="0" smtClean="0">
                <a:solidFill>
                  <a:srgbClr val="660066"/>
                </a:solidFill>
              </a:rPr>
              <a:t> </a:t>
            </a:r>
            <a:r>
              <a:rPr lang="pl-PL" sz="3600" b="1" dirty="0" err="1" smtClean="0">
                <a:solidFill>
                  <a:srgbClr val="660066"/>
                </a:solidFill>
              </a:rPr>
              <a:t>Higgs</a:t>
            </a:r>
            <a:r>
              <a:rPr lang="pl-PL" sz="3600" b="1" dirty="0" smtClean="0">
                <a:solidFill>
                  <a:srgbClr val="660066"/>
                </a:solidFill>
              </a:rPr>
              <a:t> </a:t>
            </a:r>
            <a:r>
              <a:rPr lang="pl-PL" sz="3600" b="1" dirty="0" err="1" smtClean="0">
                <a:solidFill>
                  <a:srgbClr val="660066"/>
                </a:solidFill>
              </a:rPr>
              <a:t>boson</a:t>
            </a:r>
            <a:r>
              <a:rPr lang="pl-PL" sz="3600" b="1" dirty="0" smtClean="0">
                <a:solidFill>
                  <a:srgbClr val="660066"/>
                </a:solidFill>
              </a:rPr>
              <a:t> and SUSY</a:t>
            </a:r>
            <a:endParaRPr lang="pl-PL" sz="3600" b="1" dirty="0">
              <a:solidFill>
                <a:srgbClr val="660066"/>
              </a:solidFill>
            </a:endParaRPr>
          </a:p>
        </p:txBody>
      </p:sp>
      <p:sp>
        <p:nvSpPr>
          <p:cNvPr id="4" name="PoleTekstowe 3"/>
          <p:cNvSpPr txBox="1"/>
          <p:nvPr/>
        </p:nvSpPr>
        <p:spPr>
          <a:xfrm>
            <a:off x="798001" y="4136198"/>
            <a:ext cx="80273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 err="1" smtClean="0">
                <a:solidFill>
                  <a:srgbClr val="800000"/>
                </a:solidFill>
              </a:rPr>
              <a:t>Higgs</a:t>
            </a:r>
            <a:r>
              <a:rPr lang="pl-PL" sz="2000" b="1" dirty="0" smtClean="0">
                <a:solidFill>
                  <a:srgbClr val="800000"/>
                </a:solidFill>
              </a:rPr>
              <a:t> </a:t>
            </a:r>
            <a:r>
              <a:rPr lang="pl-PL" sz="2000" b="1" dirty="0" err="1" smtClean="0">
                <a:solidFill>
                  <a:srgbClr val="800000"/>
                </a:solidFill>
              </a:rPr>
              <a:t>boson</a:t>
            </a:r>
            <a:r>
              <a:rPr lang="pl-PL" sz="2000" b="1" dirty="0" smtClean="0">
                <a:solidFill>
                  <a:srgbClr val="800000"/>
                </a:solidFill>
              </a:rPr>
              <a:t> mass of 125 </a:t>
            </a:r>
            <a:r>
              <a:rPr lang="pl-PL" sz="2000" b="1" dirty="0" err="1" smtClean="0">
                <a:solidFill>
                  <a:srgbClr val="800000"/>
                </a:solidFill>
              </a:rPr>
              <a:t>GeV</a:t>
            </a:r>
            <a:r>
              <a:rPr lang="pl-PL" sz="2000" b="1" dirty="0" smtClean="0">
                <a:solidFill>
                  <a:srgbClr val="800000"/>
                </a:solidFill>
              </a:rPr>
              <a:t> </a:t>
            </a:r>
            <a:r>
              <a:rPr lang="pl-PL" sz="2000" b="1" dirty="0" err="1" smtClean="0">
                <a:solidFill>
                  <a:srgbClr val="800000"/>
                </a:solidFill>
              </a:rPr>
              <a:t>came</a:t>
            </a:r>
            <a:r>
              <a:rPr lang="pl-PL" sz="2000" b="1" dirty="0" smtClean="0">
                <a:solidFill>
                  <a:srgbClr val="800000"/>
                </a:solidFill>
              </a:rPr>
              <a:t> out to </a:t>
            </a:r>
            <a:r>
              <a:rPr lang="pl-PL" sz="2000" b="1" dirty="0" err="1" smtClean="0">
                <a:solidFill>
                  <a:srgbClr val="800000"/>
                </a:solidFill>
              </a:rPr>
              <a:t>lie</a:t>
            </a:r>
            <a:r>
              <a:rPr lang="pl-PL" sz="2000" b="1" dirty="0" smtClean="0">
                <a:solidFill>
                  <a:srgbClr val="800000"/>
                </a:solidFill>
              </a:rPr>
              <a:t> in a </a:t>
            </a:r>
            <a:r>
              <a:rPr lang="pl-PL" sz="2000" b="1" dirty="0" err="1" smtClean="0">
                <a:solidFill>
                  <a:srgbClr val="800000"/>
                </a:solidFill>
              </a:rPr>
              <a:t>narrow</a:t>
            </a:r>
            <a:r>
              <a:rPr lang="pl-PL" sz="2000" b="1" dirty="0" smtClean="0">
                <a:solidFill>
                  <a:srgbClr val="800000"/>
                </a:solidFill>
              </a:rPr>
              <a:t> </a:t>
            </a:r>
            <a:r>
              <a:rPr lang="pl-PL" sz="2000" b="1" dirty="0" err="1" smtClean="0">
                <a:solidFill>
                  <a:srgbClr val="800000"/>
                </a:solidFill>
              </a:rPr>
              <a:t>window</a:t>
            </a:r>
            <a:r>
              <a:rPr lang="pl-PL" sz="2000" b="1" dirty="0" smtClean="0">
                <a:solidFill>
                  <a:srgbClr val="800000"/>
                </a:solidFill>
              </a:rPr>
              <a:t> </a:t>
            </a:r>
            <a:r>
              <a:rPr lang="pl-PL" sz="2000" b="1" dirty="0" err="1" smtClean="0">
                <a:solidFill>
                  <a:srgbClr val="800000"/>
                </a:solidFill>
              </a:rPr>
              <a:t>allowed</a:t>
            </a:r>
            <a:r>
              <a:rPr lang="pl-PL" sz="2000" b="1" dirty="0" smtClean="0">
                <a:solidFill>
                  <a:srgbClr val="800000"/>
                </a:solidFill>
              </a:rPr>
              <a:t> by </a:t>
            </a:r>
            <a:r>
              <a:rPr lang="pl-PL" sz="2000" b="1" dirty="0" err="1" smtClean="0">
                <a:solidFill>
                  <a:srgbClr val="800000"/>
                </a:solidFill>
              </a:rPr>
              <a:t>simplest</a:t>
            </a:r>
            <a:r>
              <a:rPr lang="pl-PL" sz="2000" b="1" dirty="0" smtClean="0">
                <a:solidFill>
                  <a:srgbClr val="800000"/>
                </a:solidFill>
              </a:rPr>
              <a:t> SUSY </a:t>
            </a:r>
            <a:r>
              <a:rPr lang="pl-PL" sz="2000" b="1" dirty="0" err="1" smtClean="0">
                <a:solidFill>
                  <a:srgbClr val="800000"/>
                </a:solidFill>
              </a:rPr>
              <a:t>models</a:t>
            </a:r>
            <a:r>
              <a:rPr lang="pl-PL" sz="2000" b="1" dirty="0" smtClean="0">
                <a:solidFill>
                  <a:srgbClr val="800000"/>
                </a:solidFill>
              </a:rPr>
              <a:t> (114.4 to ~132 </a:t>
            </a:r>
            <a:r>
              <a:rPr lang="pl-PL" sz="2000" b="1" dirty="0" err="1" smtClean="0">
                <a:solidFill>
                  <a:srgbClr val="800000"/>
                </a:solidFill>
              </a:rPr>
              <a:t>GeV</a:t>
            </a:r>
            <a:r>
              <a:rPr lang="pl-PL" sz="2000" b="1" dirty="0" smtClean="0">
                <a:solidFill>
                  <a:srgbClr val="800000"/>
                </a:solidFill>
              </a:rPr>
              <a:t>)</a:t>
            </a:r>
            <a:endParaRPr lang="pl-PL" sz="2000" b="1" dirty="0">
              <a:solidFill>
                <a:srgbClr val="800000"/>
              </a:solidFill>
            </a:endParaRP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416" y="1080379"/>
            <a:ext cx="8204200" cy="2235200"/>
          </a:xfrm>
          <a:prstGeom prst="rect">
            <a:avLst/>
          </a:prstGeom>
          <a:solidFill>
            <a:srgbClr val="C0504D"/>
          </a:solidFill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8936" y="3373806"/>
            <a:ext cx="7251700" cy="495300"/>
          </a:xfrm>
          <a:prstGeom prst="rect">
            <a:avLst/>
          </a:prstGeom>
        </p:spPr>
      </p:pic>
      <p:sp>
        <p:nvSpPr>
          <p:cNvPr id="10" name="Prostokąt 9"/>
          <p:cNvSpPr/>
          <p:nvPr/>
        </p:nvSpPr>
        <p:spPr>
          <a:xfrm>
            <a:off x="4946003" y="1345499"/>
            <a:ext cx="4234633" cy="488440"/>
          </a:xfrm>
          <a:prstGeom prst="rect">
            <a:avLst/>
          </a:prstGeom>
          <a:solidFill>
            <a:srgbClr val="00009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Prostokąt 10"/>
          <p:cNvSpPr/>
          <p:nvPr/>
        </p:nvSpPr>
        <p:spPr>
          <a:xfrm>
            <a:off x="3126363" y="1333517"/>
            <a:ext cx="1819640" cy="48844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oleTekstowe 11"/>
          <p:cNvSpPr txBox="1"/>
          <p:nvPr/>
        </p:nvSpPr>
        <p:spPr>
          <a:xfrm>
            <a:off x="3333973" y="1406325"/>
            <a:ext cx="1477695" cy="366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 smtClean="0"/>
              <a:t>…LEP </a:t>
            </a:r>
            <a:r>
              <a:rPr lang="pl-PL" b="1" dirty="0" err="1" smtClean="0"/>
              <a:t>excl</a:t>
            </a:r>
            <a:r>
              <a:rPr lang="pl-PL" b="1" dirty="0" smtClean="0"/>
              <a:t>.</a:t>
            </a:r>
            <a:endParaRPr lang="pl-PL" b="1" dirty="0"/>
          </a:p>
        </p:txBody>
      </p:sp>
      <p:sp useBgFill="1">
        <p:nvSpPr>
          <p:cNvPr id="14" name="Prostokąt 13"/>
          <p:cNvSpPr/>
          <p:nvPr/>
        </p:nvSpPr>
        <p:spPr>
          <a:xfrm>
            <a:off x="2088313" y="2614985"/>
            <a:ext cx="2857690" cy="45180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/>
              <a:t>…</a:t>
            </a:r>
            <a:r>
              <a:rPr lang="pl-PL" b="1" dirty="0" smtClean="0"/>
              <a:t>LE</a:t>
            </a:r>
            <a:r>
              <a:rPr lang="pl-PL" b="1" dirty="0"/>
              <a:t>…LEP </a:t>
            </a:r>
            <a:r>
              <a:rPr lang="pl-PL" b="1" dirty="0" err="1"/>
              <a:t>excl</a:t>
            </a:r>
            <a:r>
              <a:rPr lang="pl-PL" b="1" dirty="0"/>
              <a:t>.</a:t>
            </a:r>
          </a:p>
          <a:p>
            <a:pPr algn="ctr"/>
            <a:r>
              <a:rPr lang="pl-PL" b="1" dirty="0" smtClean="0"/>
              <a:t>P </a:t>
            </a:r>
            <a:r>
              <a:rPr lang="pl-PL" b="1" dirty="0" err="1"/>
              <a:t>excl</a:t>
            </a:r>
            <a:r>
              <a:rPr lang="pl-PL" b="1" dirty="0"/>
              <a:t>.</a:t>
            </a:r>
          </a:p>
        </p:txBody>
      </p:sp>
      <p:sp>
        <p:nvSpPr>
          <p:cNvPr id="15" name="PoleTekstowe 14"/>
          <p:cNvSpPr txBox="1"/>
          <p:nvPr/>
        </p:nvSpPr>
        <p:spPr>
          <a:xfrm>
            <a:off x="3535674" y="2636634"/>
            <a:ext cx="1171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/>
              <a:t>…LEP </a:t>
            </a:r>
            <a:r>
              <a:rPr lang="pl-PL" b="1" dirty="0" err="1"/>
              <a:t>excl</a:t>
            </a:r>
            <a:r>
              <a:rPr lang="pl-PL" b="1" dirty="0" smtClean="0"/>
              <a:t>.</a:t>
            </a:r>
            <a:endParaRPr lang="pl-PL" b="1" dirty="0"/>
          </a:p>
        </p:txBody>
      </p:sp>
      <p:sp>
        <p:nvSpPr>
          <p:cNvPr id="16" name="PoleTekstowe 15"/>
          <p:cNvSpPr txBox="1"/>
          <p:nvPr/>
        </p:nvSpPr>
        <p:spPr>
          <a:xfrm>
            <a:off x="4260971" y="5040999"/>
            <a:ext cx="4149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smtClean="0">
                <a:solidFill>
                  <a:srgbClr val="FF0000"/>
                </a:solidFill>
              </a:rPr>
              <a:t>Smoking </a:t>
            </a:r>
            <a:r>
              <a:rPr lang="pl-PL" sz="2800" b="1" dirty="0" err="1" smtClean="0">
                <a:solidFill>
                  <a:srgbClr val="FF0000"/>
                </a:solidFill>
              </a:rPr>
              <a:t>gun</a:t>
            </a:r>
            <a:r>
              <a:rPr lang="pl-PL" sz="2800" b="1" dirty="0" smtClean="0">
                <a:solidFill>
                  <a:srgbClr val="FF0000"/>
                </a:solidFill>
              </a:rPr>
              <a:t> of SUSY?</a:t>
            </a:r>
            <a:endParaRPr lang="pl-PL" sz="2800" b="1" dirty="0">
              <a:solidFill>
                <a:srgbClr val="FF0000"/>
              </a:solidFill>
            </a:endParaRPr>
          </a:p>
        </p:txBody>
      </p:sp>
      <p:sp>
        <p:nvSpPr>
          <p:cNvPr id="18" name="PoleTekstowe 17"/>
          <p:cNvSpPr txBox="1"/>
          <p:nvPr/>
        </p:nvSpPr>
        <p:spPr>
          <a:xfrm>
            <a:off x="5265745" y="5804956"/>
            <a:ext cx="38654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solidFill>
                  <a:srgbClr val="000090"/>
                </a:solidFill>
              </a:rPr>
              <a:t>…</a:t>
            </a:r>
            <a:r>
              <a:rPr lang="pl-PL" b="1" dirty="0" err="1" smtClean="0">
                <a:solidFill>
                  <a:srgbClr val="000090"/>
                </a:solidFill>
              </a:rPr>
              <a:t>close</a:t>
            </a:r>
            <a:r>
              <a:rPr lang="pl-PL" b="1" dirty="0" smtClean="0">
                <a:solidFill>
                  <a:srgbClr val="000090"/>
                </a:solidFill>
              </a:rPr>
              <a:t> to the </a:t>
            </a:r>
            <a:r>
              <a:rPr lang="pl-PL" b="1" dirty="0" err="1" smtClean="0">
                <a:solidFill>
                  <a:srgbClr val="000090"/>
                </a:solidFill>
              </a:rPr>
              <a:t>upper</a:t>
            </a:r>
            <a:r>
              <a:rPr lang="pl-PL" b="1" dirty="0" smtClean="0">
                <a:solidFill>
                  <a:srgbClr val="000090"/>
                </a:solidFill>
              </a:rPr>
              <a:t> limit: </a:t>
            </a:r>
            <a:r>
              <a:rPr lang="pl-PL" b="1" dirty="0" err="1" smtClean="0">
                <a:solidFill>
                  <a:srgbClr val="000090"/>
                </a:solidFill>
              </a:rPr>
              <a:t>this</a:t>
            </a:r>
            <a:r>
              <a:rPr lang="pl-PL" b="1" dirty="0" smtClean="0">
                <a:solidFill>
                  <a:srgbClr val="000090"/>
                </a:solidFill>
              </a:rPr>
              <a:t> </a:t>
            </a:r>
            <a:r>
              <a:rPr lang="pl-PL" b="1" dirty="0" err="1" smtClean="0">
                <a:solidFill>
                  <a:srgbClr val="000090"/>
                </a:solidFill>
              </a:rPr>
              <a:t>has</a:t>
            </a:r>
            <a:r>
              <a:rPr lang="pl-PL" b="1" dirty="0" smtClean="0">
                <a:solidFill>
                  <a:srgbClr val="000090"/>
                </a:solidFill>
              </a:rPr>
              <a:t> </a:t>
            </a:r>
            <a:r>
              <a:rPr lang="pl-PL" b="1" dirty="0" err="1" smtClean="0">
                <a:solidFill>
                  <a:srgbClr val="000090"/>
                </a:solidFill>
              </a:rPr>
              <a:t>strong</a:t>
            </a:r>
            <a:r>
              <a:rPr lang="pl-PL" b="1" dirty="0" smtClean="0">
                <a:solidFill>
                  <a:srgbClr val="000090"/>
                </a:solidFill>
              </a:rPr>
              <a:t> </a:t>
            </a:r>
            <a:r>
              <a:rPr lang="pl-PL" b="1" dirty="0" err="1" smtClean="0">
                <a:solidFill>
                  <a:srgbClr val="000090"/>
                </a:solidFill>
              </a:rPr>
              <a:t>implications</a:t>
            </a:r>
            <a:r>
              <a:rPr lang="pl-PL" b="1" dirty="0" smtClean="0">
                <a:solidFill>
                  <a:srgbClr val="000090"/>
                </a:solidFill>
              </a:rPr>
              <a:t>…</a:t>
            </a:r>
            <a:endParaRPr lang="pl-PL" b="1" dirty="0">
              <a:solidFill>
                <a:srgbClr val="000090"/>
              </a:solidFill>
            </a:endParaRPr>
          </a:p>
        </p:txBody>
      </p:sp>
      <p:sp>
        <p:nvSpPr>
          <p:cNvPr id="19" name="Symbol zastępczy stopki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L. Roszkowski, multiDM, 3/06/2016</a:t>
            </a:r>
            <a:endParaRPr lang="pl-PL" dirty="0"/>
          </a:p>
        </p:txBody>
      </p:sp>
      <p:sp>
        <p:nvSpPr>
          <p:cNvPr id="20" name="Symbol zastępczy numeru slajdu 19"/>
          <p:cNvSpPr>
            <a:spLocks noGrp="1"/>
          </p:cNvSpPr>
          <p:nvPr>
            <p:ph type="sldNum" sz="quarter" idx="12"/>
          </p:nvPr>
        </p:nvSpPr>
        <p:spPr>
          <a:xfrm>
            <a:off x="5870320" y="6356350"/>
            <a:ext cx="2133600" cy="365125"/>
          </a:xfrm>
        </p:spPr>
        <p:txBody>
          <a:bodyPr/>
          <a:lstStyle/>
          <a:p>
            <a:fld id="{CDB1AD3B-7164-4D4E-8CB8-237544485963}" type="slidenum">
              <a:rPr lang="pl-PL" smtClean="0"/>
              <a:t>11</a:t>
            </a:fld>
            <a:endParaRPr lang="pl-PL" dirty="0"/>
          </a:p>
        </p:txBody>
      </p:sp>
      <p:sp>
        <p:nvSpPr>
          <p:cNvPr id="21" name="PoleTekstowe 20"/>
          <p:cNvSpPr txBox="1"/>
          <p:nvPr/>
        </p:nvSpPr>
        <p:spPr>
          <a:xfrm>
            <a:off x="7723650" y="993696"/>
            <a:ext cx="16120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solidFill>
                  <a:srgbClr val="000090"/>
                </a:solidFill>
                <a:sym typeface="Wingdings"/>
              </a:rPr>
              <a:t> </a:t>
            </a:r>
            <a:r>
              <a:rPr lang="pl-PL" b="1" dirty="0" smtClean="0">
                <a:solidFill>
                  <a:srgbClr val="000090"/>
                </a:solidFill>
              </a:rPr>
              <a:t>~750 </a:t>
            </a:r>
            <a:r>
              <a:rPr lang="pl-PL" b="1" dirty="0" err="1" smtClean="0">
                <a:solidFill>
                  <a:srgbClr val="000090"/>
                </a:solidFill>
              </a:rPr>
              <a:t>GeV</a:t>
            </a:r>
            <a:endParaRPr lang="pl-PL" b="1" dirty="0">
              <a:solidFill>
                <a:srgbClr val="000090"/>
              </a:solidFill>
            </a:endParaRPr>
          </a:p>
        </p:txBody>
      </p:sp>
      <p:pic>
        <p:nvPicPr>
          <p:cNvPr id="22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410091" y="6145036"/>
            <a:ext cx="721137" cy="71296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9" name="Zaokrąglony prostokąt 8"/>
          <p:cNvSpPr/>
          <p:nvPr/>
        </p:nvSpPr>
        <p:spPr>
          <a:xfrm>
            <a:off x="4260971" y="5102554"/>
            <a:ext cx="3598423" cy="461665"/>
          </a:xfrm>
          <a:prstGeom prst="roundRect">
            <a:avLst/>
          </a:prstGeom>
          <a:solidFill>
            <a:schemeClr val="accent1">
              <a:alpha val="3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Prostokąt 12"/>
          <p:cNvSpPr/>
          <p:nvPr/>
        </p:nvSpPr>
        <p:spPr>
          <a:xfrm>
            <a:off x="262883" y="527145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b="1" dirty="0" err="1" smtClean="0">
                <a:solidFill>
                  <a:srgbClr val="000090"/>
                </a:solidFill>
              </a:rPr>
              <a:t>Higgs</a:t>
            </a:r>
            <a:r>
              <a:rPr lang="pl-PL" b="1" dirty="0" smtClean="0">
                <a:solidFill>
                  <a:srgbClr val="000090"/>
                </a:solidFill>
              </a:rPr>
              <a:t> </a:t>
            </a:r>
            <a:r>
              <a:rPr lang="pl-PL" b="1" dirty="0" err="1" smtClean="0">
                <a:solidFill>
                  <a:srgbClr val="000090"/>
                </a:solidFill>
              </a:rPr>
              <a:t>boson</a:t>
            </a:r>
            <a:r>
              <a:rPr lang="pl-PL" b="1" dirty="0" smtClean="0">
                <a:solidFill>
                  <a:srgbClr val="000090"/>
                </a:solidFill>
              </a:rPr>
              <a:t>: </a:t>
            </a:r>
          </a:p>
          <a:p>
            <a:pPr marL="285750" indent="-285750">
              <a:buFont typeface="Wingdings" charset="2"/>
              <a:buChar char="Ø"/>
            </a:pPr>
            <a:r>
              <a:rPr lang="pl-PL" b="1" dirty="0" err="1">
                <a:solidFill>
                  <a:srgbClr val="000090"/>
                </a:solidFill>
              </a:rPr>
              <a:t>f</a:t>
            </a:r>
            <a:r>
              <a:rPr lang="pl-PL" b="1" dirty="0" err="1" smtClean="0">
                <a:solidFill>
                  <a:srgbClr val="000090"/>
                </a:solidFill>
              </a:rPr>
              <a:t>undamental</a:t>
            </a:r>
            <a:r>
              <a:rPr lang="pl-PL" b="1" dirty="0" smtClean="0">
                <a:solidFill>
                  <a:srgbClr val="000090"/>
                </a:solidFill>
              </a:rPr>
              <a:t> </a:t>
            </a:r>
            <a:r>
              <a:rPr lang="pl-PL" b="1" dirty="0" err="1">
                <a:solidFill>
                  <a:srgbClr val="000090"/>
                </a:solidFill>
              </a:rPr>
              <a:t>scalar</a:t>
            </a:r>
            <a:r>
              <a:rPr lang="pl-PL" b="1" dirty="0">
                <a:solidFill>
                  <a:srgbClr val="000090"/>
                </a:solidFill>
              </a:rPr>
              <a:t> --&gt; SUSY</a:t>
            </a:r>
          </a:p>
          <a:p>
            <a:pPr marL="285750" indent="-285750">
              <a:buFont typeface="Wingdings" charset="2"/>
              <a:buChar char="Ø"/>
            </a:pPr>
            <a:r>
              <a:rPr lang="pl-PL" b="1" dirty="0" err="1" smtClean="0">
                <a:solidFill>
                  <a:srgbClr val="000090"/>
                </a:solidFill>
              </a:rPr>
              <a:t>light</a:t>
            </a:r>
            <a:r>
              <a:rPr lang="pl-PL" b="1" dirty="0" smtClean="0">
                <a:solidFill>
                  <a:srgbClr val="000090"/>
                </a:solidFill>
              </a:rPr>
              <a:t> </a:t>
            </a:r>
            <a:r>
              <a:rPr lang="pl-PL" b="1" dirty="0">
                <a:solidFill>
                  <a:srgbClr val="000090"/>
                </a:solidFill>
              </a:rPr>
              <a:t>and SM-</a:t>
            </a:r>
            <a:r>
              <a:rPr lang="pl-PL" b="1" dirty="0" err="1">
                <a:solidFill>
                  <a:srgbClr val="000090"/>
                </a:solidFill>
              </a:rPr>
              <a:t>like</a:t>
            </a:r>
            <a:r>
              <a:rPr lang="pl-PL" b="1" dirty="0">
                <a:solidFill>
                  <a:srgbClr val="000090"/>
                </a:solidFill>
              </a:rPr>
              <a:t>  </a:t>
            </a:r>
            <a:r>
              <a:rPr lang="pl-PL" b="1" dirty="0" smtClean="0">
                <a:solidFill>
                  <a:srgbClr val="000090"/>
                </a:solidFill>
              </a:rPr>
              <a:t>   -</a:t>
            </a:r>
            <a:r>
              <a:rPr lang="pl-PL" b="1" dirty="0">
                <a:solidFill>
                  <a:srgbClr val="000090"/>
                </a:solidFill>
              </a:rPr>
              <a:t>-&gt; </a:t>
            </a:r>
            <a:r>
              <a:rPr lang="pl-PL" b="1" dirty="0" smtClean="0">
                <a:solidFill>
                  <a:srgbClr val="000090"/>
                </a:solidFill>
              </a:rPr>
              <a:t>SUSY</a:t>
            </a:r>
            <a:endParaRPr lang="pl-PL" b="1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330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 animBg="1"/>
      <p:bldP spid="11" grpId="0" animBg="1"/>
      <p:bldP spid="12" grpId="0"/>
      <p:bldP spid="14" grpId="0" animBg="1"/>
      <p:bldP spid="15" grpId="0"/>
      <p:bldP spid="16" grpId="0"/>
      <p:bldP spid="18" grpId="0"/>
      <p:bldP spid="21" grpId="0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dirty="0" smtClean="0"/>
              <a:t>The 125 </a:t>
            </a:r>
            <a:r>
              <a:rPr lang="pl-PL" b="1" dirty="0" err="1" smtClean="0"/>
              <a:t>GeV</a:t>
            </a:r>
            <a:r>
              <a:rPr lang="pl-PL" b="1" dirty="0" smtClean="0"/>
              <a:t> </a:t>
            </a:r>
            <a:r>
              <a:rPr lang="pl-PL" b="1" dirty="0" err="1" smtClean="0"/>
              <a:t>Higgs</a:t>
            </a:r>
            <a:r>
              <a:rPr lang="pl-PL" b="1" dirty="0" smtClean="0"/>
              <a:t> </a:t>
            </a:r>
            <a:r>
              <a:rPr lang="pl-PL" b="1" dirty="0" err="1" smtClean="0"/>
              <a:t>Boson</a:t>
            </a:r>
            <a:r>
              <a:rPr lang="pl-PL" b="1" dirty="0" smtClean="0"/>
              <a:t> and SUSY</a:t>
            </a:r>
            <a:endParaRPr lang="pl-PL" b="1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L. Roszkowski, multiDM, 3/06/2016</a:t>
            </a:r>
            <a:endParaRPr lang="en-US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D1D49-2B4D-254C-87AB-5B655AD6F369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7" name="PoleTekstowe 6"/>
          <p:cNvSpPr txBox="1"/>
          <p:nvPr/>
        </p:nvSpPr>
        <p:spPr>
          <a:xfrm>
            <a:off x="462912" y="1374176"/>
            <a:ext cx="206781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 smtClean="0">
                <a:solidFill>
                  <a:srgbClr val="FF0000"/>
                </a:solidFill>
              </a:rPr>
              <a:t>A </a:t>
            </a:r>
            <a:r>
              <a:rPr lang="pl-PL" sz="3200" b="1" dirty="0" err="1" smtClean="0">
                <a:solidFill>
                  <a:srgbClr val="FF0000"/>
                </a:solidFill>
              </a:rPr>
              <a:t>curse</a:t>
            </a:r>
            <a:r>
              <a:rPr lang="pl-PL" sz="3200" b="1" dirty="0" smtClean="0">
                <a:solidFill>
                  <a:srgbClr val="FF0000"/>
                </a:solidFill>
              </a:rPr>
              <a:t>…</a:t>
            </a:r>
            <a:endParaRPr lang="pl-PL" sz="3200" b="1" dirty="0">
              <a:solidFill>
                <a:srgbClr val="FF0000"/>
              </a:solidFill>
            </a:endParaRPr>
          </a:p>
        </p:txBody>
      </p:sp>
      <p:sp>
        <p:nvSpPr>
          <p:cNvPr id="2" name="PoleTekstowe 1"/>
          <p:cNvSpPr txBox="1"/>
          <p:nvPr/>
        </p:nvSpPr>
        <p:spPr>
          <a:xfrm>
            <a:off x="3601896" y="5804889"/>
            <a:ext cx="52659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 smtClean="0">
                <a:solidFill>
                  <a:srgbClr val="800000"/>
                </a:solidFill>
              </a:rPr>
              <a:t>125 </a:t>
            </a:r>
            <a:r>
              <a:rPr lang="pl-PL" sz="2800" b="1" dirty="0" err="1" smtClean="0">
                <a:solidFill>
                  <a:srgbClr val="800000"/>
                </a:solidFill>
              </a:rPr>
              <a:t>GeV</a:t>
            </a:r>
            <a:r>
              <a:rPr lang="pl-PL" sz="2800" b="1" dirty="0" smtClean="0">
                <a:solidFill>
                  <a:srgbClr val="800000"/>
                </a:solidFill>
              </a:rPr>
              <a:t> </a:t>
            </a:r>
            <a:r>
              <a:rPr lang="pl-PL" sz="2800" b="1" dirty="0" err="1" smtClean="0">
                <a:solidFill>
                  <a:srgbClr val="800000"/>
                </a:solidFill>
              </a:rPr>
              <a:t>Higgs</a:t>
            </a:r>
            <a:r>
              <a:rPr lang="pl-PL" sz="2800" b="1" dirty="0" smtClean="0">
                <a:solidFill>
                  <a:srgbClr val="800000"/>
                </a:solidFill>
              </a:rPr>
              <a:t> -&gt;  </a:t>
            </a:r>
            <a:r>
              <a:rPr lang="pl-PL" sz="2800" b="1" dirty="0" err="1" smtClean="0">
                <a:solidFill>
                  <a:srgbClr val="800000"/>
                </a:solidFill>
              </a:rPr>
              <a:t>multi-TeV</a:t>
            </a:r>
            <a:r>
              <a:rPr lang="pl-PL" sz="2800" b="1" dirty="0" smtClean="0">
                <a:solidFill>
                  <a:srgbClr val="800000"/>
                </a:solidFill>
              </a:rPr>
              <a:t> SUSY</a:t>
            </a:r>
            <a:endParaRPr lang="pl-PL" sz="2800" b="1" dirty="0">
              <a:solidFill>
                <a:srgbClr val="800000"/>
              </a:solidFill>
            </a:endParaRP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8093" y="1335934"/>
            <a:ext cx="4058707" cy="4193156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1578" y="4306730"/>
            <a:ext cx="1285334" cy="221133"/>
          </a:xfrm>
          <a:prstGeom prst="rect">
            <a:avLst/>
          </a:prstGeom>
        </p:spPr>
      </p:pic>
      <p:sp>
        <p:nvSpPr>
          <p:cNvPr id="3" name="PoleTekstowe 2"/>
          <p:cNvSpPr txBox="1"/>
          <p:nvPr/>
        </p:nvSpPr>
        <p:spPr>
          <a:xfrm>
            <a:off x="314113" y="5234002"/>
            <a:ext cx="363208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 err="1" smtClean="0">
                <a:solidFill>
                  <a:srgbClr val="000090"/>
                </a:solidFill>
              </a:rPr>
              <a:t>Only</a:t>
            </a:r>
            <a:r>
              <a:rPr lang="pl-PL" sz="1600" b="1" dirty="0" smtClean="0">
                <a:solidFill>
                  <a:srgbClr val="000090"/>
                </a:solidFill>
              </a:rPr>
              <a:t> m</a:t>
            </a:r>
            <a:r>
              <a:rPr lang="pl-PL" sz="1600" b="1" baseline="-25000" dirty="0" smtClean="0">
                <a:solidFill>
                  <a:srgbClr val="000090"/>
                </a:solidFill>
              </a:rPr>
              <a:t>h</a:t>
            </a:r>
            <a:r>
              <a:rPr lang="pl-PL" sz="1600" b="1" dirty="0" smtClean="0">
                <a:solidFill>
                  <a:srgbClr val="000090"/>
                </a:solidFill>
              </a:rPr>
              <a:t>~125 </a:t>
            </a:r>
            <a:r>
              <a:rPr lang="pl-PL" sz="1600" b="1" dirty="0" err="1" smtClean="0">
                <a:solidFill>
                  <a:srgbClr val="000090"/>
                </a:solidFill>
              </a:rPr>
              <a:t>GeV</a:t>
            </a:r>
            <a:r>
              <a:rPr lang="pl-PL" sz="1600" b="1" dirty="0" smtClean="0">
                <a:solidFill>
                  <a:srgbClr val="000090"/>
                </a:solidFill>
              </a:rPr>
              <a:t> and CMS </a:t>
            </a:r>
            <a:r>
              <a:rPr lang="pl-PL" sz="1600" b="1" dirty="0" err="1" smtClean="0">
                <a:solidFill>
                  <a:srgbClr val="000090"/>
                </a:solidFill>
              </a:rPr>
              <a:t>lower</a:t>
            </a:r>
            <a:r>
              <a:rPr lang="pl-PL" sz="1600" b="1" dirty="0" smtClean="0">
                <a:solidFill>
                  <a:srgbClr val="000090"/>
                </a:solidFill>
              </a:rPr>
              <a:t> </a:t>
            </a:r>
            <a:r>
              <a:rPr lang="pl-PL" sz="1600" b="1" dirty="0" err="1" smtClean="0">
                <a:solidFill>
                  <a:srgbClr val="000090"/>
                </a:solidFill>
              </a:rPr>
              <a:t>bounds</a:t>
            </a:r>
            <a:r>
              <a:rPr lang="pl-PL" sz="1600" b="1" dirty="0" smtClean="0">
                <a:solidFill>
                  <a:srgbClr val="000090"/>
                </a:solidFill>
              </a:rPr>
              <a:t> on SUSY applied </a:t>
            </a:r>
            <a:r>
              <a:rPr lang="pl-PL" sz="1600" b="1" dirty="0" err="1" smtClean="0">
                <a:solidFill>
                  <a:srgbClr val="000090"/>
                </a:solidFill>
              </a:rPr>
              <a:t>here</a:t>
            </a:r>
            <a:r>
              <a:rPr lang="pl-PL" sz="1600" b="1" dirty="0" smtClean="0">
                <a:solidFill>
                  <a:srgbClr val="000090"/>
                </a:solidFill>
              </a:rPr>
              <a:t>.</a:t>
            </a:r>
            <a:endParaRPr lang="pl-PL" sz="1600" b="1" dirty="0">
              <a:solidFill>
                <a:srgbClr val="000090"/>
              </a:solidFill>
            </a:endParaRPr>
          </a:p>
        </p:txBody>
      </p:sp>
      <p:sp>
        <p:nvSpPr>
          <p:cNvPr id="10" name="Zaokrąglony prostokąt 9"/>
          <p:cNvSpPr/>
          <p:nvPr/>
        </p:nvSpPr>
        <p:spPr>
          <a:xfrm>
            <a:off x="3597195" y="5613538"/>
            <a:ext cx="5265970" cy="830997"/>
          </a:xfrm>
          <a:prstGeom prst="roundRect">
            <a:avLst/>
          </a:prstGeom>
          <a:solidFill>
            <a:schemeClr val="accent6">
              <a:alpha val="2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101" y="3133315"/>
            <a:ext cx="3878927" cy="498719"/>
          </a:xfrm>
          <a:prstGeom prst="rect">
            <a:avLst/>
          </a:prstGeom>
        </p:spPr>
      </p:pic>
      <p:sp>
        <p:nvSpPr>
          <p:cNvPr id="12" name="Prostokąt 11"/>
          <p:cNvSpPr/>
          <p:nvPr/>
        </p:nvSpPr>
        <p:spPr>
          <a:xfrm>
            <a:off x="448102" y="2629916"/>
            <a:ext cx="20826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pl-PL" b="1" dirty="0">
                <a:solidFill>
                  <a:srgbClr val="80005C"/>
                </a:solidFill>
              </a:rPr>
              <a:t>1 </a:t>
            </a:r>
            <a:r>
              <a:rPr lang="pl-PL" b="1" dirty="0" err="1">
                <a:solidFill>
                  <a:srgbClr val="80005C"/>
                </a:solidFill>
              </a:rPr>
              <a:t>loop</a:t>
            </a:r>
            <a:r>
              <a:rPr lang="pl-PL" b="1" dirty="0">
                <a:solidFill>
                  <a:srgbClr val="80005C"/>
                </a:solidFill>
              </a:rPr>
              <a:t> </a:t>
            </a:r>
            <a:r>
              <a:rPr lang="pl-PL" b="1" dirty="0" err="1">
                <a:solidFill>
                  <a:srgbClr val="80005C"/>
                </a:solidFill>
              </a:rPr>
              <a:t>correction</a:t>
            </a:r>
            <a:endParaRPr lang="pl-PL" b="1" dirty="0">
              <a:solidFill>
                <a:srgbClr val="80005C"/>
              </a:solidFill>
            </a:endParaRPr>
          </a:p>
        </p:txBody>
      </p:sp>
      <p:pic>
        <p:nvPicPr>
          <p:cNvPr id="13" name="Obraz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102" y="3796497"/>
            <a:ext cx="1711000" cy="1334580"/>
          </a:xfrm>
          <a:prstGeom prst="rect">
            <a:avLst/>
          </a:prstGeom>
        </p:spPr>
      </p:pic>
      <p:pic>
        <p:nvPicPr>
          <p:cNvPr id="14" name="Obraz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51577" y="4029691"/>
            <a:ext cx="1194617" cy="157186"/>
          </a:xfrm>
          <a:prstGeom prst="rect">
            <a:avLst/>
          </a:prstGeom>
        </p:spPr>
      </p:pic>
      <p:sp>
        <p:nvSpPr>
          <p:cNvPr id="15" name="PoleTekstowe 14"/>
          <p:cNvSpPr txBox="1"/>
          <p:nvPr/>
        </p:nvSpPr>
        <p:spPr>
          <a:xfrm>
            <a:off x="448101" y="2128229"/>
            <a:ext cx="40423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 smtClean="0">
                <a:solidFill>
                  <a:srgbClr val="0000FF"/>
                </a:solidFill>
              </a:rPr>
              <a:t>In SUSY </a:t>
            </a:r>
            <a:r>
              <a:rPr lang="pl-PL" sz="1600" b="1" dirty="0" err="1" smtClean="0">
                <a:solidFill>
                  <a:srgbClr val="0000FF"/>
                </a:solidFill>
              </a:rPr>
              <a:t>Higgs</a:t>
            </a:r>
            <a:r>
              <a:rPr lang="pl-PL" sz="1600" b="1" dirty="0" smtClean="0">
                <a:solidFill>
                  <a:srgbClr val="0000FF"/>
                </a:solidFill>
              </a:rPr>
              <a:t> mass </a:t>
            </a:r>
            <a:r>
              <a:rPr lang="pl-PL" sz="1600" b="1" dirty="0" err="1" smtClean="0">
                <a:solidFill>
                  <a:srgbClr val="0000FF"/>
                </a:solidFill>
              </a:rPr>
              <a:t>is</a:t>
            </a:r>
            <a:r>
              <a:rPr lang="pl-PL" sz="1600" b="1" dirty="0" smtClean="0">
                <a:solidFill>
                  <a:srgbClr val="0000FF"/>
                </a:solidFill>
              </a:rPr>
              <a:t> a </a:t>
            </a:r>
            <a:r>
              <a:rPr lang="pl-PL" sz="1600" b="1" dirty="0" err="1" smtClean="0">
                <a:solidFill>
                  <a:srgbClr val="0000FF"/>
                </a:solidFill>
              </a:rPr>
              <a:t>calculated</a:t>
            </a:r>
            <a:r>
              <a:rPr lang="pl-PL" sz="1600" b="1" dirty="0" smtClean="0">
                <a:solidFill>
                  <a:srgbClr val="0000FF"/>
                </a:solidFill>
              </a:rPr>
              <a:t> </a:t>
            </a:r>
            <a:r>
              <a:rPr lang="pl-PL" sz="1600" b="1" dirty="0" err="1" smtClean="0">
                <a:solidFill>
                  <a:srgbClr val="0000FF"/>
                </a:solidFill>
              </a:rPr>
              <a:t>quantity</a:t>
            </a:r>
            <a:endParaRPr lang="pl-PL" sz="1600" b="1" dirty="0">
              <a:solidFill>
                <a:srgbClr val="0000FF"/>
              </a:solidFill>
            </a:endParaRPr>
          </a:p>
        </p:txBody>
      </p:sp>
      <p:sp>
        <p:nvSpPr>
          <p:cNvPr id="16" name="Zaokrąglony prostokąt 15"/>
          <p:cNvSpPr/>
          <p:nvPr/>
        </p:nvSpPr>
        <p:spPr>
          <a:xfrm>
            <a:off x="380061" y="3133314"/>
            <a:ext cx="4087756" cy="498719"/>
          </a:xfrm>
          <a:prstGeom prst="roundRect">
            <a:avLst/>
          </a:prstGeom>
          <a:solidFill>
            <a:srgbClr val="3366FF">
              <a:alpha val="2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7" name="Obraz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1059" y="6034596"/>
            <a:ext cx="1930519" cy="321754"/>
          </a:xfrm>
          <a:prstGeom prst="rect">
            <a:avLst/>
          </a:prstGeom>
        </p:spPr>
      </p:pic>
      <p:pic>
        <p:nvPicPr>
          <p:cNvPr id="18" name="Obraz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50974" y="6572348"/>
            <a:ext cx="1330210" cy="149127"/>
          </a:xfrm>
          <a:prstGeom prst="rect">
            <a:avLst/>
          </a:prstGeom>
        </p:spPr>
      </p:pic>
      <p:sp>
        <p:nvSpPr>
          <p:cNvPr id="19" name="Zaokrąglony prostokąt 18"/>
          <p:cNvSpPr/>
          <p:nvPr/>
        </p:nvSpPr>
        <p:spPr>
          <a:xfrm>
            <a:off x="737780" y="5921602"/>
            <a:ext cx="2043404" cy="554634"/>
          </a:xfrm>
          <a:prstGeom prst="roundRect">
            <a:avLst/>
          </a:prstGeom>
          <a:solidFill>
            <a:srgbClr val="3366FF">
              <a:alpha val="2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0" name="Prostokąt 19"/>
          <p:cNvSpPr/>
          <p:nvPr/>
        </p:nvSpPr>
        <p:spPr>
          <a:xfrm>
            <a:off x="5198740" y="2948648"/>
            <a:ext cx="96058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  <a:hlinkClick r:id="rId9" tooltip="Abstract"/>
              </a:rPr>
              <a:t>1302.5956</a:t>
            </a:r>
            <a:endParaRPr lang="pl-PL" sz="1400" dirty="0"/>
          </a:p>
        </p:txBody>
      </p:sp>
    </p:spTree>
    <p:extLst>
      <p:ext uri="{BB962C8B-B14F-4D97-AF65-F5344CB8AC3E}">
        <p14:creationId xmlns:p14="http://schemas.microsoft.com/office/powerpoint/2010/main" val="3093348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84805"/>
          </a:xfrm>
        </p:spPr>
        <p:txBody>
          <a:bodyPr>
            <a:normAutofit/>
          </a:bodyPr>
          <a:lstStyle/>
          <a:p>
            <a:r>
              <a:rPr lang="pl-PL" b="1" dirty="0" smtClean="0">
                <a:solidFill>
                  <a:srgbClr val="660066"/>
                </a:solidFill>
              </a:rPr>
              <a:t>~125 </a:t>
            </a:r>
            <a:r>
              <a:rPr lang="pl-PL" b="1" dirty="0" err="1" smtClean="0">
                <a:solidFill>
                  <a:srgbClr val="660066"/>
                </a:solidFill>
              </a:rPr>
              <a:t>GeV</a:t>
            </a:r>
            <a:r>
              <a:rPr lang="pl-PL" b="1" dirty="0" smtClean="0">
                <a:solidFill>
                  <a:srgbClr val="660066"/>
                </a:solidFill>
              </a:rPr>
              <a:t> </a:t>
            </a:r>
            <a:r>
              <a:rPr lang="pl-PL" b="1" dirty="0" err="1" smtClean="0">
                <a:solidFill>
                  <a:srgbClr val="660066"/>
                </a:solidFill>
              </a:rPr>
              <a:t>Higgs</a:t>
            </a:r>
            <a:r>
              <a:rPr lang="pl-PL" b="1" dirty="0" smtClean="0">
                <a:solidFill>
                  <a:srgbClr val="660066"/>
                </a:solidFill>
              </a:rPr>
              <a:t> and </a:t>
            </a:r>
            <a:r>
              <a:rPr lang="pl-PL" b="1" dirty="0" err="1" smtClean="0">
                <a:solidFill>
                  <a:srgbClr val="660066"/>
                </a:solidFill>
              </a:rPr>
              <a:t>unified</a:t>
            </a:r>
            <a:r>
              <a:rPr lang="pl-PL" b="1" dirty="0" smtClean="0">
                <a:solidFill>
                  <a:srgbClr val="660066"/>
                </a:solidFill>
              </a:rPr>
              <a:t> SUSY</a:t>
            </a:r>
            <a:endParaRPr lang="pl-PL" b="1" dirty="0">
              <a:solidFill>
                <a:srgbClr val="660066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12060" y="977600"/>
            <a:ext cx="4422709" cy="4401717"/>
          </a:xfrm>
        </p:spPr>
        <p:txBody>
          <a:bodyPr/>
          <a:lstStyle/>
          <a:p>
            <a:pPr>
              <a:buFont typeface="Wingdings" charset="2"/>
              <a:buChar char="u"/>
            </a:pPr>
            <a:r>
              <a:rPr lang="pl-PL" sz="1800" b="1" dirty="0" smtClean="0"/>
              <a:t>Take </a:t>
            </a:r>
            <a:r>
              <a:rPr lang="pl-PL" sz="1800" b="1" u="sng" dirty="0" err="1" smtClean="0">
                <a:solidFill>
                  <a:srgbClr val="FF0000"/>
                </a:solidFill>
              </a:rPr>
              <a:t>only</a:t>
            </a:r>
            <a:r>
              <a:rPr lang="pl-PL" sz="1800" b="1" dirty="0" smtClean="0"/>
              <a:t> m</a:t>
            </a:r>
            <a:r>
              <a:rPr lang="pl-PL" sz="1800" b="1" baseline="-25000" dirty="0" smtClean="0"/>
              <a:t>h</a:t>
            </a:r>
            <a:r>
              <a:rPr lang="pl-PL" sz="1800" b="1" dirty="0" smtClean="0"/>
              <a:t>~125 </a:t>
            </a:r>
            <a:r>
              <a:rPr lang="pl-PL" sz="1800" b="1" dirty="0" err="1" smtClean="0"/>
              <a:t>GeV</a:t>
            </a:r>
            <a:r>
              <a:rPr lang="pl-PL" sz="1800" b="1" dirty="0" smtClean="0"/>
              <a:t> </a:t>
            </a:r>
            <a:r>
              <a:rPr lang="pl-PL" sz="1800" b="1" dirty="0" smtClean="0">
                <a:solidFill>
                  <a:srgbClr val="FF0000"/>
                </a:solidFill>
              </a:rPr>
              <a:t>and</a:t>
            </a:r>
            <a:r>
              <a:rPr lang="pl-PL" sz="1800" b="1" dirty="0" smtClean="0"/>
              <a:t> </a:t>
            </a:r>
            <a:r>
              <a:rPr lang="pl-PL" sz="1800" b="1" dirty="0" err="1" smtClean="0"/>
              <a:t>lower</a:t>
            </a:r>
            <a:r>
              <a:rPr lang="pl-PL" sz="1800" b="1" dirty="0" smtClean="0"/>
              <a:t> </a:t>
            </a:r>
            <a:r>
              <a:rPr lang="pl-PL" sz="1800" b="1" dirty="0" err="1" smtClean="0"/>
              <a:t>limits</a:t>
            </a:r>
            <a:r>
              <a:rPr lang="pl-PL" sz="1800" b="1" dirty="0" smtClean="0"/>
              <a:t> from </a:t>
            </a:r>
            <a:r>
              <a:rPr lang="pl-PL" sz="1800" b="1" dirty="0" err="1" smtClean="0"/>
              <a:t>direct</a:t>
            </a:r>
            <a:r>
              <a:rPr lang="pl-PL" sz="1800" b="1" dirty="0" smtClean="0"/>
              <a:t>  SUSY </a:t>
            </a:r>
            <a:r>
              <a:rPr lang="pl-PL" sz="1800" b="1" dirty="0" err="1" smtClean="0"/>
              <a:t>searches</a:t>
            </a:r>
            <a:endParaRPr lang="pl-PL" sz="1800" b="1" dirty="0" smtClean="0"/>
          </a:p>
          <a:p>
            <a:pPr marL="0" indent="0">
              <a:buNone/>
            </a:pPr>
            <a:endParaRPr lang="pl-PL" sz="2400" b="1" dirty="0"/>
          </a:p>
          <a:p>
            <a:pPr marL="0" indent="0">
              <a:buNone/>
            </a:pPr>
            <a:endParaRPr lang="pl-PL" sz="2400" b="1" dirty="0" smtClean="0"/>
          </a:p>
          <a:p>
            <a:pPr marL="0" indent="0">
              <a:buNone/>
            </a:pPr>
            <a:endParaRPr lang="pl-PL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L. Roszkowski, multiDM, 3/06/2016</a:t>
            </a:r>
            <a:endParaRPr lang="en-US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D1D49-2B4D-254C-87AB-5B655AD6F369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800" y="2651539"/>
            <a:ext cx="3056945" cy="3145368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578" y="2447649"/>
            <a:ext cx="1906660" cy="213751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841" y="1758857"/>
            <a:ext cx="2621673" cy="436946"/>
          </a:xfrm>
          <a:prstGeom prst="rect">
            <a:avLst/>
          </a:prstGeom>
        </p:spPr>
      </p:pic>
      <p:sp>
        <p:nvSpPr>
          <p:cNvPr id="12" name="PoleTekstowe 11"/>
          <p:cNvSpPr txBox="1"/>
          <p:nvPr/>
        </p:nvSpPr>
        <p:spPr>
          <a:xfrm>
            <a:off x="667578" y="5940851"/>
            <a:ext cx="44692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rgbClr val="660066"/>
                </a:solidFill>
              </a:rPr>
              <a:t>~125 </a:t>
            </a:r>
            <a:r>
              <a:rPr lang="pl-PL" sz="2400" b="1" dirty="0" err="1" smtClean="0">
                <a:solidFill>
                  <a:srgbClr val="660066"/>
                </a:solidFill>
              </a:rPr>
              <a:t>GeV</a:t>
            </a:r>
            <a:r>
              <a:rPr lang="pl-PL" sz="2400" b="1" dirty="0" smtClean="0">
                <a:solidFill>
                  <a:srgbClr val="660066"/>
                </a:solidFill>
              </a:rPr>
              <a:t> </a:t>
            </a:r>
            <a:r>
              <a:rPr lang="pl-PL" sz="2400" b="1" dirty="0" err="1" smtClean="0">
                <a:solidFill>
                  <a:srgbClr val="660066"/>
                </a:solidFill>
              </a:rPr>
              <a:t>Higgs</a:t>
            </a:r>
            <a:r>
              <a:rPr lang="pl-PL" sz="2400" b="1" dirty="0" smtClean="0">
                <a:solidFill>
                  <a:srgbClr val="660066"/>
                </a:solidFill>
              </a:rPr>
              <a:t> mass </a:t>
            </a:r>
            <a:r>
              <a:rPr lang="pl-PL" sz="2400" b="1" dirty="0" err="1" smtClean="0">
                <a:solidFill>
                  <a:srgbClr val="660066"/>
                </a:solidFill>
              </a:rPr>
              <a:t>implies</a:t>
            </a:r>
            <a:r>
              <a:rPr lang="pl-PL" sz="2400" b="1" dirty="0" smtClean="0">
                <a:solidFill>
                  <a:srgbClr val="660066"/>
                </a:solidFill>
              </a:rPr>
              <a:t> </a:t>
            </a:r>
          </a:p>
          <a:p>
            <a:r>
              <a:rPr lang="pl-PL" sz="2400" b="1" dirty="0" err="1" smtClean="0">
                <a:solidFill>
                  <a:srgbClr val="660066"/>
                </a:solidFill>
              </a:rPr>
              <a:t>multi-TeV</a:t>
            </a:r>
            <a:r>
              <a:rPr lang="pl-PL" sz="2400" b="1" dirty="0" smtClean="0">
                <a:solidFill>
                  <a:srgbClr val="660066"/>
                </a:solidFill>
              </a:rPr>
              <a:t> </a:t>
            </a:r>
            <a:r>
              <a:rPr lang="pl-PL" sz="2400" b="1" dirty="0" err="1" smtClean="0">
                <a:solidFill>
                  <a:srgbClr val="660066"/>
                </a:solidFill>
              </a:rPr>
              <a:t>scale</a:t>
            </a:r>
            <a:r>
              <a:rPr lang="pl-PL" sz="2400" b="1" dirty="0" smtClean="0">
                <a:solidFill>
                  <a:srgbClr val="660066"/>
                </a:solidFill>
              </a:rPr>
              <a:t> for SUSY</a:t>
            </a:r>
            <a:endParaRPr lang="pl-PL" sz="2400" b="1" dirty="0">
              <a:solidFill>
                <a:srgbClr val="660066"/>
              </a:solidFill>
            </a:endParaRPr>
          </a:p>
        </p:txBody>
      </p:sp>
      <p:sp>
        <p:nvSpPr>
          <p:cNvPr id="7" name="Zaokrąglony prostokąt 6"/>
          <p:cNvSpPr/>
          <p:nvPr/>
        </p:nvSpPr>
        <p:spPr>
          <a:xfrm>
            <a:off x="642260" y="6025415"/>
            <a:ext cx="3835352" cy="694472"/>
          </a:xfrm>
          <a:prstGeom prst="roundRect">
            <a:avLst/>
          </a:prstGeom>
          <a:solidFill>
            <a:schemeClr val="accent6">
              <a:alpha val="2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Prostokąt 13"/>
          <p:cNvSpPr/>
          <p:nvPr/>
        </p:nvSpPr>
        <p:spPr>
          <a:xfrm>
            <a:off x="4148316" y="2947578"/>
            <a:ext cx="85151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  <a:hlinkClick r:id="rId5" tooltip="Abstract"/>
              </a:rPr>
              <a:t>1302.5956</a:t>
            </a:r>
            <a:endParaRPr lang="en-US" sz="1200" b="1" dirty="0">
              <a:solidFill>
                <a:srgbClr val="FF0000"/>
              </a:solidFill>
            </a:endParaRPr>
          </a:p>
        </p:txBody>
      </p:sp>
      <p:pic>
        <p:nvPicPr>
          <p:cNvPr id="20" name="Obraz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47533" y="2651539"/>
            <a:ext cx="3142367" cy="3248289"/>
          </a:xfrm>
          <a:prstGeom prst="rect">
            <a:avLst/>
          </a:prstGeom>
        </p:spPr>
      </p:pic>
      <p:sp>
        <p:nvSpPr>
          <p:cNvPr id="21" name="PoleTekstowe 20"/>
          <p:cNvSpPr txBox="1"/>
          <p:nvPr/>
        </p:nvSpPr>
        <p:spPr>
          <a:xfrm>
            <a:off x="4554685" y="2222727"/>
            <a:ext cx="32559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u"/>
            </a:pPr>
            <a:r>
              <a:rPr lang="pl-PL" sz="2000" b="1" dirty="0" smtClean="0">
                <a:solidFill>
                  <a:srgbClr val="FF0000"/>
                </a:solidFill>
              </a:rPr>
              <a:t> </a:t>
            </a:r>
            <a:r>
              <a:rPr lang="pl-PL" sz="2000" b="1" dirty="0" err="1">
                <a:solidFill>
                  <a:srgbClr val="FF0000"/>
                </a:solidFill>
              </a:rPr>
              <a:t>A</a:t>
            </a:r>
            <a:r>
              <a:rPr lang="pl-PL" sz="2000" b="1" dirty="0" err="1" smtClean="0">
                <a:solidFill>
                  <a:srgbClr val="FF0000"/>
                </a:solidFill>
              </a:rPr>
              <a:t>dd</a:t>
            </a:r>
            <a:r>
              <a:rPr lang="pl-PL" sz="2000" b="1" dirty="0" smtClean="0">
                <a:solidFill>
                  <a:srgbClr val="FF0000"/>
                </a:solidFill>
              </a:rPr>
              <a:t> </a:t>
            </a:r>
            <a:r>
              <a:rPr lang="pl-PL" sz="2000" b="1" dirty="0" err="1" smtClean="0">
                <a:solidFill>
                  <a:srgbClr val="FF0000"/>
                </a:solidFill>
              </a:rPr>
              <a:t>relic</a:t>
            </a:r>
            <a:r>
              <a:rPr lang="pl-PL" sz="2000" b="1" dirty="0" smtClean="0">
                <a:solidFill>
                  <a:srgbClr val="FF0000"/>
                </a:solidFill>
              </a:rPr>
              <a:t> </a:t>
            </a:r>
            <a:r>
              <a:rPr lang="pl-PL" sz="2000" b="1" dirty="0" err="1" smtClean="0">
                <a:solidFill>
                  <a:srgbClr val="FF0000"/>
                </a:solidFill>
              </a:rPr>
              <a:t>abundance</a:t>
            </a:r>
            <a:endParaRPr lang="pl-PL" sz="2000" b="1" dirty="0">
              <a:solidFill>
                <a:srgbClr val="FF0000"/>
              </a:solidFill>
            </a:endParaRPr>
          </a:p>
        </p:txBody>
      </p:sp>
      <p:sp>
        <p:nvSpPr>
          <p:cNvPr id="16" name="PoleTekstowe 15"/>
          <p:cNvSpPr txBox="1"/>
          <p:nvPr/>
        </p:nvSpPr>
        <p:spPr>
          <a:xfrm>
            <a:off x="7809090" y="3832224"/>
            <a:ext cx="14494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b="1" kern="1200" dirty="0" smtClean="0">
                <a:solidFill>
                  <a:srgbClr val="FF0000"/>
                </a:solidFill>
              </a:rPr>
              <a:t>~1 </a:t>
            </a:r>
            <a:r>
              <a:rPr lang="pl-PL" sz="1600" b="1" kern="1200" dirty="0" err="1" smtClean="0">
                <a:solidFill>
                  <a:srgbClr val="FF0000"/>
                </a:solidFill>
              </a:rPr>
              <a:t>TeV</a:t>
            </a:r>
            <a:r>
              <a:rPr lang="pl-PL" sz="1600" b="1" kern="1200" dirty="0" smtClean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pl-PL" sz="1600" b="1" kern="1200" dirty="0" err="1" smtClean="0">
                <a:solidFill>
                  <a:srgbClr val="FF0000"/>
                </a:solidFill>
              </a:rPr>
              <a:t>higgsino</a:t>
            </a:r>
            <a:r>
              <a:rPr lang="pl-PL" sz="1600" b="1" kern="1200" dirty="0" smtClean="0">
                <a:solidFill>
                  <a:srgbClr val="FF0000"/>
                </a:solidFill>
              </a:rPr>
              <a:t> DM</a:t>
            </a:r>
          </a:p>
          <a:p>
            <a:pPr algn="ctr"/>
            <a:r>
              <a:rPr lang="pl-PL" sz="1200" dirty="0" smtClean="0"/>
              <a:t>(``</a:t>
            </a:r>
            <a:r>
              <a:rPr lang="pl-PL" sz="1200" dirty="0" err="1" smtClean="0"/>
              <a:t>new</a:t>
            </a:r>
            <a:r>
              <a:rPr lang="pl-PL" sz="1200" dirty="0" smtClean="0"/>
              <a:t>”)</a:t>
            </a:r>
            <a:endParaRPr lang="pl-PL" sz="1200" dirty="0"/>
          </a:p>
          <a:p>
            <a:pPr algn="ctr"/>
            <a:endParaRPr lang="pl-PL" sz="1600" b="1" kern="1200" dirty="0">
              <a:solidFill>
                <a:srgbClr val="FF0000"/>
              </a:solidFill>
            </a:endParaRPr>
          </a:p>
        </p:txBody>
      </p:sp>
      <p:sp>
        <p:nvSpPr>
          <p:cNvPr id="17" name="PoleTekstowe 16"/>
          <p:cNvSpPr txBox="1"/>
          <p:nvPr/>
        </p:nvSpPr>
        <p:spPr>
          <a:xfrm>
            <a:off x="7792155" y="4696399"/>
            <a:ext cx="11753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b="1" kern="1200" dirty="0" err="1">
                <a:solidFill>
                  <a:srgbClr val="800000"/>
                </a:solidFill>
              </a:rPr>
              <a:t>b</a:t>
            </a:r>
            <a:r>
              <a:rPr lang="pl-PL" sz="1600" b="1" kern="1200" dirty="0" err="1" smtClean="0">
                <a:solidFill>
                  <a:srgbClr val="800000"/>
                </a:solidFill>
              </a:rPr>
              <a:t>ino</a:t>
            </a:r>
            <a:r>
              <a:rPr lang="pl-PL" sz="1600" b="1" kern="1200" dirty="0" smtClean="0">
                <a:solidFill>
                  <a:srgbClr val="800000"/>
                </a:solidFill>
              </a:rPr>
              <a:t> DM</a:t>
            </a:r>
          </a:p>
          <a:p>
            <a:pPr algn="ctr"/>
            <a:r>
              <a:rPr lang="pl-PL" sz="1200" kern="1200" dirty="0" smtClean="0"/>
              <a:t>(</a:t>
            </a:r>
            <a:r>
              <a:rPr lang="pl-PL" sz="1200" kern="1200" dirty="0" err="1" smtClean="0"/>
              <a:t>previously</a:t>
            </a:r>
            <a:r>
              <a:rPr lang="pl-PL" sz="1200" kern="1200" dirty="0" smtClean="0"/>
              <a:t> </a:t>
            </a:r>
            <a:r>
              <a:rPr lang="pl-PL" sz="1200" kern="1200" dirty="0" err="1" smtClean="0"/>
              <a:t>favored</a:t>
            </a:r>
            <a:r>
              <a:rPr lang="pl-PL" sz="1200" kern="1200" dirty="0" smtClean="0"/>
              <a:t>)</a:t>
            </a:r>
            <a:endParaRPr lang="pl-PL" sz="1200" kern="1200" dirty="0"/>
          </a:p>
        </p:txBody>
      </p:sp>
      <p:cxnSp>
        <p:nvCxnSpPr>
          <p:cNvPr id="18" name="Łącznik prosty ze strzałką 17"/>
          <p:cNvCxnSpPr/>
          <p:nvPr/>
        </p:nvCxnSpPr>
        <p:spPr>
          <a:xfrm flipH="1">
            <a:off x="6887173" y="4124096"/>
            <a:ext cx="1202727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2" name="Łącznik prosty ze strzałką 21"/>
          <p:cNvCxnSpPr/>
          <p:nvPr/>
        </p:nvCxnSpPr>
        <p:spPr>
          <a:xfrm flipH="1">
            <a:off x="5760991" y="4927600"/>
            <a:ext cx="2049645" cy="14412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3" name="Prostokąt 22"/>
          <p:cNvSpPr/>
          <p:nvPr/>
        </p:nvSpPr>
        <p:spPr>
          <a:xfrm>
            <a:off x="5338408" y="4635500"/>
            <a:ext cx="529298" cy="882000"/>
          </a:xfrm>
          <a:prstGeom prst="rect">
            <a:avLst/>
          </a:prstGeom>
          <a:solidFill>
            <a:schemeClr val="accent6">
              <a:alpha val="3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4" name="PoleTekstowe 23"/>
          <p:cNvSpPr txBox="1"/>
          <p:nvPr/>
        </p:nvSpPr>
        <p:spPr>
          <a:xfrm>
            <a:off x="6637582" y="6060019"/>
            <a:ext cx="204921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 smtClean="0"/>
              <a:t>Simple </a:t>
            </a:r>
            <a:r>
              <a:rPr lang="pl-PL" sz="1600" b="1" dirty="0" err="1"/>
              <a:t>u</a:t>
            </a:r>
            <a:r>
              <a:rPr lang="pl-PL" sz="1600" b="1" dirty="0" err="1" smtClean="0"/>
              <a:t>nified</a:t>
            </a:r>
            <a:r>
              <a:rPr lang="pl-PL" sz="1600" b="1" dirty="0" smtClean="0"/>
              <a:t> SUSY: </a:t>
            </a:r>
          </a:p>
          <a:p>
            <a:r>
              <a:rPr lang="pl-PL" sz="1600" b="1" dirty="0" smtClean="0">
                <a:solidFill>
                  <a:srgbClr val="FF0000"/>
                </a:solidFill>
              </a:rPr>
              <a:t>NO </a:t>
            </a:r>
            <a:r>
              <a:rPr lang="pl-PL" sz="1600" b="1" dirty="0" err="1" smtClean="0">
                <a:solidFill>
                  <a:srgbClr val="FF0000"/>
                </a:solidFill>
              </a:rPr>
              <a:t>other</a:t>
            </a:r>
            <a:r>
              <a:rPr lang="pl-PL" sz="1600" b="1" dirty="0" smtClean="0">
                <a:solidFill>
                  <a:srgbClr val="FF0000"/>
                </a:solidFill>
              </a:rPr>
              <a:t> </a:t>
            </a:r>
            <a:r>
              <a:rPr lang="pl-PL" sz="1600" b="1" dirty="0" err="1" smtClean="0">
                <a:solidFill>
                  <a:srgbClr val="FF0000"/>
                </a:solidFill>
              </a:rPr>
              <a:t>solutions</a:t>
            </a:r>
            <a:endParaRPr lang="pl-PL" sz="1600" b="1" dirty="0">
              <a:solidFill>
                <a:srgbClr val="FF0000"/>
              </a:solidFill>
            </a:endParaRPr>
          </a:p>
        </p:txBody>
      </p:sp>
      <p:pic>
        <p:nvPicPr>
          <p:cNvPr id="25" name="Obraz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47533" y="974672"/>
            <a:ext cx="4002927" cy="514663"/>
          </a:xfrm>
          <a:prstGeom prst="rect">
            <a:avLst/>
          </a:prstGeom>
        </p:spPr>
      </p:pic>
      <p:sp>
        <p:nvSpPr>
          <p:cNvPr id="26" name="Zaokrąglony prostokąt 25"/>
          <p:cNvSpPr/>
          <p:nvPr/>
        </p:nvSpPr>
        <p:spPr>
          <a:xfrm>
            <a:off x="4904182" y="959405"/>
            <a:ext cx="4082373" cy="588665"/>
          </a:xfrm>
          <a:prstGeom prst="roundRect">
            <a:avLst/>
          </a:prstGeom>
          <a:solidFill>
            <a:srgbClr val="FF6600">
              <a:alpha val="2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27" name="Obraz 2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57269" y="1733457"/>
            <a:ext cx="1544674" cy="265750"/>
          </a:xfrm>
          <a:prstGeom prst="rect">
            <a:avLst/>
          </a:prstGeom>
        </p:spPr>
      </p:pic>
      <p:pic>
        <p:nvPicPr>
          <p:cNvPr id="28" name="Obraz 2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14999" y="1783528"/>
            <a:ext cx="1471556" cy="193626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96083" y="2332675"/>
            <a:ext cx="1502984" cy="233116"/>
          </a:xfrm>
          <a:prstGeom prst="rect">
            <a:avLst/>
          </a:prstGeom>
        </p:spPr>
      </p:pic>
      <p:sp>
        <p:nvSpPr>
          <p:cNvPr id="11" name="Zaokrąglony prostokąt 10"/>
          <p:cNvSpPr/>
          <p:nvPr/>
        </p:nvSpPr>
        <p:spPr>
          <a:xfrm>
            <a:off x="6714088" y="6054383"/>
            <a:ext cx="1774146" cy="584776"/>
          </a:xfrm>
          <a:prstGeom prst="roundRect">
            <a:avLst/>
          </a:prstGeom>
          <a:solidFill>
            <a:schemeClr val="accent1">
              <a:alpha val="2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PoleTekstowe 12"/>
          <p:cNvSpPr txBox="1"/>
          <p:nvPr/>
        </p:nvSpPr>
        <p:spPr>
          <a:xfrm>
            <a:off x="3124891" y="2732135"/>
            <a:ext cx="11221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solidFill>
                  <a:srgbClr val="000090"/>
                </a:solidFill>
              </a:rPr>
              <a:t>CMSSM</a:t>
            </a:r>
            <a:endParaRPr lang="pl-PL" b="1" dirty="0">
              <a:solidFill>
                <a:srgbClr val="000090"/>
              </a:solidFill>
            </a:endParaRPr>
          </a:p>
        </p:txBody>
      </p:sp>
      <p:sp>
        <p:nvSpPr>
          <p:cNvPr id="29" name="PoleTekstowe 28"/>
          <p:cNvSpPr txBox="1"/>
          <p:nvPr/>
        </p:nvSpPr>
        <p:spPr>
          <a:xfrm>
            <a:off x="38216" y="5379317"/>
            <a:ext cx="16497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smtClean="0"/>
              <a:t>A </a:t>
            </a:r>
            <a:r>
              <a:rPr lang="pl-PL" sz="2800" b="1" dirty="0" err="1" smtClean="0"/>
              <a:t>curse</a:t>
            </a:r>
            <a:r>
              <a:rPr lang="pl-PL" sz="2800" b="1" dirty="0" smtClean="0"/>
              <a:t>!</a:t>
            </a:r>
            <a:endParaRPr lang="pl-PL" sz="2800" b="1" dirty="0"/>
          </a:p>
        </p:txBody>
      </p:sp>
    </p:spTree>
    <p:extLst>
      <p:ext uri="{BB962C8B-B14F-4D97-AF65-F5344CB8AC3E}">
        <p14:creationId xmlns:p14="http://schemas.microsoft.com/office/powerpoint/2010/main" val="2979029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7" grpId="0" animBg="1"/>
      <p:bldP spid="14" grpId="0"/>
      <p:bldP spid="21" grpId="0"/>
      <p:bldP spid="16" grpId="0"/>
      <p:bldP spid="17" grpId="0"/>
      <p:bldP spid="23" grpId="0" animBg="1"/>
      <p:bldP spid="24" grpId="0"/>
      <p:bldP spid="26" grpId="0" animBg="1"/>
      <p:bldP spid="11" grpId="0" animBg="1"/>
      <p:bldP spid="13" grpId="0"/>
      <p:bldP spid="2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/>
          <p:cNvSpPr>
            <a:spLocks noGrp="1"/>
          </p:cNvSpPr>
          <p:nvPr>
            <p:ph type="title"/>
          </p:nvPr>
        </p:nvSpPr>
        <p:spPr>
          <a:xfrm>
            <a:off x="463550" y="-169062"/>
            <a:ext cx="8229600" cy="1143000"/>
          </a:xfrm>
        </p:spPr>
        <p:txBody>
          <a:bodyPr>
            <a:normAutofit/>
          </a:bodyPr>
          <a:lstStyle/>
          <a:p>
            <a:r>
              <a:rPr lang="pl-PL" sz="3600" b="1" dirty="0" smtClean="0">
                <a:solidFill>
                  <a:srgbClr val="80005C"/>
                </a:solidFill>
              </a:rPr>
              <a:t>CMSSM and </a:t>
            </a:r>
            <a:r>
              <a:rPr lang="pl-PL" sz="3600" b="1" dirty="0" err="1" smtClean="0">
                <a:solidFill>
                  <a:srgbClr val="80005C"/>
                </a:solidFill>
              </a:rPr>
              <a:t>direct</a:t>
            </a:r>
            <a:r>
              <a:rPr lang="pl-PL" sz="3600" b="1" dirty="0" smtClean="0">
                <a:solidFill>
                  <a:srgbClr val="80005C"/>
                </a:solidFill>
              </a:rPr>
              <a:t> DM </a:t>
            </a:r>
            <a:r>
              <a:rPr lang="pl-PL" sz="3600" b="1" dirty="0" err="1" smtClean="0">
                <a:solidFill>
                  <a:srgbClr val="80005C"/>
                </a:solidFill>
              </a:rPr>
              <a:t>searches</a:t>
            </a:r>
            <a:endParaRPr lang="pl-PL" sz="3600" b="1" dirty="0">
              <a:solidFill>
                <a:srgbClr val="80005C"/>
              </a:solidFill>
            </a:endParaRP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L. Roszkowski, multiDM, 3/06/2016</a:t>
            </a:r>
            <a:endParaRPr lang="en-US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D1D49-2B4D-254C-87AB-5B655AD6F369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19" name="Obraz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6250" y="794355"/>
            <a:ext cx="596900" cy="192937"/>
          </a:xfrm>
          <a:prstGeom prst="rect">
            <a:avLst/>
          </a:prstGeom>
        </p:spPr>
      </p:pic>
      <p:sp>
        <p:nvSpPr>
          <p:cNvPr id="22" name="Zaokrąglony prostokąt 21"/>
          <p:cNvSpPr/>
          <p:nvPr/>
        </p:nvSpPr>
        <p:spPr>
          <a:xfrm>
            <a:off x="593300" y="5471926"/>
            <a:ext cx="7767243" cy="402837"/>
          </a:xfrm>
          <a:prstGeom prst="roundRect">
            <a:avLst/>
          </a:prstGeom>
          <a:solidFill>
            <a:schemeClr val="accent1">
              <a:alpha val="2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0" name="Prostokąt 39"/>
          <p:cNvSpPr/>
          <p:nvPr/>
        </p:nvSpPr>
        <p:spPr>
          <a:xfrm>
            <a:off x="508329" y="5413098"/>
            <a:ext cx="793718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b="1" dirty="0" smtClean="0">
                <a:solidFill>
                  <a:srgbClr val="FF0000"/>
                </a:solidFill>
              </a:rPr>
              <a:t>~</a:t>
            </a:r>
            <a:r>
              <a:rPr lang="pl-PL" sz="2400" b="1" dirty="0">
                <a:solidFill>
                  <a:srgbClr val="FF0000"/>
                </a:solidFill>
              </a:rPr>
              <a:t>1TeV </a:t>
            </a:r>
            <a:r>
              <a:rPr lang="pl-PL" sz="2400" b="1" dirty="0" err="1" smtClean="0">
                <a:solidFill>
                  <a:srgbClr val="FF0000"/>
                </a:solidFill>
              </a:rPr>
              <a:t>higgsino</a:t>
            </a:r>
            <a:r>
              <a:rPr lang="pl-PL" sz="2400" b="1" dirty="0">
                <a:solidFill>
                  <a:srgbClr val="FF0000"/>
                </a:solidFill>
              </a:rPr>
              <a:t> </a:t>
            </a:r>
            <a:r>
              <a:rPr lang="pl-PL" sz="2400" b="1" dirty="0" smtClean="0">
                <a:solidFill>
                  <a:srgbClr val="FF0000"/>
                </a:solidFill>
              </a:rPr>
              <a:t>DM: </a:t>
            </a:r>
            <a:r>
              <a:rPr lang="pl-PL" sz="2400" b="1" dirty="0" err="1" smtClean="0">
                <a:solidFill>
                  <a:srgbClr val="FF0000"/>
                </a:solidFill>
              </a:rPr>
              <a:t>exciting</a:t>
            </a:r>
            <a:r>
              <a:rPr lang="pl-PL" sz="2400" b="1" dirty="0" smtClean="0">
                <a:solidFill>
                  <a:srgbClr val="FF0000"/>
                </a:solidFill>
              </a:rPr>
              <a:t> </a:t>
            </a:r>
            <a:r>
              <a:rPr lang="pl-PL" sz="2400" b="1" dirty="0" err="1" smtClean="0">
                <a:solidFill>
                  <a:srgbClr val="FF0000"/>
                </a:solidFill>
              </a:rPr>
              <a:t>prospects</a:t>
            </a:r>
            <a:r>
              <a:rPr lang="pl-PL" sz="2400" b="1" dirty="0" smtClean="0">
                <a:solidFill>
                  <a:srgbClr val="FF0000"/>
                </a:solidFill>
              </a:rPr>
              <a:t> for 1 </a:t>
            </a:r>
            <a:r>
              <a:rPr lang="pl-PL" sz="2400" b="1" dirty="0" err="1" smtClean="0">
                <a:solidFill>
                  <a:srgbClr val="FF0000"/>
                </a:solidFill>
              </a:rPr>
              <a:t>tonne</a:t>
            </a:r>
            <a:r>
              <a:rPr lang="pl-PL" sz="2400" b="1" dirty="0" smtClean="0">
                <a:solidFill>
                  <a:srgbClr val="FF0000"/>
                </a:solidFill>
              </a:rPr>
              <a:t> </a:t>
            </a:r>
            <a:r>
              <a:rPr lang="pl-PL" sz="2400" b="1" dirty="0" err="1" smtClean="0">
                <a:solidFill>
                  <a:srgbClr val="FF0000"/>
                </a:solidFill>
              </a:rPr>
              <a:t>detectors</a:t>
            </a:r>
            <a:endParaRPr lang="pl-PL" sz="2400" b="1" dirty="0">
              <a:solidFill>
                <a:srgbClr val="FF0000"/>
              </a:solidFill>
            </a:endParaRPr>
          </a:p>
        </p:txBody>
      </p:sp>
      <p:pic>
        <p:nvPicPr>
          <p:cNvPr id="44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3" y="10637"/>
            <a:ext cx="721137" cy="71296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6" name="Prostokąt 5"/>
          <p:cNvSpPr/>
          <p:nvPr/>
        </p:nvSpPr>
        <p:spPr>
          <a:xfrm>
            <a:off x="3162687" y="3863385"/>
            <a:ext cx="118113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600" b="1" dirty="0" err="1"/>
              <a:t>Stau</a:t>
            </a:r>
            <a:r>
              <a:rPr lang="pl-PL" sz="1600" b="1" dirty="0"/>
              <a:t> </a:t>
            </a:r>
            <a:r>
              <a:rPr lang="pl-PL" sz="1600" b="1" dirty="0" err="1"/>
              <a:t>coan’n</a:t>
            </a:r>
            <a:endParaRPr lang="pl-PL" sz="1600" b="1" dirty="0"/>
          </a:p>
        </p:txBody>
      </p:sp>
      <p:sp>
        <p:nvSpPr>
          <p:cNvPr id="10" name="Prostokąt 9"/>
          <p:cNvSpPr/>
          <p:nvPr/>
        </p:nvSpPr>
        <p:spPr>
          <a:xfrm>
            <a:off x="3270131" y="3075057"/>
            <a:ext cx="93356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600" b="1" dirty="0"/>
              <a:t>A-</a:t>
            </a:r>
            <a:r>
              <a:rPr lang="pl-PL" sz="1600" b="1" dirty="0" err="1"/>
              <a:t>funnel</a:t>
            </a:r>
            <a:endParaRPr lang="pl-PL" sz="1600" b="1" dirty="0"/>
          </a:p>
        </p:txBody>
      </p:sp>
      <p:sp>
        <p:nvSpPr>
          <p:cNvPr id="12" name="Prostokąt 11"/>
          <p:cNvSpPr/>
          <p:nvPr/>
        </p:nvSpPr>
        <p:spPr>
          <a:xfrm>
            <a:off x="3134043" y="2039996"/>
            <a:ext cx="1247457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z="1600" b="1" dirty="0" smtClean="0">
                <a:solidFill>
                  <a:srgbClr val="FF0000"/>
                </a:solidFill>
              </a:rPr>
              <a:t>~1 </a:t>
            </a:r>
            <a:r>
              <a:rPr lang="pl-PL" sz="1600" b="1" dirty="0" err="1">
                <a:solidFill>
                  <a:srgbClr val="FF0000"/>
                </a:solidFill>
              </a:rPr>
              <a:t>TeV</a:t>
            </a:r>
            <a:r>
              <a:rPr lang="pl-PL" sz="1600" b="1" dirty="0">
                <a:solidFill>
                  <a:srgbClr val="FF0000"/>
                </a:solidFill>
              </a:rPr>
              <a:t> </a:t>
            </a:r>
            <a:endParaRPr lang="pl-PL" sz="1600" b="1" dirty="0" smtClean="0">
              <a:solidFill>
                <a:srgbClr val="FF0000"/>
              </a:solidFill>
            </a:endParaRPr>
          </a:p>
          <a:p>
            <a:pPr algn="ctr"/>
            <a:r>
              <a:rPr lang="pl-PL" sz="1600" b="1" dirty="0" err="1">
                <a:solidFill>
                  <a:srgbClr val="FF0000"/>
                </a:solidFill>
              </a:rPr>
              <a:t>h</a:t>
            </a:r>
            <a:r>
              <a:rPr lang="pl-PL" sz="1600" b="1" dirty="0" err="1" smtClean="0">
                <a:solidFill>
                  <a:srgbClr val="FF0000"/>
                </a:solidFill>
              </a:rPr>
              <a:t>iggsino</a:t>
            </a:r>
            <a:r>
              <a:rPr lang="pl-PL" sz="1600" b="1" dirty="0" smtClean="0">
                <a:solidFill>
                  <a:srgbClr val="FF0000"/>
                </a:solidFill>
              </a:rPr>
              <a:t> DM</a:t>
            </a:r>
            <a:endParaRPr lang="pl-PL" sz="1600" b="1" dirty="0">
              <a:solidFill>
                <a:srgbClr val="FF0000"/>
              </a:solidFill>
            </a:endParaRPr>
          </a:p>
        </p:txBody>
      </p:sp>
      <p:pic>
        <p:nvPicPr>
          <p:cNvPr id="26" name="Obraz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4053" y="1124763"/>
            <a:ext cx="3742747" cy="3928953"/>
          </a:xfrm>
          <a:prstGeom prst="rect">
            <a:avLst/>
          </a:prstGeom>
        </p:spPr>
      </p:pic>
      <p:pic>
        <p:nvPicPr>
          <p:cNvPr id="27" name="Obraz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1" y="1441957"/>
            <a:ext cx="2386794" cy="2574238"/>
          </a:xfrm>
          <a:prstGeom prst="rect">
            <a:avLst/>
          </a:prstGeom>
        </p:spPr>
      </p:pic>
      <p:cxnSp>
        <p:nvCxnSpPr>
          <p:cNvPr id="31" name="Łącznik prosty ze strzałką 30"/>
          <p:cNvCxnSpPr/>
          <p:nvPr/>
        </p:nvCxnSpPr>
        <p:spPr>
          <a:xfrm flipH="1">
            <a:off x="1514326" y="2488346"/>
            <a:ext cx="1609874" cy="91832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Łącznik prosty ze strzałką 31"/>
          <p:cNvCxnSpPr/>
          <p:nvPr/>
        </p:nvCxnSpPr>
        <p:spPr>
          <a:xfrm flipH="1" flipV="1">
            <a:off x="1000678" y="3117128"/>
            <a:ext cx="2123522" cy="150344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Łącznik prosty ze strzałką 35"/>
          <p:cNvCxnSpPr/>
          <p:nvPr/>
        </p:nvCxnSpPr>
        <p:spPr>
          <a:xfrm flipH="1" flipV="1">
            <a:off x="821069" y="3413611"/>
            <a:ext cx="2312974" cy="643582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Łącznik prosty ze strzałką 36"/>
          <p:cNvCxnSpPr/>
          <p:nvPr/>
        </p:nvCxnSpPr>
        <p:spPr>
          <a:xfrm flipV="1">
            <a:off x="4476922" y="3950926"/>
            <a:ext cx="1822207" cy="106267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Łącznik prosty ze strzałką 37"/>
          <p:cNvCxnSpPr>
            <a:stCxn id="52" idx="3"/>
          </p:cNvCxnSpPr>
          <p:nvPr/>
        </p:nvCxnSpPr>
        <p:spPr>
          <a:xfrm>
            <a:off x="4381500" y="3244334"/>
            <a:ext cx="2546259" cy="605097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Łącznik prosty ze strzałką 44"/>
          <p:cNvCxnSpPr/>
          <p:nvPr/>
        </p:nvCxnSpPr>
        <p:spPr>
          <a:xfrm>
            <a:off x="4381500" y="2332384"/>
            <a:ext cx="3257945" cy="784744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Zaokrąglony prostokąt 50"/>
          <p:cNvSpPr/>
          <p:nvPr/>
        </p:nvSpPr>
        <p:spPr>
          <a:xfrm>
            <a:off x="3134043" y="2039996"/>
            <a:ext cx="1247457" cy="584776"/>
          </a:xfrm>
          <a:prstGeom prst="roundRect">
            <a:avLst/>
          </a:prstGeom>
          <a:solidFill>
            <a:schemeClr val="accent6">
              <a:alpha val="3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2" name="Zaokrąglony prostokąt 51"/>
          <p:cNvSpPr/>
          <p:nvPr/>
        </p:nvSpPr>
        <p:spPr>
          <a:xfrm>
            <a:off x="3134043" y="3075057"/>
            <a:ext cx="1247457" cy="338554"/>
          </a:xfrm>
          <a:prstGeom prst="roundRect">
            <a:avLst/>
          </a:prstGeom>
          <a:solidFill>
            <a:schemeClr val="accent1">
              <a:alpha val="3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3" name="Zaokrąglony prostokąt 52"/>
          <p:cNvSpPr/>
          <p:nvPr/>
        </p:nvSpPr>
        <p:spPr>
          <a:xfrm>
            <a:off x="3134043" y="3887916"/>
            <a:ext cx="1247457" cy="338554"/>
          </a:xfrm>
          <a:prstGeom prst="roundRect">
            <a:avLst/>
          </a:prstGeom>
          <a:solidFill>
            <a:schemeClr val="accent1">
              <a:alpha val="3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4" name="Prostokąt 53"/>
          <p:cNvSpPr/>
          <p:nvPr/>
        </p:nvSpPr>
        <p:spPr>
          <a:xfrm>
            <a:off x="463550" y="987292"/>
            <a:ext cx="300645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600" b="1" dirty="0" smtClean="0"/>
              <a:t>1405.4289 (</a:t>
            </a:r>
            <a:r>
              <a:rPr lang="pl-PL" sz="1600" b="1" dirty="0" err="1" smtClean="0"/>
              <a:t>update</a:t>
            </a:r>
            <a:r>
              <a:rPr lang="pl-PL" sz="1600" b="1" dirty="0" smtClean="0"/>
              <a:t> of </a:t>
            </a:r>
            <a:r>
              <a:rPr lang="pl-PL" sz="1600" b="1" dirty="0"/>
              <a:t>1302.5956</a:t>
            </a:r>
            <a:r>
              <a:rPr lang="pl-PL" sz="1600" b="1" dirty="0" smtClean="0"/>
              <a:t>)</a:t>
            </a:r>
            <a:endParaRPr lang="pl-PL" sz="1600" dirty="0"/>
          </a:p>
        </p:txBody>
      </p:sp>
      <p:sp>
        <p:nvSpPr>
          <p:cNvPr id="2" name="PoleTekstowe 1"/>
          <p:cNvSpPr txBox="1"/>
          <p:nvPr/>
        </p:nvSpPr>
        <p:spPr>
          <a:xfrm>
            <a:off x="8053260" y="2899561"/>
            <a:ext cx="6828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 smtClean="0">
                <a:solidFill>
                  <a:srgbClr val="000090"/>
                </a:solidFill>
              </a:rPr>
              <a:t>70%</a:t>
            </a:r>
            <a:endParaRPr lang="pl-PL" sz="2000" b="1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555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40" grpId="0"/>
      <p:bldP spid="6" grpId="0"/>
      <p:bldP spid="10" grpId="0"/>
      <p:bldP spid="12" grpId="0"/>
      <p:bldP spid="51" grpId="0" animBg="1"/>
      <p:bldP spid="52" grpId="0" animBg="1"/>
      <p:bldP spid="53" grpId="0" animBg="1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32272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000090"/>
                </a:solidFill>
              </a:rPr>
              <a:t>SUSY confronting data</a:t>
            </a:r>
            <a:endParaRPr lang="en-US" sz="4000" b="1" dirty="0">
              <a:solidFill>
                <a:srgbClr val="000090"/>
              </a:solidFill>
            </a:endParaRPr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3" y="6149442"/>
            <a:ext cx="721137" cy="71296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4279453" y="4992448"/>
            <a:ext cx="45727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D1D49-2B4D-254C-87AB-5B655AD6F369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L. Roszkowski, multiDM, 3/06/2016</a:t>
            </a:r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3505189" y="5100471"/>
            <a:ext cx="1701238" cy="30502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" y="1177469"/>
            <a:ext cx="9168640" cy="254684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26099" y="5594539"/>
            <a:ext cx="2882900" cy="210282"/>
          </a:xfrm>
          <a:prstGeom prst="rect">
            <a:avLst/>
          </a:prstGeom>
        </p:spPr>
      </p:pic>
      <p:cxnSp>
        <p:nvCxnSpPr>
          <p:cNvPr id="13" name="Łącznik prosty ze strzałką 12"/>
          <p:cNvCxnSpPr/>
          <p:nvPr/>
        </p:nvCxnSpPr>
        <p:spPr>
          <a:xfrm>
            <a:off x="439827" y="3625302"/>
            <a:ext cx="475204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Prostokąt 16"/>
          <p:cNvSpPr>
            <a:spLocks noChangeAspect="1"/>
          </p:cNvSpPr>
          <p:nvPr/>
        </p:nvSpPr>
        <p:spPr>
          <a:xfrm>
            <a:off x="10919" y="3271350"/>
            <a:ext cx="218056" cy="41040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l-PL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?</a:t>
            </a:r>
            <a:endParaRPr lang="pl-PL" sz="4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4" name="PoleTekstowe 13"/>
          <p:cNvSpPr txBox="1"/>
          <p:nvPr/>
        </p:nvSpPr>
        <p:spPr>
          <a:xfrm>
            <a:off x="7904528" y="4977448"/>
            <a:ext cx="12492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rgbClr val="800000"/>
                </a:solidFill>
              </a:rPr>
              <a:t>10 </a:t>
            </a:r>
            <a:r>
              <a:rPr lang="pl-PL" sz="2400" b="1" dirty="0" err="1" smtClean="0">
                <a:solidFill>
                  <a:srgbClr val="800000"/>
                </a:solidFill>
              </a:rPr>
              <a:t>dof</a:t>
            </a:r>
            <a:endParaRPr lang="pl-PL" sz="2400" b="1" dirty="0">
              <a:solidFill>
                <a:srgbClr val="800000"/>
              </a:solidFill>
            </a:endParaRPr>
          </a:p>
        </p:txBody>
      </p:sp>
      <p:sp>
        <p:nvSpPr>
          <p:cNvPr id="2" name="Zaokrąglony prostokąt 1"/>
          <p:cNvSpPr/>
          <p:nvPr/>
        </p:nvSpPr>
        <p:spPr>
          <a:xfrm>
            <a:off x="1058333" y="2789727"/>
            <a:ext cx="6801555" cy="341690"/>
          </a:xfrm>
          <a:prstGeom prst="roundRect">
            <a:avLst/>
          </a:prstGeom>
          <a:solidFill>
            <a:schemeClr val="accent6">
              <a:alpha val="3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16" name="Łącznik łamany 15"/>
          <p:cNvCxnSpPr>
            <a:endCxn id="2" idx="1"/>
          </p:cNvCxnSpPr>
          <p:nvPr/>
        </p:nvCxnSpPr>
        <p:spPr>
          <a:xfrm rot="5400000" flipH="1" flipV="1">
            <a:off x="-490504" y="4015566"/>
            <a:ext cx="2603830" cy="493843"/>
          </a:xfrm>
          <a:prstGeom prst="bentConnector2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PoleTekstowe 17"/>
          <p:cNvSpPr txBox="1"/>
          <p:nvPr/>
        </p:nvSpPr>
        <p:spPr>
          <a:xfrm>
            <a:off x="341051" y="5592612"/>
            <a:ext cx="27831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>
                <a:solidFill>
                  <a:srgbClr val="800000"/>
                </a:solidFill>
              </a:rPr>
              <a:t>m</a:t>
            </a:r>
            <a:r>
              <a:rPr lang="pl-PL" b="1" dirty="0" smtClean="0">
                <a:solidFill>
                  <a:srgbClr val="800000"/>
                </a:solidFill>
              </a:rPr>
              <a:t>ost </a:t>
            </a:r>
            <a:r>
              <a:rPr lang="pl-PL" b="1" dirty="0" err="1" smtClean="0">
                <a:solidFill>
                  <a:srgbClr val="800000"/>
                </a:solidFill>
              </a:rPr>
              <a:t>important</a:t>
            </a:r>
            <a:r>
              <a:rPr lang="pl-PL" b="1" dirty="0" smtClean="0">
                <a:solidFill>
                  <a:srgbClr val="800000"/>
                </a:solidFill>
              </a:rPr>
              <a:t> (by far)</a:t>
            </a:r>
            <a:endParaRPr lang="pl-PL" b="1" dirty="0">
              <a:solidFill>
                <a:srgbClr val="800000"/>
              </a:solidFill>
            </a:endParaRPr>
          </a:p>
        </p:txBody>
      </p:sp>
      <p:sp>
        <p:nvSpPr>
          <p:cNvPr id="21" name="Zaokrąglony prostokąt 20"/>
          <p:cNvSpPr/>
          <p:nvPr/>
        </p:nvSpPr>
        <p:spPr>
          <a:xfrm>
            <a:off x="341050" y="5592612"/>
            <a:ext cx="2378737" cy="369332"/>
          </a:xfrm>
          <a:prstGeom prst="roundRect">
            <a:avLst/>
          </a:prstGeom>
          <a:solidFill>
            <a:schemeClr val="accent6">
              <a:alpha val="2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0110" y="1484169"/>
            <a:ext cx="6801556" cy="3962277"/>
          </a:xfrm>
          <a:prstGeom prst="rect">
            <a:avLst/>
          </a:prstGeom>
        </p:spPr>
      </p:pic>
      <p:sp>
        <p:nvSpPr>
          <p:cNvPr id="12" name="Zaokrąglony prostokąt 11"/>
          <p:cNvSpPr/>
          <p:nvPr/>
        </p:nvSpPr>
        <p:spPr>
          <a:xfrm>
            <a:off x="1058333" y="1834444"/>
            <a:ext cx="6801556" cy="338667"/>
          </a:xfrm>
          <a:prstGeom prst="roundRect">
            <a:avLst/>
          </a:prstGeom>
          <a:solidFill>
            <a:srgbClr val="FF6600">
              <a:alpha val="2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32" name="Łącznik prosty ze strzałką 31"/>
          <p:cNvCxnSpPr/>
          <p:nvPr/>
        </p:nvCxnSpPr>
        <p:spPr>
          <a:xfrm>
            <a:off x="564489" y="1989667"/>
            <a:ext cx="493844" cy="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Łącznik prosty 34"/>
          <p:cNvCxnSpPr/>
          <p:nvPr/>
        </p:nvCxnSpPr>
        <p:spPr>
          <a:xfrm>
            <a:off x="564489" y="1989668"/>
            <a:ext cx="0" cy="97090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PoleTekstowe 2"/>
          <p:cNvSpPr txBox="1"/>
          <p:nvPr/>
        </p:nvSpPr>
        <p:spPr>
          <a:xfrm>
            <a:off x="721800" y="6139912"/>
            <a:ext cx="81210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 smtClean="0">
                <a:solidFill>
                  <a:srgbClr val="000090"/>
                </a:solidFill>
              </a:rPr>
              <a:t>We do </a:t>
            </a:r>
            <a:r>
              <a:rPr lang="pl-PL" sz="2000" b="1" dirty="0" err="1" smtClean="0">
                <a:solidFill>
                  <a:srgbClr val="000090"/>
                </a:solidFill>
              </a:rPr>
              <a:t>simultaneous</a:t>
            </a:r>
            <a:r>
              <a:rPr lang="pl-PL" sz="2000" b="1" dirty="0" smtClean="0">
                <a:solidFill>
                  <a:srgbClr val="000090"/>
                </a:solidFill>
              </a:rPr>
              <a:t> </a:t>
            </a:r>
            <a:r>
              <a:rPr lang="pl-PL" sz="2000" b="1" dirty="0" err="1" smtClean="0">
                <a:solidFill>
                  <a:srgbClr val="000090"/>
                </a:solidFill>
              </a:rPr>
              <a:t>scan</a:t>
            </a:r>
            <a:r>
              <a:rPr lang="pl-PL" sz="2000" b="1" dirty="0" smtClean="0">
                <a:solidFill>
                  <a:srgbClr val="000090"/>
                </a:solidFill>
              </a:rPr>
              <a:t> of </a:t>
            </a:r>
            <a:r>
              <a:rPr lang="pl-PL" sz="2000" b="1" dirty="0" err="1" smtClean="0">
                <a:solidFill>
                  <a:srgbClr val="000090"/>
                </a:solidFill>
              </a:rPr>
              <a:t>at</a:t>
            </a:r>
            <a:r>
              <a:rPr lang="pl-PL" sz="2000" b="1" dirty="0" smtClean="0">
                <a:solidFill>
                  <a:srgbClr val="000090"/>
                </a:solidFill>
              </a:rPr>
              <a:t> </a:t>
            </a:r>
            <a:r>
              <a:rPr lang="pl-PL" sz="2000" b="1" dirty="0" err="1" smtClean="0">
                <a:solidFill>
                  <a:srgbClr val="000090"/>
                </a:solidFill>
              </a:rPr>
              <a:t>least</a:t>
            </a:r>
            <a:r>
              <a:rPr lang="pl-PL" sz="2000" b="1" dirty="0" smtClean="0">
                <a:solidFill>
                  <a:srgbClr val="000090"/>
                </a:solidFill>
              </a:rPr>
              <a:t> 8 </a:t>
            </a:r>
            <a:r>
              <a:rPr lang="pl-PL" sz="2000" b="1" dirty="0" err="1" smtClean="0">
                <a:solidFill>
                  <a:srgbClr val="000090"/>
                </a:solidFill>
              </a:rPr>
              <a:t>parameters</a:t>
            </a:r>
            <a:r>
              <a:rPr lang="pl-PL" sz="2000" b="1" dirty="0" smtClean="0">
                <a:solidFill>
                  <a:srgbClr val="000090"/>
                </a:solidFill>
              </a:rPr>
              <a:t> (4 of CMSSM + 4 of SM)</a:t>
            </a:r>
            <a:endParaRPr lang="pl-PL" sz="2000" b="1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0905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/>
          <p:cNvSpPr>
            <a:spLocks noGrp="1"/>
          </p:cNvSpPr>
          <p:nvPr>
            <p:ph type="title"/>
          </p:nvPr>
        </p:nvSpPr>
        <p:spPr>
          <a:xfrm>
            <a:off x="457200" y="5250"/>
            <a:ext cx="8229600" cy="1143000"/>
          </a:xfrm>
        </p:spPr>
        <p:txBody>
          <a:bodyPr>
            <a:normAutofit/>
          </a:bodyPr>
          <a:lstStyle/>
          <a:p>
            <a:r>
              <a:rPr lang="pl-PL" sz="3600" b="1" dirty="0" smtClean="0">
                <a:solidFill>
                  <a:srgbClr val="800000"/>
                </a:solidFill>
              </a:rPr>
              <a:t>DM </a:t>
            </a:r>
            <a:r>
              <a:rPr lang="pl-PL" sz="3600" b="1" dirty="0" err="1" smtClean="0">
                <a:solidFill>
                  <a:srgbClr val="800000"/>
                </a:solidFill>
              </a:rPr>
              <a:t>direct</a:t>
            </a:r>
            <a:r>
              <a:rPr lang="pl-PL" sz="3600" b="1" dirty="0" smtClean="0">
                <a:solidFill>
                  <a:srgbClr val="800000"/>
                </a:solidFill>
              </a:rPr>
              <a:t> </a:t>
            </a:r>
            <a:r>
              <a:rPr lang="pl-PL" sz="3600" b="1" dirty="0" err="1" smtClean="0">
                <a:solidFill>
                  <a:srgbClr val="800000"/>
                </a:solidFill>
              </a:rPr>
              <a:t>detection</a:t>
            </a:r>
            <a:endParaRPr lang="pl-PL" sz="3600" b="1" dirty="0">
              <a:solidFill>
                <a:srgbClr val="800000"/>
              </a:solidFill>
            </a:endParaRPr>
          </a:p>
        </p:txBody>
      </p:sp>
      <p:sp>
        <p:nvSpPr>
          <p:cNvPr id="2" name="Symbol zastępczy stopki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L. Roszkowski, multiDM, 3/06/2016</a:t>
            </a:r>
            <a:endParaRPr lang="en-US"/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D1D49-2B4D-254C-87AB-5B655AD6F369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5618" y="1187722"/>
            <a:ext cx="3967582" cy="4195386"/>
          </a:xfrm>
          <a:prstGeom prst="rect">
            <a:avLst/>
          </a:prstGeom>
        </p:spPr>
      </p:pic>
      <p:sp>
        <p:nvSpPr>
          <p:cNvPr id="7" name="Prostokąt 6"/>
          <p:cNvSpPr/>
          <p:nvPr/>
        </p:nvSpPr>
        <p:spPr>
          <a:xfrm>
            <a:off x="105447" y="1274209"/>
            <a:ext cx="27863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400" b="1" dirty="0" smtClean="0">
                <a:hlinkClick r:id="rId3" tooltip="Abstract"/>
              </a:rPr>
              <a:t>Recent Phys. Rept. (1407.0017)</a:t>
            </a:r>
          </a:p>
          <a:p>
            <a:r>
              <a:rPr lang="pl-PL" sz="1400" b="1" dirty="0" smtClean="0">
                <a:hlinkClick r:id="rId3" tooltip="Abstract"/>
              </a:rPr>
              <a:t>H. Baer, K.-Y. Choi, J.E Kim, LR </a:t>
            </a:r>
            <a:endParaRPr lang="pl-PL" sz="1400" b="1" dirty="0"/>
          </a:p>
        </p:txBody>
      </p:sp>
      <p:sp>
        <p:nvSpPr>
          <p:cNvPr id="5" name="Strzałka w lewo 4"/>
          <p:cNvSpPr/>
          <p:nvPr/>
        </p:nvSpPr>
        <p:spPr>
          <a:xfrm>
            <a:off x="6488166" y="3258341"/>
            <a:ext cx="941053" cy="155652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PoleTekstowe 7"/>
          <p:cNvSpPr txBox="1"/>
          <p:nvPr/>
        </p:nvSpPr>
        <p:spPr>
          <a:xfrm>
            <a:off x="7503925" y="3154615"/>
            <a:ext cx="13398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 smtClean="0">
                <a:solidFill>
                  <a:srgbClr val="800000"/>
                </a:solidFill>
              </a:rPr>
              <a:t>Xenon-1T </a:t>
            </a:r>
            <a:r>
              <a:rPr lang="pl-PL" sz="2000" b="1" dirty="0" err="1" smtClean="0">
                <a:solidFill>
                  <a:srgbClr val="800000"/>
                </a:solidFill>
              </a:rPr>
              <a:t>reach</a:t>
            </a:r>
            <a:endParaRPr lang="pl-PL" sz="2000" b="1" dirty="0" smtClean="0">
              <a:solidFill>
                <a:srgbClr val="800000"/>
              </a:solidFill>
            </a:endParaRPr>
          </a:p>
        </p:txBody>
      </p:sp>
      <p:sp>
        <p:nvSpPr>
          <p:cNvPr id="9" name="PoleTekstowe 8"/>
          <p:cNvSpPr txBox="1"/>
          <p:nvPr/>
        </p:nvSpPr>
        <p:spPr>
          <a:xfrm>
            <a:off x="1680940" y="5578546"/>
            <a:ext cx="57482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smtClean="0">
                <a:solidFill>
                  <a:srgbClr val="800000"/>
                </a:solidFill>
              </a:rPr>
              <a:t>~1 </a:t>
            </a:r>
            <a:r>
              <a:rPr lang="pl-PL" sz="2400" b="1" dirty="0" err="1" smtClean="0">
                <a:solidFill>
                  <a:srgbClr val="800000"/>
                </a:solidFill>
              </a:rPr>
              <a:t>TeV</a:t>
            </a:r>
            <a:r>
              <a:rPr lang="pl-PL" sz="2400" b="1" dirty="0" smtClean="0">
                <a:solidFill>
                  <a:srgbClr val="800000"/>
                </a:solidFill>
              </a:rPr>
              <a:t> </a:t>
            </a:r>
            <a:r>
              <a:rPr lang="pl-PL" sz="2400" b="1" dirty="0" err="1" smtClean="0">
                <a:solidFill>
                  <a:srgbClr val="800000"/>
                </a:solidFill>
              </a:rPr>
              <a:t>higgsino</a:t>
            </a:r>
            <a:r>
              <a:rPr lang="pl-PL" sz="2400" b="1" dirty="0" smtClean="0">
                <a:solidFill>
                  <a:srgbClr val="800000"/>
                </a:solidFill>
              </a:rPr>
              <a:t> DM: </a:t>
            </a:r>
            <a:r>
              <a:rPr lang="pl-PL" sz="2400" b="1" dirty="0" err="1" smtClean="0">
                <a:solidFill>
                  <a:srgbClr val="800000"/>
                </a:solidFill>
              </a:rPr>
              <a:t>Excellent</a:t>
            </a:r>
            <a:r>
              <a:rPr lang="pl-PL" sz="2400" b="1" dirty="0" smtClean="0">
                <a:solidFill>
                  <a:srgbClr val="800000"/>
                </a:solidFill>
              </a:rPr>
              <a:t> </a:t>
            </a:r>
            <a:r>
              <a:rPr lang="pl-PL" sz="2400" b="1" dirty="0" err="1" smtClean="0">
                <a:solidFill>
                  <a:srgbClr val="800000"/>
                </a:solidFill>
              </a:rPr>
              <a:t>prospects</a:t>
            </a:r>
            <a:r>
              <a:rPr lang="pl-PL" sz="2400" b="1" dirty="0">
                <a:solidFill>
                  <a:srgbClr val="800000"/>
                </a:solidFill>
              </a:rPr>
              <a:t>!</a:t>
            </a:r>
          </a:p>
        </p:txBody>
      </p:sp>
      <p:sp>
        <p:nvSpPr>
          <p:cNvPr id="10" name="PoleTekstowe 9"/>
          <p:cNvSpPr txBox="1"/>
          <p:nvPr/>
        </p:nvSpPr>
        <p:spPr>
          <a:xfrm>
            <a:off x="6773564" y="2270568"/>
            <a:ext cx="18054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 smtClean="0">
                <a:solidFill>
                  <a:srgbClr val="000090"/>
                </a:solidFill>
              </a:rPr>
              <a:t>Reach of</a:t>
            </a:r>
            <a:r>
              <a:rPr lang="pl-PL" sz="1600" b="1" dirty="0">
                <a:solidFill>
                  <a:srgbClr val="000090"/>
                </a:solidFill>
              </a:rPr>
              <a:t> </a:t>
            </a:r>
            <a:r>
              <a:rPr lang="pl-PL" sz="1600" b="1" dirty="0" smtClean="0">
                <a:solidFill>
                  <a:srgbClr val="000090"/>
                </a:solidFill>
              </a:rPr>
              <a:t>LUX (?)</a:t>
            </a:r>
            <a:endParaRPr lang="pl-PL" sz="1600" b="1" dirty="0">
              <a:solidFill>
                <a:srgbClr val="000090"/>
              </a:solidFill>
            </a:endParaRPr>
          </a:p>
        </p:txBody>
      </p:sp>
      <p:cxnSp>
        <p:nvCxnSpPr>
          <p:cNvPr id="12" name="Łącznik prosty ze strzałką 11"/>
          <p:cNvCxnSpPr/>
          <p:nvPr/>
        </p:nvCxnSpPr>
        <p:spPr>
          <a:xfrm flipH="1">
            <a:off x="6387570" y="2613001"/>
            <a:ext cx="697279" cy="38332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1418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oleTekstowe 9"/>
          <p:cNvSpPr txBox="1"/>
          <p:nvPr/>
        </p:nvSpPr>
        <p:spPr>
          <a:xfrm>
            <a:off x="2868435" y="79615"/>
            <a:ext cx="60198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dirty="0" smtClean="0">
                <a:solidFill>
                  <a:srgbClr val="800000"/>
                </a:solidFill>
              </a:rPr>
              <a:t>~1 </a:t>
            </a:r>
            <a:r>
              <a:rPr lang="pl-PL" sz="3200" b="1" dirty="0" err="1" smtClean="0">
                <a:solidFill>
                  <a:srgbClr val="800000"/>
                </a:solidFill>
              </a:rPr>
              <a:t>TeV</a:t>
            </a:r>
            <a:r>
              <a:rPr lang="pl-PL" sz="3200" b="1" dirty="0" smtClean="0">
                <a:solidFill>
                  <a:srgbClr val="800000"/>
                </a:solidFill>
              </a:rPr>
              <a:t> </a:t>
            </a:r>
            <a:r>
              <a:rPr lang="pl-PL" sz="3200" b="1" dirty="0" err="1" smtClean="0">
                <a:solidFill>
                  <a:srgbClr val="800000"/>
                </a:solidFill>
              </a:rPr>
              <a:t>higgsino</a:t>
            </a:r>
            <a:r>
              <a:rPr lang="pl-PL" sz="3200" b="1" dirty="0" smtClean="0">
                <a:solidFill>
                  <a:srgbClr val="800000"/>
                </a:solidFill>
              </a:rPr>
              <a:t> DM </a:t>
            </a:r>
            <a:r>
              <a:rPr lang="pl-PL" sz="3200" b="1" dirty="0" err="1" smtClean="0">
                <a:solidFill>
                  <a:srgbClr val="800000"/>
                </a:solidFill>
              </a:rPr>
              <a:t>is</a:t>
            </a:r>
            <a:r>
              <a:rPr lang="pl-PL" sz="3200" b="1" dirty="0" smtClean="0">
                <a:solidFill>
                  <a:srgbClr val="800000"/>
                </a:solidFill>
              </a:rPr>
              <a:t> </a:t>
            </a:r>
            <a:r>
              <a:rPr lang="pl-PL" sz="3200" b="1" dirty="0" err="1" smtClean="0">
                <a:solidFill>
                  <a:srgbClr val="800000"/>
                </a:solidFill>
              </a:rPr>
              <a:t>robust</a:t>
            </a:r>
            <a:r>
              <a:rPr lang="pl-PL" sz="3200" b="1" dirty="0" smtClean="0">
                <a:solidFill>
                  <a:srgbClr val="800000"/>
                </a:solidFill>
              </a:rPr>
              <a:t> </a:t>
            </a:r>
          </a:p>
        </p:txBody>
      </p:sp>
      <p:sp>
        <p:nvSpPr>
          <p:cNvPr id="2" name="Symbol zastępczy stopki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L. Roszkowski, multiDM, 3/06/2016</a:t>
            </a:r>
            <a:endParaRPr lang="en-US"/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D1D49-2B4D-254C-87AB-5B655AD6F369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17" name="PoleTekstowe 16"/>
          <p:cNvSpPr txBox="1"/>
          <p:nvPr/>
        </p:nvSpPr>
        <p:spPr>
          <a:xfrm>
            <a:off x="190455" y="6198255"/>
            <a:ext cx="25373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b="1" dirty="0" smtClean="0">
                <a:solidFill>
                  <a:srgbClr val="000090"/>
                </a:solidFill>
              </a:rPr>
              <a:t>Watch </a:t>
            </a:r>
            <a:r>
              <a:rPr lang="pl-PL" sz="1400" b="1" dirty="0" err="1" smtClean="0">
                <a:solidFill>
                  <a:srgbClr val="000090"/>
                </a:solidFill>
              </a:rPr>
              <a:t>prior</a:t>
            </a:r>
            <a:r>
              <a:rPr lang="pl-PL" sz="1400" b="1" dirty="0" smtClean="0">
                <a:solidFill>
                  <a:srgbClr val="000090"/>
                </a:solidFill>
              </a:rPr>
              <a:t> </a:t>
            </a:r>
            <a:r>
              <a:rPr lang="pl-PL" sz="1400" b="1" dirty="0" err="1" smtClean="0">
                <a:solidFill>
                  <a:srgbClr val="000090"/>
                </a:solidFill>
              </a:rPr>
              <a:t>dependence</a:t>
            </a:r>
            <a:r>
              <a:rPr lang="pl-PL" sz="1400" b="1" dirty="0" smtClean="0">
                <a:solidFill>
                  <a:srgbClr val="000090"/>
                </a:solidFill>
              </a:rPr>
              <a:t> </a:t>
            </a:r>
          </a:p>
          <a:p>
            <a:r>
              <a:rPr lang="pl-PL" sz="1400" b="1" dirty="0" smtClean="0">
                <a:solidFill>
                  <a:srgbClr val="000090"/>
                </a:solidFill>
              </a:rPr>
              <a:t>and chi2 vs </a:t>
            </a:r>
            <a:r>
              <a:rPr lang="pl-PL" sz="1400" b="1" dirty="0" err="1" smtClean="0">
                <a:solidFill>
                  <a:srgbClr val="000090"/>
                </a:solidFill>
              </a:rPr>
              <a:t>Bayesian</a:t>
            </a:r>
            <a:r>
              <a:rPr lang="pl-PL" sz="1400" b="1" dirty="0" smtClean="0">
                <a:solidFill>
                  <a:srgbClr val="000090"/>
                </a:solidFill>
              </a:rPr>
              <a:t> </a:t>
            </a:r>
            <a:endParaRPr lang="pl-PL" sz="1400" b="1" dirty="0">
              <a:solidFill>
                <a:srgbClr val="000090"/>
              </a:solidFill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60" y="359175"/>
            <a:ext cx="2884349" cy="2872075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0895" y="3745984"/>
            <a:ext cx="2885090" cy="2425700"/>
          </a:xfrm>
          <a:prstGeom prst="rect">
            <a:avLst/>
          </a:prstGeom>
        </p:spPr>
      </p:pic>
      <p:pic>
        <p:nvPicPr>
          <p:cNvPr id="13" name="Obraz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0895" y="1176587"/>
            <a:ext cx="2882900" cy="2458995"/>
          </a:xfrm>
          <a:prstGeom prst="rect">
            <a:avLst/>
          </a:prstGeom>
        </p:spPr>
      </p:pic>
      <p:pic>
        <p:nvPicPr>
          <p:cNvPr id="16" name="Obraz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60" y="3389132"/>
            <a:ext cx="2728710" cy="2782552"/>
          </a:xfrm>
          <a:prstGeom prst="rect">
            <a:avLst/>
          </a:prstGeom>
        </p:spPr>
      </p:pic>
      <p:pic>
        <p:nvPicPr>
          <p:cNvPr id="19" name="Obraz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27850" y="3094314"/>
            <a:ext cx="3240290" cy="3240290"/>
          </a:xfrm>
          <a:prstGeom prst="rect">
            <a:avLst/>
          </a:prstGeom>
        </p:spPr>
      </p:pic>
      <p:pic>
        <p:nvPicPr>
          <p:cNvPr id="20" name="Obraz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94573" y="1259291"/>
            <a:ext cx="2312250" cy="1739590"/>
          </a:xfrm>
          <a:prstGeom prst="rect">
            <a:avLst/>
          </a:prstGeom>
        </p:spPr>
      </p:pic>
      <p:sp>
        <p:nvSpPr>
          <p:cNvPr id="21" name="Prostokąt 20"/>
          <p:cNvSpPr/>
          <p:nvPr/>
        </p:nvSpPr>
        <p:spPr>
          <a:xfrm>
            <a:off x="3819154" y="2436958"/>
            <a:ext cx="150554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000" dirty="0" err="1"/>
              <a:t>MasterCode</a:t>
            </a:r>
            <a:r>
              <a:rPr lang="pl-PL" sz="1000" dirty="0"/>
              <a:t>, </a:t>
            </a:r>
            <a:r>
              <a:rPr lang="is-IS" sz="1000" dirty="0">
                <a:hlinkClick r:id="rId8"/>
              </a:rPr>
              <a:t>1508.01173</a:t>
            </a:r>
            <a:endParaRPr lang="pl-PL" sz="1000" dirty="0"/>
          </a:p>
        </p:txBody>
      </p:sp>
      <p:sp>
        <p:nvSpPr>
          <p:cNvPr id="5" name="Zaokrąglony prostokąt 4"/>
          <p:cNvSpPr/>
          <p:nvPr/>
        </p:nvSpPr>
        <p:spPr>
          <a:xfrm>
            <a:off x="3149858" y="79615"/>
            <a:ext cx="5407207" cy="584776"/>
          </a:xfrm>
          <a:prstGeom prst="roundRect">
            <a:avLst/>
          </a:prstGeom>
          <a:solidFill>
            <a:schemeClr val="accent6">
              <a:alpha val="2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oleTekstowe 5"/>
          <p:cNvSpPr txBox="1"/>
          <p:nvPr/>
        </p:nvSpPr>
        <p:spPr>
          <a:xfrm>
            <a:off x="3307402" y="808144"/>
            <a:ext cx="5611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b="1" dirty="0" err="1" smtClean="0">
                <a:solidFill>
                  <a:srgbClr val="000090"/>
                </a:solidFill>
              </a:rPr>
              <a:t>Present</a:t>
            </a:r>
            <a:r>
              <a:rPr lang="pl-PL" b="1" dirty="0" smtClean="0">
                <a:solidFill>
                  <a:srgbClr val="000090"/>
                </a:solidFill>
              </a:rPr>
              <a:t> in </a:t>
            </a:r>
            <a:r>
              <a:rPr lang="pl-PL" b="1" dirty="0" err="1" smtClean="0">
                <a:solidFill>
                  <a:srgbClr val="000090"/>
                </a:solidFill>
              </a:rPr>
              <a:t>both</a:t>
            </a:r>
            <a:r>
              <a:rPr lang="pl-PL" b="1" dirty="0" smtClean="0">
                <a:solidFill>
                  <a:srgbClr val="000090"/>
                </a:solidFill>
              </a:rPr>
              <a:t> </a:t>
            </a:r>
            <a:r>
              <a:rPr lang="pl-PL" b="1" dirty="0" err="1" smtClean="0">
                <a:solidFill>
                  <a:srgbClr val="000090"/>
                </a:solidFill>
              </a:rPr>
              <a:t>unified</a:t>
            </a:r>
            <a:r>
              <a:rPr lang="pl-PL" b="1" dirty="0" smtClean="0">
                <a:solidFill>
                  <a:srgbClr val="000090"/>
                </a:solidFill>
              </a:rPr>
              <a:t> and </a:t>
            </a:r>
            <a:r>
              <a:rPr lang="pl-PL" b="1" dirty="0" err="1" smtClean="0">
                <a:solidFill>
                  <a:srgbClr val="000090"/>
                </a:solidFill>
              </a:rPr>
              <a:t>pheno</a:t>
            </a:r>
            <a:r>
              <a:rPr lang="pl-PL" b="1" dirty="0" smtClean="0">
                <a:solidFill>
                  <a:srgbClr val="000090"/>
                </a:solidFill>
              </a:rPr>
              <a:t> SUSY </a:t>
            </a:r>
            <a:r>
              <a:rPr lang="pl-PL" b="1" dirty="0" err="1" smtClean="0">
                <a:solidFill>
                  <a:srgbClr val="000090"/>
                </a:solidFill>
              </a:rPr>
              <a:t>models</a:t>
            </a:r>
            <a:endParaRPr lang="pl-PL" b="1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180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3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l-PL" sz="4000" b="1" dirty="0" err="1" smtClean="0">
                <a:solidFill>
                  <a:srgbClr val="660066"/>
                </a:solidFill>
              </a:rPr>
              <a:t>Why</a:t>
            </a:r>
            <a:r>
              <a:rPr lang="pl-PL" sz="4000" b="1" dirty="0" smtClean="0">
                <a:solidFill>
                  <a:srgbClr val="660066"/>
                </a:solidFill>
              </a:rPr>
              <a:t> ~1 </a:t>
            </a:r>
            <a:r>
              <a:rPr lang="pl-PL" sz="4000" b="1" dirty="0" err="1">
                <a:solidFill>
                  <a:srgbClr val="660066"/>
                </a:solidFill>
              </a:rPr>
              <a:t>T</a:t>
            </a:r>
            <a:r>
              <a:rPr lang="pl-PL" sz="4000" b="1" dirty="0" err="1" smtClean="0">
                <a:solidFill>
                  <a:srgbClr val="660066"/>
                </a:solidFill>
              </a:rPr>
              <a:t>eV</a:t>
            </a:r>
            <a:r>
              <a:rPr lang="pl-PL" sz="4000" b="1" dirty="0" smtClean="0">
                <a:solidFill>
                  <a:srgbClr val="660066"/>
                </a:solidFill>
              </a:rPr>
              <a:t> </a:t>
            </a:r>
            <a:r>
              <a:rPr lang="pl-PL" sz="4000" b="1" dirty="0" err="1" smtClean="0">
                <a:solidFill>
                  <a:srgbClr val="660066"/>
                </a:solidFill>
              </a:rPr>
              <a:t>higgsino</a:t>
            </a:r>
            <a:r>
              <a:rPr lang="pl-PL" sz="4000" b="1" dirty="0" smtClean="0">
                <a:solidFill>
                  <a:srgbClr val="660066"/>
                </a:solidFill>
              </a:rPr>
              <a:t> DM </a:t>
            </a:r>
            <a:r>
              <a:rPr lang="pl-PL" sz="4000" b="1" dirty="0" err="1" smtClean="0">
                <a:solidFill>
                  <a:srgbClr val="660066"/>
                </a:solidFill>
              </a:rPr>
              <a:t>is</a:t>
            </a:r>
            <a:r>
              <a:rPr lang="pl-PL" sz="4000" b="1" dirty="0" smtClean="0">
                <a:solidFill>
                  <a:srgbClr val="660066"/>
                </a:solidFill>
              </a:rPr>
              <a:t> </a:t>
            </a:r>
            <a:r>
              <a:rPr lang="pl-PL" sz="4000" b="1" dirty="0" err="1" smtClean="0">
                <a:solidFill>
                  <a:srgbClr val="660066"/>
                </a:solidFill>
              </a:rPr>
              <a:t>so</a:t>
            </a:r>
            <a:r>
              <a:rPr lang="pl-PL" sz="4000" b="1" dirty="0" smtClean="0">
                <a:solidFill>
                  <a:srgbClr val="660066"/>
                </a:solidFill>
              </a:rPr>
              <a:t> </a:t>
            </a:r>
            <a:r>
              <a:rPr lang="pl-PL" sz="4000" b="1" dirty="0" err="1" smtClean="0">
                <a:solidFill>
                  <a:srgbClr val="660066"/>
                </a:solidFill>
              </a:rPr>
              <a:t>interesting</a:t>
            </a:r>
            <a:endParaRPr lang="pl-PL" sz="4000" b="1" dirty="0">
              <a:solidFill>
                <a:srgbClr val="660066"/>
              </a:solidFill>
            </a:endParaRP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L. Roszkowski, multiDM, 3/06/2016</a:t>
            </a:r>
            <a:endParaRPr lang="en-US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D1D49-2B4D-254C-87AB-5B655AD6F369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11" name="Obraz 10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994" y="3044572"/>
            <a:ext cx="4133425" cy="323417"/>
          </a:xfrm>
          <a:prstGeom prst="rect">
            <a:avLst/>
          </a:prstGeom>
        </p:spPr>
      </p:pic>
      <p:pic>
        <p:nvPicPr>
          <p:cNvPr id="13" name="Obraz 12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994" y="3460175"/>
            <a:ext cx="2698325" cy="291711"/>
          </a:xfrm>
          <a:prstGeom prst="rect">
            <a:avLst/>
          </a:prstGeom>
        </p:spPr>
      </p:pic>
      <p:pic>
        <p:nvPicPr>
          <p:cNvPr id="14" name="Obraz 13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994" y="2729325"/>
            <a:ext cx="2698325" cy="275965"/>
          </a:xfrm>
          <a:prstGeom prst="rect">
            <a:avLst/>
          </a:prstGeom>
        </p:spPr>
      </p:pic>
      <p:sp>
        <p:nvSpPr>
          <p:cNvPr id="9" name="Symbol zastępczy zawartości 8"/>
          <p:cNvSpPr>
            <a:spLocks noGrp="1"/>
          </p:cNvSpPr>
          <p:nvPr>
            <p:ph idx="1"/>
          </p:nvPr>
        </p:nvSpPr>
        <p:spPr>
          <a:xfrm>
            <a:off x="509572" y="1145817"/>
            <a:ext cx="8229600" cy="5168450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²"/>
            </a:pPr>
            <a:r>
              <a:rPr lang="pl-PL" sz="2800" b="1" dirty="0" err="1">
                <a:solidFill>
                  <a:srgbClr val="FF0000"/>
                </a:solidFill>
              </a:rPr>
              <a:t>r</a:t>
            </a:r>
            <a:r>
              <a:rPr lang="pl-PL" sz="2800" b="1" dirty="0" err="1" smtClean="0">
                <a:solidFill>
                  <a:srgbClr val="FF0000"/>
                </a:solidFill>
              </a:rPr>
              <a:t>obust</a:t>
            </a:r>
            <a:r>
              <a:rPr lang="pl-PL" sz="2800" b="1" dirty="0" smtClean="0">
                <a:solidFill>
                  <a:srgbClr val="FF0000"/>
                </a:solidFill>
              </a:rPr>
              <a:t>, </a:t>
            </a:r>
            <a:r>
              <a:rPr lang="pl-PL" sz="2800" b="1" dirty="0" err="1" smtClean="0">
                <a:solidFill>
                  <a:srgbClr val="FF0000"/>
                </a:solidFill>
              </a:rPr>
              <a:t>generically</a:t>
            </a:r>
            <a:r>
              <a:rPr lang="pl-PL" sz="2800" b="1" dirty="0" smtClean="0">
                <a:solidFill>
                  <a:srgbClr val="FF0000"/>
                </a:solidFill>
              </a:rPr>
              <a:t> </a:t>
            </a:r>
            <a:r>
              <a:rPr lang="pl-PL" sz="2800" b="1" dirty="0" err="1" smtClean="0">
                <a:solidFill>
                  <a:srgbClr val="FF0000"/>
                </a:solidFill>
              </a:rPr>
              <a:t>present</a:t>
            </a:r>
            <a:r>
              <a:rPr lang="pl-PL" sz="2800" b="1" dirty="0" smtClean="0">
                <a:solidFill>
                  <a:srgbClr val="FF0000"/>
                </a:solidFill>
              </a:rPr>
              <a:t> </a:t>
            </a:r>
            <a:r>
              <a:rPr lang="pl-PL" sz="2800" b="1" dirty="0">
                <a:solidFill>
                  <a:srgbClr val="FF0000"/>
                </a:solidFill>
              </a:rPr>
              <a:t>in </a:t>
            </a:r>
            <a:r>
              <a:rPr lang="pl-PL" sz="2800" b="1" dirty="0" err="1" smtClean="0">
                <a:solidFill>
                  <a:srgbClr val="FF0000"/>
                </a:solidFill>
              </a:rPr>
              <a:t>many</a:t>
            </a:r>
            <a:r>
              <a:rPr lang="pl-PL" sz="2800" b="1" dirty="0">
                <a:solidFill>
                  <a:srgbClr val="FF0000"/>
                </a:solidFill>
              </a:rPr>
              <a:t> </a:t>
            </a:r>
            <a:r>
              <a:rPr lang="pl-PL" sz="2800" b="1" dirty="0" smtClean="0">
                <a:solidFill>
                  <a:srgbClr val="FF0000"/>
                </a:solidFill>
              </a:rPr>
              <a:t>SUSY </a:t>
            </a:r>
            <a:r>
              <a:rPr lang="pl-PL" sz="2800" b="1" dirty="0" err="1" smtClean="0">
                <a:solidFill>
                  <a:srgbClr val="FF0000"/>
                </a:solidFill>
              </a:rPr>
              <a:t>models</a:t>
            </a:r>
            <a:endParaRPr lang="pl-PL" sz="28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pl-PL" sz="2800" b="1" dirty="0">
                <a:solidFill>
                  <a:srgbClr val="FF0000"/>
                </a:solidFill>
              </a:rPr>
              <a:t>	</a:t>
            </a:r>
            <a:r>
              <a:rPr lang="pl-PL" sz="2800" b="1" dirty="0" smtClean="0">
                <a:solidFill>
                  <a:srgbClr val="FF0000"/>
                </a:solidFill>
              </a:rPr>
              <a:t>(</a:t>
            </a:r>
            <a:r>
              <a:rPr lang="pl-PL" sz="2800" b="1" dirty="0" err="1" smtClean="0">
                <a:solidFill>
                  <a:srgbClr val="FF0000"/>
                </a:solidFill>
              </a:rPr>
              <a:t>both</a:t>
            </a:r>
            <a:r>
              <a:rPr lang="pl-PL" sz="2800" b="1" dirty="0" smtClean="0">
                <a:solidFill>
                  <a:srgbClr val="FF0000"/>
                </a:solidFill>
              </a:rPr>
              <a:t> GUT-</a:t>
            </a:r>
            <a:r>
              <a:rPr lang="pl-PL" sz="2800" b="1" dirty="0" err="1" smtClean="0">
                <a:solidFill>
                  <a:srgbClr val="FF0000"/>
                </a:solidFill>
              </a:rPr>
              <a:t>based</a:t>
            </a:r>
            <a:r>
              <a:rPr lang="pl-PL" sz="2800" b="1" dirty="0" smtClean="0">
                <a:solidFill>
                  <a:srgbClr val="FF0000"/>
                </a:solidFill>
              </a:rPr>
              <a:t> and not)</a:t>
            </a:r>
            <a:endParaRPr lang="pl-PL" sz="2800" b="1" dirty="0">
              <a:solidFill>
                <a:srgbClr val="FF0000"/>
              </a:solidFill>
            </a:endParaRPr>
          </a:p>
          <a:p>
            <a:pPr>
              <a:buFont typeface="Wingdings" charset="2"/>
              <a:buChar char="²"/>
            </a:pPr>
            <a:endParaRPr lang="pl-PL" sz="2800" b="1" dirty="0" smtClean="0">
              <a:solidFill>
                <a:srgbClr val="FF0000"/>
              </a:solidFill>
            </a:endParaRPr>
          </a:p>
          <a:p>
            <a:pPr>
              <a:buFont typeface="Wingdings" charset="2"/>
              <a:buChar char="²"/>
            </a:pPr>
            <a:endParaRPr lang="pl-PL" sz="28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pl-PL" sz="28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pl-PL" sz="2800" b="1" dirty="0">
              <a:solidFill>
                <a:srgbClr val="FF0000"/>
              </a:solidFill>
            </a:endParaRPr>
          </a:p>
          <a:p>
            <a:pPr>
              <a:buFont typeface="Wingdings" charset="2"/>
              <a:buChar char="²"/>
            </a:pPr>
            <a:r>
              <a:rPr lang="pl-PL" sz="2800" b="1" dirty="0" err="1">
                <a:solidFill>
                  <a:srgbClr val="FF0000"/>
                </a:solidFill>
              </a:rPr>
              <a:t>i</a:t>
            </a:r>
            <a:r>
              <a:rPr lang="pl-PL" sz="2800" b="1" dirty="0" err="1" smtClean="0">
                <a:solidFill>
                  <a:srgbClr val="FF0000"/>
                </a:solidFill>
              </a:rPr>
              <a:t>mplied</a:t>
            </a:r>
            <a:r>
              <a:rPr lang="pl-PL" sz="2800" b="1" dirty="0" smtClean="0">
                <a:solidFill>
                  <a:srgbClr val="FF0000"/>
                </a:solidFill>
              </a:rPr>
              <a:t> by ~125 </a:t>
            </a:r>
            <a:r>
              <a:rPr lang="pl-PL" sz="2800" b="1" dirty="0" err="1" smtClean="0">
                <a:solidFill>
                  <a:srgbClr val="FF0000"/>
                </a:solidFill>
              </a:rPr>
              <a:t>GeV</a:t>
            </a:r>
            <a:r>
              <a:rPr lang="pl-PL" sz="2800" b="1" dirty="0" smtClean="0">
                <a:solidFill>
                  <a:srgbClr val="FF0000"/>
                </a:solidFill>
              </a:rPr>
              <a:t> </a:t>
            </a:r>
            <a:r>
              <a:rPr lang="pl-PL" sz="2800" b="1" dirty="0" err="1" smtClean="0">
                <a:solidFill>
                  <a:srgbClr val="FF0000"/>
                </a:solidFill>
              </a:rPr>
              <a:t>Higgs</a:t>
            </a:r>
            <a:r>
              <a:rPr lang="pl-PL" sz="2800" b="1" dirty="0" smtClean="0">
                <a:solidFill>
                  <a:srgbClr val="FF0000"/>
                </a:solidFill>
              </a:rPr>
              <a:t> mass </a:t>
            </a:r>
          </a:p>
          <a:p>
            <a:pPr marL="0" indent="0">
              <a:buNone/>
            </a:pPr>
            <a:r>
              <a:rPr lang="pl-PL" sz="2800" b="1" dirty="0" smtClean="0">
                <a:solidFill>
                  <a:srgbClr val="FF0000"/>
                </a:solidFill>
              </a:rPr>
              <a:t>	</a:t>
            </a:r>
            <a:r>
              <a:rPr lang="pl-PL" sz="2800" b="1" u="sng" dirty="0" smtClean="0">
                <a:solidFill>
                  <a:srgbClr val="FF0000"/>
                </a:solidFill>
              </a:rPr>
              <a:t>and</a:t>
            </a:r>
            <a:r>
              <a:rPr lang="pl-PL" sz="2800" b="1" dirty="0" smtClean="0">
                <a:solidFill>
                  <a:srgbClr val="FF0000"/>
                </a:solidFill>
              </a:rPr>
              <a:t> </a:t>
            </a:r>
            <a:r>
              <a:rPr lang="pl-PL" sz="2800" b="1" dirty="0" err="1" smtClean="0">
                <a:solidFill>
                  <a:srgbClr val="FF0000"/>
                </a:solidFill>
              </a:rPr>
              <a:t>relic</a:t>
            </a:r>
            <a:r>
              <a:rPr lang="pl-PL" sz="2800" b="1" dirty="0" smtClean="0">
                <a:solidFill>
                  <a:srgbClr val="FF0000"/>
                </a:solidFill>
              </a:rPr>
              <a:t> </a:t>
            </a:r>
            <a:r>
              <a:rPr lang="pl-PL" sz="2800" b="1" dirty="0" err="1" smtClean="0">
                <a:solidFill>
                  <a:srgbClr val="FF0000"/>
                </a:solidFill>
              </a:rPr>
              <a:t>density</a:t>
            </a:r>
            <a:endParaRPr lang="pl-PL" sz="2800" b="1" dirty="0">
              <a:solidFill>
                <a:srgbClr val="FF0000"/>
              </a:solidFill>
            </a:endParaRPr>
          </a:p>
          <a:p>
            <a:pPr>
              <a:buFont typeface="Wingdings" charset="2"/>
              <a:buChar char="²"/>
            </a:pPr>
            <a:r>
              <a:rPr lang="pl-PL" sz="2800" b="1" dirty="0">
                <a:solidFill>
                  <a:srgbClr val="FF0000"/>
                </a:solidFill>
              </a:rPr>
              <a:t>m</a:t>
            </a:r>
            <a:r>
              <a:rPr lang="pl-PL" sz="2800" b="1" dirty="0" smtClean="0">
                <a:solidFill>
                  <a:srgbClr val="FF0000"/>
                </a:solidFill>
              </a:rPr>
              <a:t>ost </a:t>
            </a:r>
            <a:r>
              <a:rPr lang="pl-PL" sz="2800" b="1" u="sng" dirty="0" err="1" smtClean="0">
                <a:solidFill>
                  <a:srgbClr val="FF0000"/>
                </a:solidFill>
              </a:rPr>
              <a:t>natural</a:t>
            </a:r>
            <a:r>
              <a:rPr lang="pl-PL" sz="2800" b="1" dirty="0" smtClean="0">
                <a:solidFill>
                  <a:srgbClr val="FF0000"/>
                </a:solidFill>
              </a:rPr>
              <a:t> of SUSY DM</a:t>
            </a:r>
          </a:p>
          <a:p>
            <a:pPr>
              <a:buFont typeface="Wingdings" charset="2"/>
              <a:buChar char="²"/>
            </a:pPr>
            <a:r>
              <a:rPr lang="pl-PL" sz="2800" b="1" dirty="0">
                <a:solidFill>
                  <a:srgbClr val="FF0000"/>
                </a:solidFill>
              </a:rPr>
              <a:t>s</a:t>
            </a:r>
            <a:r>
              <a:rPr lang="pl-PL" sz="2800" b="1" dirty="0" smtClean="0">
                <a:solidFill>
                  <a:srgbClr val="FF0000"/>
                </a:solidFill>
              </a:rPr>
              <a:t>moking </a:t>
            </a:r>
            <a:r>
              <a:rPr lang="pl-PL" sz="2800" b="1" dirty="0" err="1" smtClean="0">
                <a:solidFill>
                  <a:srgbClr val="FF0000"/>
                </a:solidFill>
              </a:rPr>
              <a:t>gun</a:t>
            </a:r>
            <a:r>
              <a:rPr lang="pl-PL" sz="2800" b="1" dirty="0" smtClean="0">
                <a:solidFill>
                  <a:srgbClr val="FF0000"/>
                </a:solidFill>
              </a:rPr>
              <a:t> of SUSY!?</a:t>
            </a:r>
          </a:p>
          <a:p>
            <a:pPr marL="0" indent="0">
              <a:buNone/>
            </a:pPr>
            <a:endParaRPr lang="pl-PL" sz="2800" b="1" dirty="0">
              <a:solidFill>
                <a:srgbClr val="FF0000"/>
              </a:solidFill>
            </a:endParaRPr>
          </a:p>
          <a:p>
            <a:endParaRPr lang="pl-PL" dirty="0"/>
          </a:p>
        </p:txBody>
      </p:sp>
      <p:sp>
        <p:nvSpPr>
          <p:cNvPr id="10" name="PoleTekstowe 9"/>
          <p:cNvSpPr txBox="1"/>
          <p:nvPr/>
        </p:nvSpPr>
        <p:spPr>
          <a:xfrm>
            <a:off x="630019" y="2224769"/>
            <a:ext cx="52734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err="1" smtClean="0">
                <a:solidFill>
                  <a:srgbClr val="000090"/>
                </a:solidFill>
              </a:rPr>
              <a:t>Condition</a:t>
            </a:r>
            <a:r>
              <a:rPr lang="pl-PL" sz="2400" b="1" dirty="0" smtClean="0">
                <a:solidFill>
                  <a:srgbClr val="000090"/>
                </a:solidFill>
              </a:rPr>
              <a:t>: </a:t>
            </a:r>
            <a:r>
              <a:rPr lang="pl-PL" sz="2400" b="1" dirty="0">
                <a:solidFill>
                  <a:srgbClr val="000090"/>
                </a:solidFill>
              </a:rPr>
              <a:t>heavy </a:t>
            </a:r>
            <a:r>
              <a:rPr lang="pl-PL" sz="2400" b="1" dirty="0" err="1" smtClean="0">
                <a:solidFill>
                  <a:srgbClr val="000090"/>
                </a:solidFill>
              </a:rPr>
              <a:t>enough</a:t>
            </a:r>
            <a:r>
              <a:rPr lang="pl-PL" sz="2400" b="1" dirty="0" smtClean="0">
                <a:solidFill>
                  <a:srgbClr val="000090"/>
                </a:solidFill>
              </a:rPr>
              <a:t> </a:t>
            </a:r>
            <a:r>
              <a:rPr lang="pl-PL" sz="2400" b="1" dirty="0" err="1" smtClean="0">
                <a:solidFill>
                  <a:srgbClr val="000090"/>
                </a:solidFill>
              </a:rPr>
              <a:t>gauginos</a:t>
            </a:r>
            <a:endParaRPr lang="pl-PL" sz="2400" b="1" dirty="0">
              <a:solidFill>
                <a:srgbClr val="000090"/>
              </a:solidFill>
            </a:endParaRPr>
          </a:p>
        </p:txBody>
      </p:sp>
      <p:sp>
        <p:nvSpPr>
          <p:cNvPr id="6" name="Prostokąt 5"/>
          <p:cNvSpPr/>
          <p:nvPr/>
        </p:nvSpPr>
        <p:spPr>
          <a:xfrm>
            <a:off x="4560393" y="4774234"/>
            <a:ext cx="439862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l-PL" sz="1600" b="1" dirty="0"/>
              <a:t>No </a:t>
            </a:r>
            <a:r>
              <a:rPr lang="pl-PL" sz="1600" b="1" dirty="0" err="1"/>
              <a:t>need</a:t>
            </a:r>
            <a:r>
              <a:rPr lang="pl-PL" sz="1600" b="1" dirty="0"/>
              <a:t> to </a:t>
            </a:r>
            <a:r>
              <a:rPr lang="pl-PL" sz="1600" b="1" dirty="0" err="1"/>
              <a:t>employ</a:t>
            </a:r>
            <a:r>
              <a:rPr lang="pl-PL" sz="1600" b="1" dirty="0"/>
              <a:t> </a:t>
            </a:r>
            <a:r>
              <a:rPr lang="pl-PL" sz="1600" b="1" dirty="0" err="1"/>
              <a:t>special</a:t>
            </a:r>
            <a:r>
              <a:rPr lang="pl-PL" sz="1600" b="1" dirty="0"/>
              <a:t> </a:t>
            </a:r>
            <a:r>
              <a:rPr lang="pl-PL" sz="1600" b="1" dirty="0" err="1"/>
              <a:t>mechanisms</a:t>
            </a:r>
            <a:r>
              <a:rPr lang="pl-PL" sz="1600" b="1" dirty="0"/>
              <a:t> </a:t>
            </a:r>
            <a:endParaRPr lang="pl-PL" sz="1600" b="1" dirty="0" smtClean="0"/>
          </a:p>
          <a:p>
            <a:pPr algn="r"/>
            <a:r>
              <a:rPr lang="pl-PL" sz="1600" b="1" dirty="0" smtClean="0"/>
              <a:t>(</a:t>
            </a:r>
            <a:r>
              <a:rPr lang="pl-PL" sz="1600" b="1" dirty="0"/>
              <a:t>A-</a:t>
            </a:r>
            <a:r>
              <a:rPr lang="pl-PL" sz="1600" b="1" dirty="0" err="1"/>
              <a:t>funnel</a:t>
            </a:r>
            <a:r>
              <a:rPr lang="pl-PL" sz="1600" b="1" dirty="0"/>
              <a:t> </a:t>
            </a:r>
            <a:r>
              <a:rPr lang="pl-PL" sz="1600" b="1" dirty="0" err="1"/>
              <a:t>or</a:t>
            </a:r>
            <a:r>
              <a:rPr lang="pl-PL" sz="1600" b="1" dirty="0"/>
              <a:t> </a:t>
            </a:r>
            <a:r>
              <a:rPr lang="pl-PL" sz="1600" b="1" dirty="0" err="1"/>
              <a:t>coannihilation</a:t>
            </a:r>
            <a:r>
              <a:rPr lang="pl-PL" sz="1600" b="1" dirty="0"/>
              <a:t>) to </a:t>
            </a:r>
            <a:r>
              <a:rPr lang="pl-PL" sz="1600" b="1" dirty="0" err="1" smtClean="0"/>
              <a:t>obtain</a:t>
            </a:r>
            <a:endParaRPr lang="pl-PL" sz="1600" b="1" dirty="0" smtClean="0"/>
          </a:p>
          <a:p>
            <a:pPr algn="r"/>
            <a:r>
              <a:rPr lang="pl-PL" sz="1600" b="1" dirty="0" smtClean="0"/>
              <a:t> </a:t>
            </a:r>
            <a:r>
              <a:rPr lang="pl-PL" sz="1600" b="1" dirty="0" err="1"/>
              <a:t>correct</a:t>
            </a:r>
            <a:r>
              <a:rPr lang="pl-PL" sz="1600" b="1" dirty="0"/>
              <a:t> </a:t>
            </a:r>
            <a:r>
              <a:rPr lang="pl-PL" sz="1600" b="1" dirty="0" err="1"/>
              <a:t>relic</a:t>
            </a:r>
            <a:r>
              <a:rPr lang="pl-PL" sz="1600" b="1" dirty="0"/>
              <a:t> </a:t>
            </a:r>
            <a:r>
              <a:rPr lang="pl-PL" sz="1600" b="1" dirty="0" err="1"/>
              <a:t>density</a:t>
            </a:r>
            <a:endParaRPr lang="pl-PL" sz="1600" b="1" dirty="0"/>
          </a:p>
        </p:txBody>
      </p:sp>
      <p:pic>
        <p:nvPicPr>
          <p:cNvPr id="12" name="Obraz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0827" y="2338750"/>
            <a:ext cx="2471248" cy="2257258"/>
          </a:xfrm>
          <a:prstGeom prst="rect">
            <a:avLst/>
          </a:prstGeom>
        </p:spPr>
      </p:pic>
      <p:cxnSp>
        <p:nvCxnSpPr>
          <p:cNvPr id="7" name="Łącznik prosty 6"/>
          <p:cNvCxnSpPr/>
          <p:nvPr/>
        </p:nvCxnSpPr>
        <p:spPr>
          <a:xfrm flipV="1">
            <a:off x="6476695" y="4123943"/>
            <a:ext cx="2030419" cy="1309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PoleTekstowe 15"/>
          <p:cNvSpPr txBox="1"/>
          <p:nvPr/>
        </p:nvSpPr>
        <p:spPr>
          <a:xfrm>
            <a:off x="5447001" y="5721087"/>
            <a:ext cx="349671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1600" b="1" dirty="0" err="1" smtClean="0">
                <a:solidFill>
                  <a:srgbClr val="000090"/>
                </a:solidFill>
              </a:rPr>
              <a:t>Similarly</a:t>
            </a:r>
            <a:r>
              <a:rPr lang="pl-PL" sz="1600" b="1" dirty="0" smtClean="0">
                <a:solidFill>
                  <a:srgbClr val="000090"/>
                </a:solidFill>
              </a:rPr>
              <a:t> with wino but mass less </a:t>
            </a:r>
            <a:r>
              <a:rPr lang="pl-PL" sz="1600" b="1" dirty="0" err="1" smtClean="0">
                <a:solidFill>
                  <a:srgbClr val="000090"/>
                </a:solidFill>
              </a:rPr>
              <a:t>determined</a:t>
            </a:r>
            <a:r>
              <a:rPr lang="pl-PL" sz="1600" b="1" dirty="0" smtClean="0">
                <a:solidFill>
                  <a:srgbClr val="000090"/>
                </a:solidFill>
              </a:rPr>
              <a:t> </a:t>
            </a:r>
            <a:r>
              <a:rPr lang="pl-PL" sz="1600" b="1" dirty="0" err="1" smtClean="0">
                <a:solidFill>
                  <a:srgbClr val="000090"/>
                </a:solidFill>
              </a:rPr>
              <a:t>due</a:t>
            </a:r>
            <a:r>
              <a:rPr lang="pl-PL" sz="1600" b="1" dirty="0" smtClean="0">
                <a:solidFill>
                  <a:srgbClr val="000090"/>
                </a:solidFill>
              </a:rPr>
              <a:t> to Sommerfeld </a:t>
            </a:r>
            <a:r>
              <a:rPr lang="pl-PL" sz="1600" b="1" dirty="0" err="1" smtClean="0">
                <a:solidFill>
                  <a:srgbClr val="000090"/>
                </a:solidFill>
              </a:rPr>
              <a:t>effect</a:t>
            </a:r>
            <a:endParaRPr lang="pl-PL" sz="1600" b="1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396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stopki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L. Roszkowski, multiDM, 3/06/2016</a:t>
            </a:r>
            <a:endParaRPr lang="en-US"/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D1D49-2B4D-254C-87AB-5B655AD6F369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4" name="PoleTekstowe 3"/>
          <p:cNvSpPr txBox="1"/>
          <p:nvPr/>
        </p:nvSpPr>
        <p:spPr>
          <a:xfrm>
            <a:off x="1378119" y="142689"/>
            <a:ext cx="669101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dirty="0" smtClean="0">
                <a:solidFill>
                  <a:srgbClr val="FF0000"/>
                </a:solidFill>
              </a:rPr>
              <a:t>Direct </a:t>
            </a:r>
            <a:r>
              <a:rPr lang="pl-PL" sz="3200" b="1" dirty="0" err="1" smtClean="0">
                <a:solidFill>
                  <a:srgbClr val="FF0000"/>
                </a:solidFill>
              </a:rPr>
              <a:t>Search</a:t>
            </a:r>
            <a:r>
              <a:rPr lang="pl-PL" sz="3200" b="1" dirty="0" smtClean="0">
                <a:solidFill>
                  <a:srgbClr val="FF0000"/>
                </a:solidFill>
              </a:rPr>
              <a:t> for DM in </a:t>
            </a:r>
            <a:r>
              <a:rPr lang="pl-PL" sz="3200" b="1" dirty="0" err="1" smtClean="0">
                <a:solidFill>
                  <a:srgbClr val="0000FF"/>
                </a:solidFill>
              </a:rPr>
              <a:t>general</a:t>
            </a:r>
            <a:r>
              <a:rPr lang="pl-PL" sz="3200" b="1" dirty="0" smtClean="0">
                <a:solidFill>
                  <a:srgbClr val="0000FF"/>
                </a:solidFill>
              </a:rPr>
              <a:t> SUSY</a:t>
            </a:r>
            <a:endParaRPr lang="pl-PL" sz="3200" b="1" dirty="0">
              <a:solidFill>
                <a:srgbClr val="0000FF"/>
              </a:solidFill>
            </a:endParaRPr>
          </a:p>
        </p:txBody>
      </p:sp>
      <p:sp>
        <p:nvSpPr>
          <p:cNvPr id="5" name="PoleTekstowe 4"/>
          <p:cNvSpPr txBox="1"/>
          <p:nvPr/>
        </p:nvSpPr>
        <p:spPr>
          <a:xfrm>
            <a:off x="371040" y="1015768"/>
            <a:ext cx="38423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pl-PL" sz="2000" b="1" dirty="0" err="1" smtClean="0">
                <a:solidFill>
                  <a:srgbClr val="000090"/>
                </a:solidFill>
              </a:rPr>
              <a:t>pMSSM</a:t>
            </a:r>
            <a:r>
              <a:rPr lang="pl-PL" sz="2000" b="1" dirty="0" smtClean="0"/>
              <a:t> </a:t>
            </a:r>
            <a:r>
              <a:rPr lang="pl-PL" sz="2000" dirty="0" smtClean="0"/>
              <a:t>(=</a:t>
            </a:r>
            <a:r>
              <a:rPr lang="pl-PL" sz="2000" dirty="0" smtClean="0">
                <a:solidFill>
                  <a:srgbClr val="800000"/>
                </a:solidFill>
              </a:rPr>
              <a:t>p19</a:t>
            </a:r>
            <a:r>
              <a:rPr lang="pl-PL" sz="2000" dirty="0" smtClean="0"/>
              <a:t>MSSM)</a:t>
            </a:r>
          </a:p>
          <a:p>
            <a:pPr marL="342900" indent="-342900">
              <a:buFont typeface="Arial"/>
              <a:buChar char="•"/>
            </a:pPr>
            <a:r>
              <a:rPr lang="pl-PL" sz="2000" b="1" dirty="0" err="1" smtClean="0"/>
              <a:t>bino</a:t>
            </a:r>
            <a:r>
              <a:rPr lang="pl-PL" sz="2000" b="1" dirty="0" smtClean="0"/>
              <a:t> (M1) vs wino (M2) </a:t>
            </a:r>
            <a:r>
              <a:rPr lang="pl-PL" sz="2000" b="1" dirty="0" err="1" smtClean="0"/>
              <a:t>masses</a:t>
            </a:r>
            <a:r>
              <a:rPr lang="pl-PL" sz="2000" b="1" dirty="0" smtClean="0"/>
              <a:t>: </a:t>
            </a:r>
            <a:r>
              <a:rPr lang="pl-PL" sz="2000" b="1" dirty="0" err="1" smtClean="0">
                <a:solidFill>
                  <a:srgbClr val="660066"/>
                </a:solidFill>
              </a:rPr>
              <a:t>free</a:t>
            </a:r>
            <a:r>
              <a:rPr lang="pl-PL" sz="2000" b="1" dirty="0" smtClean="0">
                <a:solidFill>
                  <a:srgbClr val="660066"/>
                </a:solidFill>
              </a:rPr>
              <a:t> </a:t>
            </a:r>
            <a:r>
              <a:rPr lang="pl-PL" sz="2000" b="1" dirty="0" err="1" smtClean="0">
                <a:solidFill>
                  <a:srgbClr val="660066"/>
                </a:solidFill>
              </a:rPr>
              <a:t>parameters</a:t>
            </a:r>
            <a:endParaRPr lang="pl-PL" sz="2000" b="1" dirty="0" smtClean="0">
              <a:solidFill>
                <a:srgbClr val="660066"/>
              </a:solidFill>
            </a:endParaRPr>
          </a:p>
          <a:p>
            <a:pPr marL="285750" indent="-285750">
              <a:buFont typeface="Arial"/>
              <a:buChar char="•"/>
            </a:pPr>
            <a:endParaRPr lang="pl-PL" sz="2000" dirty="0"/>
          </a:p>
          <a:p>
            <a:pPr marL="285750" indent="-285750">
              <a:buFont typeface="Arial"/>
              <a:buChar char="•"/>
            </a:pPr>
            <a:endParaRPr lang="pl-PL" sz="2000" dirty="0" smtClean="0"/>
          </a:p>
          <a:p>
            <a:pPr marL="285750" indent="-285750">
              <a:buFont typeface="Arial"/>
              <a:buChar char="•"/>
            </a:pPr>
            <a:endParaRPr lang="pl-PL" sz="2000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040" y="2173274"/>
            <a:ext cx="3617539" cy="3544210"/>
          </a:xfrm>
          <a:prstGeom prst="rect">
            <a:avLst/>
          </a:prstGeom>
        </p:spPr>
      </p:pic>
      <p:sp>
        <p:nvSpPr>
          <p:cNvPr id="8" name="PoleTekstowe 7"/>
          <p:cNvSpPr txBox="1"/>
          <p:nvPr/>
        </p:nvSpPr>
        <p:spPr>
          <a:xfrm>
            <a:off x="4499375" y="5764496"/>
            <a:ext cx="44684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 smtClean="0">
                <a:solidFill>
                  <a:srgbClr val="000090"/>
                </a:solidFill>
              </a:rPr>
              <a:t>General MSSM: No DM mass </a:t>
            </a:r>
            <a:r>
              <a:rPr lang="pl-PL" sz="2000" b="1" dirty="0" err="1" smtClean="0">
                <a:solidFill>
                  <a:srgbClr val="000090"/>
                </a:solidFill>
              </a:rPr>
              <a:t>restrictions</a:t>
            </a:r>
            <a:endParaRPr lang="pl-PL" sz="2000" b="1" dirty="0" smtClean="0">
              <a:solidFill>
                <a:srgbClr val="000090"/>
              </a:solidFill>
            </a:endParaRPr>
          </a:p>
          <a:p>
            <a:r>
              <a:rPr lang="pl-PL" sz="2000" b="1" dirty="0" smtClean="0">
                <a:solidFill>
                  <a:srgbClr val="000090"/>
                </a:solidFill>
              </a:rPr>
              <a:t>… but </a:t>
            </a:r>
            <a:r>
              <a:rPr lang="pl-PL" sz="2000" b="1" dirty="0" err="1" smtClean="0">
                <a:solidFill>
                  <a:srgbClr val="000090"/>
                </a:solidFill>
              </a:rPr>
              <a:t>different</a:t>
            </a:r>
            <a:r>
              <a:rPr lang="pl-PL" sz="2000" b="1" dirty="0" smtClean="0">
                <a:solidFill>
                  <a:srgbClr val="000090"/>
                </a:solidFill>
              </a:rPr>
              <a:t> WIMP </a:t>
            </a:r>
            <a:r>
              <a:rPr lang="pl-PL" sz="2000" b="1" dirty="0" err="1" smtClean="0">
                <a:solidFill>
                  <a:srgbClr val="000090"/>
                </a:solidFill>
              </a:rPr>
              <a:t>compositions</a:t>
            </a:r>
            <a:endParaRPr lang="pl-PL" sz="2000" b="1" dirty="0">
              <a:solidFill>
                <a:srgbClr val="000090"/>
              </a:solidFill>
            </a:endParaRPr>
          </a:p>
        </p:txBody>
      </p:sp>
      <p:sp>
        <p:nvSpPr>
          <p:cNvPr id="9" name="PoleTekstowe 8"/>
          <p:cNvSpPr txBox="1"/>
          <p:nvPr/>
        </p:nvSpPr>
        <p:spPr>
          <a:xfrm>
            <a:off x="5004645" y="768461"/>
            <a:ext cx="39631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1400" b="1" dirty="0" smtClean="0"/>
              <a:t>Roszkowski, </a:t>
            </a:r>
            <a:r>
              <a:rPr lang="pl-PL" sz="1400" b="1" dirty="0" err="1" smtClean="0"/>
              <a:t>Sesssolo</a:t>
            </a:r>
            <a:r>
              <a:rPr lang="pl-PL" sz="1400" b="1" dirty="0" smtClean="0"/>
              <a:t>, Williams, </a:t>
            </a:r>
            <a:r>
              <a:rPr lang="pl-PL" sz="1400" dirty="0">
                <a:hlinkClick r:id="rId3" tooltip="Abstract"/>
              </a:rPr>
              <a:t>1411.5214</a:t>
            </a:r>
            <a:endParaRPr lang="pl-PL" sz="1400" b="1" dirty="0"/>
          </a:p>
        </p:txBody>
      </p:sp>
      <p:sp>
        <p:nvSpPr>
          <p:cNvPr id="11" name="PoleTekstowe 10"/>
          <p:cNvSpPr txBox="1"/>
          <p:nvPr/>
        </p:nvSpPr>
        <p:spPr>
          <a:xfrm>
            <a:off x="371040" y="5661691"/>
            <a:ext cx="40316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pl-PL" sz="1600" b="1" dirty="0" err="1" smtClean="0"/>
              <a:t>Very</a:t>
            </a:r>
            <a:r>
              <a:rPr lang="pl-PL" sz="1600" b="1" dirty="0" smtClean="0"/>
              <a:t> </a:t>
            </a:r>
            <a:r>
              <a:rPr lang="pl-PL" sz="1600" b="1" dirty="0" err="1" smtClean="0"/>
              <a:t>wide</a:t>
            </a:r>
            <a:r>
              <a:rPr lang="pl-PL" sz="1600" b="1" dirty="0" smtClean="0"/>
              <a:t> </a:t>
            </a:r>
            <a:r>
              <a:rPr lang="pl-PL" sz="1600" b="1" dirty="0" err="1" smtClean="0"/>
              <a:t>scan</a:t>
            </a:r>
            <a:endParaRPr lang="pl-PL" sz="1600" b="1" dirty="0" smtClean="0"/>
          </a:p>
          <a:p>
            <a:pPr marL="285750" indent="-285750">
              <a:buFont typeface="Arial"/>
              <a:buChar char="•"/>
            </a:pPr>
            <a:r>
              <a:rPr lang="pl-PL" sz="1600" b="1" dirty="0" err="1" smtClean="0"/>
              <a:t>All</a:t>
            </a:r>
            <a:r>
              <a:rPr lang="pl-PL" sz="1600" b="1" dirty="0" smtClean="0"/>
              <a:t> </a:t>
            </a:r>
            <a:r>
              <a:rPr lang="pl-PL" sz="1600" b="1" dirty="0" err="1" smtClean="0"/>
              <a:t>relevant</a:t>
            </a:r>
            <a:r>
              <a:rPr lang="pl-PL" sz="1600" b="1" dirty="0" smtClean="0"/>
              <a:t> </a:t>
            </a:r>
            <a:r>
              <a:rPr lang="pl-PL" sz="1600" b="1" dirty="0" err="1" smtClean="0"/>
              <a:t>constraints</a:t>
            </a:r>
            <a:endParaRPr lang="pl-PL" sz="1600" b="1" dirty="0" smtClean="0"/>
          </a:p>
          <a:p>
            <a:pPr marL="285750" indent="-285750">
              <a:buFont typeface="Arial"/>
              <a:buChar char="•"/>
            </a:pPr>
            <a:r>
              <a:rPr lang="pl-PL" sz="1600" b="1" dirty="0" smtClean="0"/>
              <a:t>Sommerfeld </a:t>
            </a:r>
            <a:r>
              <a:rPr lang="pl-PL" sz="1600" b="1" dirty="0" err="1" smtClean="0"/>
              <a:t>effect</a:t>
            </a:r>
            <a:r>
              <a:rPr lang="pl-PL" sz="1600" b="1" dirty="0" smtClean="0"/>
              <a:t> </a:t>
            </a:r>
            <a:r>
              <a:rPr lang="pl-PL" sz="1600" b="1" dirty="0" err="1" smtClean="0"/>
              <a:t>included</a:t>
            </a:r>
            <a:endParaRPr lang="pl-PL" sz="1600" b="1" dirty="0"/>
          </a:p>
        </p:txBody>
      </p:sp>
      <p:pic>
        <p:nvPicPr>
          <p:cNvPr id="15" name="Obraz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2574" y="1015767"/>
            <a:ext cx="4590319" cy="4498513"/>
          </a:xfrm>
          <a:prstGeom prst="rect">
            <a:avLst/>
          </a:prstGeom>
        </p:spPr>
      </p:pic>
      <p:pic>
        <p:nvPicPr>
          <p:cNvPr id="16" name="Obraz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3200" y="3617088"/>
            <a:ext cx="1175331" cy="1190208"/>
          </a:xfrm>
          <a:prstGeom prst="rect">
            <a:avLst/>
          </a:prstGeom>
        </p:spPr>
      </p:pic>
      <p:sp>
        <p:nvSpPr>
          <p:cNvPr id="7" name="PoleTekstowe 6"/>
          <p:cNvSpPr txBox="1"/>
          <p:nvPr/>
        </p:nvSpPr>
        <p:spPr>
          <a:xfrm>
            <a:off x="7837161" y="3890094"/>
            <a:ext cx="6969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 smtClean="0">
                <a:solidFill>
                  <a:srgbClr val="0000FF"/>
                </a:solidFill>
              </a:rPr>
              <a:t>wino</a:t>
            </a:r>
            <a:endParaRPr lang="pl-PL" sz="1600" b="1" dirty="0">
              <a:solidFill>
                <a:srgbClr val="0000FF"/>
              </a:solidFill>
            </a:endParaRPr>
          </a:p>
        </p:txBody>
      </p:sp>
      <p:sp>
        <p:nvSpPr>
          <p:cNvPr id="10" name="PoleTekstowe 9"/>
          <p:cNvSpPr txBox="1"/>
          <p:nvPr/>
        </p:nvSpPr>
        <p:spPr>
          <a:xfrm>
            <a:off x="7140180" y="3330254"/>
            <a:ext cx="10532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 err="1" smtClean="0">
                <a:solidFill>
                  <a:srgbClr val="FF0000"/>
                </a:solidFill>
              </a:rPr>
              <a:t>higgsino</a:t>
            </a:r>
            <a:endParaRPr lang="pl-PL" sz="1600" b="1" dirty="0">
              <a:solidFill>
                <a:srgbClr val="FF0000"/>
              </a:solidFill>
            </a:endParaRPr>
          </a:p>
        </p:txBody>
      </p:sp>
      <p:sp>
        <p:nvSpPr>
          <p:cNvPr id="12" name="PoleTekstowe 11"/>
          <p:cNvSpPr txBox="1"/>
          <p:nvPr/>
        </p:nvSpPr>
        <p:spPr>
          <a:xfrm>
            <a:off x="6226361" y="2954760"/>
            <a:ext cx="6040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 smtClean="0">
                <a:solidFill>
                  <a:srgbClr val="008000"/>
                </a:solidFill>
              </a:rPr>
              <a:t> </a:t>
            </a:r>
            <a:r>
              <a:rPr lang="pl-PL" sz="1600" b="1" dirty="0" err="1" smtClean="0">
                <a:solidFill>
                  <a:srgbClr val="008000"/>
                </a:solidFill>
              </a:rPr>
              <a:t>bino</a:t>
            </a:r>
            <a:endParaRPr lang="pl-PL" sz="1600" b="1" dirty="0">
              <a:solidFill>
                <a:srgbClr val="008000"/>
              </a:solidFill>
            </a:endParaRPr>
          </a:p>
        </p:txBody>
      </p:sp>
      <p:cxnSp>
        <p:nvCxnSpPr>
          <p:cNvPr id="18" name="Łącznik prosty ze strzałką 17"/>
          <p:cNvCxnSpPr/>
          <p:nvPr/>
        </p:nvCxnSpPr>
        <p:spPr>
          <a:xfrm flipV="1">
            <a:off x="8069134" y="2954760"/>
            <a:ext cx="0" cy="935334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Łącznik prosty ze strzałką 19"/>
          <p:cNvCxnSpPr/>
          <p:nvPr/>
        </p:nvCxnSpPr>
        <p:spPr>
          <a:xfrm flipV="1">
            <a:off x="7728531" y="2173274"/>
            <a:ext cx="0" cy="115698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Łącznik prosty ze strzałką 21"/>
          <p:cNvCxnSpPr/>
          <p:nvPr/>
        </p:nvCxnSpPr>
        <p:spPr>
          <a:xfrm flipV="1">
            <a:off x="6553200" y="2173274"/>
            <a:ext cx="586980" cy="781486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PoleTekstowe 22"/>
          <p:cNvSpPr txBox="1"/>
          <p:nvPr/>
        </p:nvSpPr>
        <p:spPr>
          <a:xfrm>
            <a:off x="5004645" y="600994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l-PL" dirty="0"/>
          </a:p>
        </p:txBody>
      </p:sp>
      <p:sp>
        <p:nvSpPr>
          <p:cNvPr id="13" name="PoleTekstowe 12"/>
          <p:cNvSpPr txBox="1"/>
          <p:nvPr/>
        </p:nvSpPr>
        <p:spPr>
          <a:xfrm>
            <a:off x="7759133" y="5055310"/>
            <a:ext cx="12392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1200" dirty="0" smtClean="0"/>
              <a:t>No SE </a:t>
            </a:r>
            <a:r>
              <a:rPr lang="pl-PL" sz="1200" dirty="0" err="1" smtClean="0"/>
              <a:t>included</a:t>
            </a:r>
            <a:endParaRPr lang="pl-PL" sz="1200" dirty="0"/>
          </a:p>
        </p:txBody>
      </p:sp>
      <p:sp>
        <p:nvSpPr>
          <p:cNvPr id="14" name="Zaokrąglony prostokąt 13"/>
          <p:cNvSpPr/>
          <p:nvPr/>
        </p:nvSpPr>
        <p:spPr>
          <a:xfrm>
            <a:off x="4499375" y="5846084"/>
            <a:ext cx="4468443" cy="626298"/>
          </a:xfrm>
          <a:prstGeom prst="roundRect">
            <a:avLst/>
          </a:prstGeom>
          <a:solidFill>
            <a:schemeClr val="accent1">
              <a:alpha val="2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32273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stopki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L. Roszkowski, multiDM, 3/06/2016</a:t>
            </a:r>
            <a:endParaRPr lang="en-US"/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D1D49-2B4D-254C-87AB-5B655AD6F369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5" name="PoleTekstowe 4"/>
          <p:cNvSpPr txBox="1"/>
          <p:nvPr/>
        </p:nvSpPr>
        <p:spPr>
          <a:xfrm>
            <a:off x="572410" y="1592051"/>
            <a:ext cx="45214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pl-PL" sz="2400" b="1" dirty="0" smtClean="0">
                <a:solidFill>
                  <a:srgbClr val="000090"/>
                </a:solidFill>
              </a:rPr>
              <a:t>Direct, </a:t>
            </a:r>
            <a:r>
              <a:rPr lang="pl-PL" sz="2400" b="1" dirty="0" err="1" smtClean="0">
                <a:solidFill>
                  <a:srgbClr val="000090"/>
                </a:solidFill>
              </a:rPr>
              <a:t>indirect</a:t>
            </a:r>
            <a:r>
              <a:rPr lang="pl-PL" sz="2400" b="1" dirty="0" smtClean="0">
                <a:solidFill>
                  <a:srgbClr val="000090"/>
                </a:solidFill>
              </a:rPr>
              <a:t>, </a:t>
            </a:r>
            <a:r>
              <a:rPr lang="pl-PL" sz="2400" b="1" dirty="0" err="1" smtClean="0">
                <a:solidFill>
                  <a:srgbClr val="000090"/>
                </a:solidFill>
              </a:rPr>
              <a:t>collider</a:t>
            </a:r>
            <a:endParaRPr lang="pl-PL" sz="2400" b="1" dirty="0" smtClean="0">
              <a:solidFill>
                <a:srgbClr val="000090"/>
              </a:solidFill>
            </a:endParaRPr>
          </a:p>
        </p:txBody>
      </p:sp>
      <p:sp>
        <p:nvSpPr>
          <p:cNvPr id="7" name="Shape 49"/>
          <p:cNvSpPr/>
          <p:nvPr/>
        </p:nvSpPr>
        <p:spPr>
          <a:xfrm>
            <a:off x="5282368" y="1119587"/>
            <a:ext cx="1669211" cy="1537243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</p:sp>
      <p:sp>
        <p:nvSpPr>
          <p:cNvPr id="8" name="PoleTekstowe 7"/>
          <p:cNvSpPr txBox="1"/>
          <p:nvPr/>
        </p:nvSpPr>
        <p:spPr>
          <a:xfrm>
            <a:off x="572410" y="534811"/>
            <a:ext cx="355966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>
                <a:solidFill>
                  <a:srgbClr val="80005C"/>
                </a:solidFill>
              </a:rPr>
              <a:t>Three </a:t>
            </a:r>
            <a:r>
              <a:rPr lang="pl-PL" sz="3200" b="1" dirty="0" err="1" smtClean="0">
                <a:solidFill>
                  <a:srgbClr val="80005C"/>
                </a:solidFill>
              </a:rPr>
              <a:t>approaches</a:t>
            </a:r>
            <a:r>
              <a:rPr lang="pl-PL" sz="3200" b="1" dirty="0" smtClean="0">
                <a:solidFill>
                  <a:srgbClr val="80005C"/>
                </a:solidFill>
              </a:rPr>
              <a:t>:</a:t>
            </a:r>
            <a:endParaRPr lang="pl-PL" sz="3200" b="1" dirty="0">
              <a:solidFill>
                <a:srgbClr val="80005C"/>
              </a:solidFill>
            </a:endParaRPr>
          </a:p>
        </p:txBody>
      </p:sp>
      <p:sp>
        <p:nvSpPr>
          <p:cNvPr id="9" name="PoleTekstowe 8"/>
          <p:cNvSpPr txBox="1"/>
          <p:nvPr/>
        </p:nvSpPr>
        <p:spPr>
          <a:xfrm>
            <a:off x="572410" y="4696250"/>
            <a:ext cx="51295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err="1" smtClean="0"/>
              <a:t>After</a:t>
            </a:r>
            <a:r>
              <a:rPr lang="pl-PL" sz="2400" b="1" dirty="0" smtClean="0"/>
              <a:t> WIMP </a:t>
            </a:r>
            <a:r>
              <a:rPr lang="pl-PL" sz="2400" b="1" dirty="0" err="1" smtClean="0"/>
              <a:t>discovery</a:t>
            </a:r>
            <a:r>
              <a:rPr lang="is-IS" sz="2400" b="1" dirty="0" smtClean="0"/>
              <a:t>…</a:t>
            </a:r>
            <a:endParaRPr lang="pl-PL" sz="2400" b="1" dirty="0"/>
          </a:p>
          <a:p>
            <a:pPr marL="285750" indent="-285750">
              <a:buFont typeface="Arial"/>
              <a:buChar char="•"/>
            </a:pPr>
            <a:r>
              <a:rPr lang="pl-PL" sz="2400" b="1" dirty="0" err="1" smtClean="0"/>
              <a:t>Inferring</a:t>
            </a:r>
            <a:r>
              <a:rPr lang="pl-PL" sz="2400" b="1" dirty="0" smtClean="0"/>
              <a:t> DM </a:t>
            </a:r>
            <a:r>
              <a:rPr lang="pl-PL" sz="2400" b="1" dirty="0" err="1" smtClean="0"/>
              <a:t>particle</a:t>
            </a:r>
            <a:r>
              <a:rPr lang="pl-PL" sz="2400" b="1" dirty="0" smtClean="0"/>
              <a:t> </a:t>
            </a:r>
            <a:r>
              <a:rPr lang="pl-PL" sz="2400" b="1" dirty="0" err="1" smtClean="0"/>
              <a:t>properties</a:t>
            </a:r>
            <a:endParaRPr lang="pl-PL" sz="2400" b="1" dirty="0"/>
          </a:p>
        </p:txBody>
      </p:sp>
      <p:sp>
        <p:nvSpPr>
          <p:cNvPr id="10" name="PoleTekstowe 9"/>
          <p:cNvSpPr txBox="1"/>
          <p:nvPr/>
        </p:nvSpPr>
        <p:spPr>
          <a:xfrm>
            <a:off x="572410" y="2539875"/>
            <a:ext cx="45214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err="1" smtClean="0">
                <a:solidFill>
                  <a:srgbClr val="660066"/>
                </a:solidFill>
              </a:rPr>
              <a:t>Different</a:t>
            </a:r>
            <a:r>
              <a:rPr lang="pl-PL" sz="2400" b="1" dirty="0" smtClean="0">
                <a:solidFill>
                  <a:srgbClr val="660066"/>
                </a:solidFill>
              </a:rPr>
              <a:t> </a:t>
            </a:r>
            <a:r>
              <a:rPr lang="pl-PL" sz="2400" b="1" dirty="0" err="1" smtClean="0">
                <a:solidFill>
                  <a:srgbClr val="660066"/>
                </a:solidFill>
              </a:rPr>
              <a:t>motivations</a:t>
            </a:r>
            <a:r>
              <a:rPr lang="pl-PL" sz="2400" b="1" dirty="0" smtClean="0">
                <a:solidFill>
                  <a:srgbClr val="660066"/>
                </a:solidFill>
              </a:rPr>
              <a:t>:</a:t>
            </a:r>
          </a:p>
          <a:p>
            <a:pPr marL="285750" indent="-285750">
              <a:buFont typeface="Arial"/>
              <a:buChar char="•"/>
            </a:pPr>
            <a:r>
              <a:rPr lang="pl-PL" sz="2400" b="1" dirty="0" err="1" smtClean="0">
                <a:solidFill>
                  <a:srgbClr val="660066"/>
                </a:solidFill>
              </a:rPr>
              <a:t>Curiosity</a:t>
            </a:r>
            <a:r>
              <a:rPr lang="pl-PL" sz="2400" b="1" dirty="0" smtClean="0">
                <a:solidFill>
                  <a:srgbClr val="660066"/>
                </a:solidFill>
              </a:rPr>
              <a:t> </a:t>
            </a:r>
            <a:r>
              <a:rPr lang="pl-PL" sz="2400" b="1" dirty="0" err="1" smtClean="0">
                <a:solidFill>
                  <a:srgbClr val="660066"/>
                </a:solidFill>
              </a:rPr>
              <a:t>driven</a:t>
            </a:r>
            <a:endParaRPr lang="pl-PL" sz="2400" b="1" dirty="0">
              <a:solidFill>
                <a:srgbClr val="660066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pl-PL" sz="2400" b="1" dirty="0">
                <a:solidFill>
                  <a:srgbClr val="660066"/>
                </a:solidFill>
              </a:rPr>
              <a:t>Data </a:t>
            </a:r>
            <a:r>
              <a:rPr lang="pl-PL" sz="2400" b="1" dirty="0" err="1">
                <a:solidFill>
                  <a:srgbClr val="660066"/>
                </a:solidFill>
              </a:rPr>
              <a:t>driven</a:t>
            </a:r>
            <a:endParaRPr lang="pl-PL" sz="2400" b="1" dirty="0">
              <a:solidFill>
                <a:srgbClr val="660066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pl-PL" sz="2400" b="1" dirty="0" err="1">
                <a:solidFill>
                  <a:srgbClr val="660066"/>
                </a:solidFill>
              </a:rPr>
              <a:t>Theory</a:t>
            </a:r>
            <a:r>
              <a:rPr lang="pl-PL" sz="2400" b="1" dirty="0">
                <a:solidFill>
                  <a:srgbClr val="660066"/>
                </a:solidFill>
              </a:rPr>
              <a:t> </a:t>
            </a:r>
            <a:r>
              <a:rPr lang="pl-PL" sz="2400" b="1" dirty="0" err="1" smtClean="0">
                <a:solidFill>
                  <a:srgbClr val="660066"/>
                </a:solidFill>
              </a:rPr>
              <a:t>driven</a:t>
            </a:r>
            <a:endParaRPr lang="pl-PL" sz="2400" b="1" dirty="0">
              <a:solidFill>
                <a:srgbClr val="660066"/>
              </a:solidFill>
            </a:endParaRPr>
          </a:p>
        </p:txBody>
      </p:sp>
      <p:sp>
        <p:nvSpPr>
          <p:cNvPr id="11" name="PoleTekstowe 10"/>
          <p:cNvSpPr txBox="1"/>
          <p:nvPr/>
        </p:nvSpPr>
        <p:spPr>
          <a:xfrm>
            <a:off x="5282368" y="3463204"/>
            <a:ext cx="33722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err="1" smtClean="0">
                <a:solidFill>
                  <a:schemeClr val="accent6">
                    <a:lumMod val="75000"/>
                  </a:schemeClr>
                </a:solidFill>
              </a:rPr>
              <a:t>Can</a:t>
            </a:r>
            <a:r>
              <a:rPr lang="pl-PL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pl-PL" b="1" dirty="0" err="1" smtClean="0">
                <a:solidFill>
                  <a:schemeClr val="accent6">
                    <a:lumMod val="75000"/>
                  </a:schemeClr>
                </a:solidFill>
              </a:rPr>
              <a:t>partly</a:t>
            </a:r>
            <a:r>
              <a:rPr lang="pl-PL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pl-PL" b="1" dirty="0" err="1" smtClean="0">
                <a:solidFill>
                  <a:schemeClr val="accent6">
                    <a:lumMod val="75000"/>
                  </a:schemeClr>
                </a:solidFill>
              </a:rPr>
              <a:t>overlap</a:t>
            </a:r>
            <a:r>
              <a:rPr lang="pl-PL" b="1" dirty="0" smtClean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pl-PL" b="1" dirty="0" err="1" smtClean="0">
                <a:solidFill>
                  <a:schemeClr val="accent6">
                    <a:lumMod val="75000"/>
                  </a:schemeClr>
                </a:solidFill>
              </a:rPr>
              <a:t>specific</a:t>
            </a:r>
            <a:r>
              <a:rPr lang="pl-PL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pl-PL" b="1" dirty="0" err="1" smtClean="0">
                <a:solidFill>
                  <a:schemeClr val="accent6">
                    <a:lumMod val="75000"/>
                  </a:schemeClr>
                </a:solidFill>
              </a:rPr>
              <a:t>models</a:t>
            </a:r>
            <a:r>
              <a:rPr lang="pl-PL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pl-PL" b="1" dirty="0" err="1" smtClean="0">
                <a:solidFill>
                  <a:schemeClr val="accent6">
                    <a:lumMod val="75000"/>
                  </a:schemeClr>
                </a:solidFill>
              </a:rPr>
              <a:t>can</a:t>
            </a:r>
            <a:r>
              <a:rPr lang="pl-PL" b="1" dirty="0" smtClean="0">
                <a:solidFill>
                  <a:schemeClr val="accent6">
                    <a:lumMod val="75000"/>
                  </a:schemeClr>
                </a:solidFill>
              </a:rPr>
              <a:t> be the same, but </a:t>
            </a:r>
            <a:r>
              <a:rPr lang="pl-PL" b="1" dirty="0" err="1" smtClean="0">
                <a:solidFill>
                  <a:schemeClr val="accent6">
                    <a:lumMod val="75000"/>
                  </a:schemeClr>
                </a:solidFill>
              </a:rPr>
              <a:t>very</a:t>
            </a:r>
            <a:r>
              <a:rPr lang="pl-PL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pl-PL" b="1" dirty="0" err="1" smtClean="0">
                <a:solidFill>
                  <a:schemeClr val="accent6">
                    <a:lumMod val="75000"/>
                  </a:schemeClr>
                </a:solidFill>
              </a:rPr>
              <a:t>different</a:t>
            </a:r>
            <a:r>
              <a:rPr lang="pl-PL" b="1" dirty="0" smtClean="0">
                <a:solidFill>
                  <a:schemeClr val="accent6">
                    <a:lumMod val="75000"/>
                  </a:schemeClr>
                </a:solidFill>
              </a:rPr>
              <a:t> ``</a:t>
            </a:r>
            <a:r>
              <a:rPr lang="pl-PL" b="1" dirty="0" err="1" smtClean="0">
                <a:solidFill>
                  <a:schemeClr val="accent6">
                    <a:lumMod val="75000"/>
                  </a:schemeClr>
                </a:solidFill>
              </a:rPr>
              <a:t>philosophy</a:t>
            </a:r>
            <a:r>
              <a:rPr lang="pl-PL" b="1" dirty="0" smtClean="0">
                <a:solidFill>
                  <a:schemeClr val="accent6">
                    <a:lumMod val="75000"/>
                  </a:schemeClr>
                </a:solidFill>
              </a:rPr>
              <a:t>”</a:t>
            </a:r>
            <a:endParaRPr lang="pl-PL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2" name="PoleTekstowe 11"/>
          <p:cNvSpPr txBox="1"/>
          <p:nvPr/>
        </p:nvSpPr>
        <p:spPr>
          <a:xfrm>
            <a:off x="572410" y="5782268"/>
            <a:ext cx="6818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solidFill>
                  <a:srgbClr val="000090"/>
                </a:solidFill>
              </a:rPr>
              <a:t>The </a:t>
            </a:r>
            <a:r>
              <a:rPr lang="pl-PL" b="1" dirty="0" err="1" smtClean="0">
                <a:solidFill>
                  <a:srgbClr val="000090"/>
                </a:solidFill>
              </a:rPr>
              <a:t>different</a:t>
            </a:r>
            <a:r>
              <a:rPr lang="pl-PL" b="1" dirty="0" smtClean="0">
                <a:solidFill>
                  <a:srgbClr val="000090"/>
                </a:solidFill>
              </a:rPr>
              <a:t> </a:t>
            </a:r>
            <a:r>
              <a:rPr lang="pl-PL" b="1" dirty="0" err="1" smtClean="0">
                <a:solidFill>
                  <a:srgbClr val="000090"/>
                </a:solidFill>
              </a:rPr>
              <a:t>approaches</a:t>
            </a:r>
            <a:r>
              <a:rPr lang="pl-PL" b="1" dirty="0" smtClean="0">
                <a:solidFill>
                  <a:srgbClr val="000090"/>
                </a:solidFill>
              </a:rPr>
              <a:t> </a:t>
            </a:r>
            <a:r>
              <a:rPr lang="pl-PL" b="1" dirty="0" err="1" smtClean="0">
                <a:solidFill>
                  <a:srgbClr val="000090"/>
                </a:solidFill>
              </a:rPr>
              <a:t>may</a:t>
            </a:r>
            <a:r>
              <a:rPr lang="pl-PL" b="1" dirty="0" smtClean="0">
                <a:solidFill>
                  <a:srgbClr val="000090"/>
                </a:solidFill>
              </a:rPr>
              <a:t> </a:t>
            </a:r>
            <a:r>
              <a:rPr lang="pl-PL" b="1" dirty="0" err="1" smtClean="0">
                <a:solidFill>
                  <a:srgbClr val="000090"/>
                </a:solidFill>
              </a:rPr>
              <a:t>possibly</a:t>
            </a:r>
            <a:r>
              <a:rPr lang="pl-PL" b="1" dirty="0" smtClean="0">
                <a:solidFill>
                  <a:srgbClr val="000090"/>
                </a:solidFill>
              </a:rPr>
              <a:t> </a:t>
            </a:r>
            <a:r>
              <a:rPr lang="pl-PL" b="1" dirty="0" err="1" smtClean="0">
                <a:solidFill>
                  <a:srgbClr val="000090"/>
                </a:solidFill>
              </a:rPr>
              <a:t>remain</a:t>
            </a:r>
            <a:r>
              <a:rPr lang="pl-PL" b="1" dirty="0" smtClean="0">
                <a:solidFill>
                  <a:srgbClr val="000090"/>
                </a:solidFill>
              </a:rPr>
              <a:t>, </a:t>
            </a:r>
            <a:r>
              <a:rPr lang="pl-PL" b="1" dirty="0" err="1" smtClean="0">
                <a:solidFill>
                  <a:srgbClr val="000090"/>
                </a:solidFill>
              </a:rPr>
              <a:t>or</a:t>
            </a:r>
            <a:r>
              <a:rPr lang="pl-PL" b="1" dirty="0" smtClean="0">
                <a:solidFill>
                  <a:srgbClr val="000090"/>
                </a:solidFill>
              </a:rPr>
              <a:t> </a:t>
            </a:r>
            <a:r>
              <a:rPr lang="pl-PL" b="1" dirty="0" err="1" smtClean="0">
                <a:solidFill>
                  <a:srgbClr val="000090"/>
                </a:solidFill>
              </a:rPr>
              <a:t>even</a:t>
            </a:r>
            <a:r>
              <a:rPr lang="pl-PL" b="1" dirty="0" smtClean="0">
                <a:solidFill>
                  <a:srgbClr val="000090"/>
                </a:solidFill>
              </a:rPr>
              <a:t> </a:t>
            </a:r>
            <a:r>
              <a:rPr lang="pl-PL" b="1" dirty="0" err="1" smtClean="0">
                <a:solidFill>
                  <a:srgbClr val="000090"/>
                </a:solidFill>
              </a:rPr>
              <a:t>intensify</a:t>
            </a:r>
            <a:endParaRPr lang="pl-PL" b="1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817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474082"/>
            <a:ext cx="8229600" cy="1143000"/>
          </a:xfrm>
        </p:spPr>
        <p:txBody>
          <a:bodyPr>
            <a:normAutofit/>
          </a:bodyPr>
          <a:lstStyle/>
          <a:p>
            <a:r>
              <a:rPr lang="pl-PL" sz="3600" b="1" dirty="0" err="1" smtClean="0">
                <a:solidFill>
                  <a:srgbClr val="800000"/>
                </a:solidFill>
              </a:rPr>
              <a:t>What</a:t>
            </a:r>
            <a:r>
              <a:rPr lang="pl-PL" sz="3600" b="1" dirty="0" smtClean="0">
                <a:solidFill>
                  <a:srgbClr val="800000"/>
                </a:solidFill>
              </a:rPr>
              <a:t> </a:t>
            </a:r>
            <a:r>
              <a:rPr lang="pl-PL" sz="3600" b="1" dirty="0" err="1" smtClean="0">
                <a:solidFill>
                  <a:srgbClr val="800000"/>
                </a:solidFill>
              </a:rPr>
              <a:t>can</a:t>
            </a:r>
            <a:r>
              <a:rPr lang="pl-PL" sz="3600" b="1" dirty="0" smtClean="0">
                <a:solidFill>
                  <a:srgbClr val="800000"/>
                </a:solidFill>
              </a:rPr>
              <a:t> one </a:t>
            </a:r>
            <a:r>
              <a:rPr lang="pl-PL" sz="3600" b="1" dirty="0" err="1" smtClean="0">
                <a:solidFill>
                  <a:srgbClr val="800000"/>
                </a:solidFill>
              </a:rPr>
              <a:t>learn</a:t>
            </a:r>
            <a:r>
              <a:rPr lang="pl-PL" sz="3600" b="1" dirty="0" smtClean="0">
                <a:solidFill>
                  <a:srgbClr val="800000"/>
                </a:solidFill>
              </a:rPr>
              <a:t> from WIMP </a:t>
            </a:r>
            <a:r>
              <a:rPr lang="pl-PL" sz="3600" b="1" dirty="0" err="1" smtClean="0">
                <a:solidFill>
                  <a:srgbClr val="800000"/>
                </a:solidFill>
              </a:rPr>
              <a:t>signal</a:t>
            </a:r>
            <a:r>
              <a:rPr lang="pl-PL" sz="3600" b="1" dirty="0" smtClean="0">
                <a:solidFill>
                  <a:srgbClr val="800000"/>
                </a:solidFill>
              </a:rPr>
              <a:t>?</a:t>
            </a:r>
            <a:endParaRPr lang="pl-PL" sz="3600" b="1" dirty="0">
              <a:solidFill>
                <a:srgbClr val="800000"/>
              </a:solidFill>
            </a:endParaRPr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L. Roszkowski, multiDM, 3/06/2016</a:t>
            </a:r>
            <a:endParaRPr lang="en-US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D1D49-2B4D-254C-87AB-5B655AD6F369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5" name="PoleTekstowe 4"/>
          <p:cNvSpPr txBox="1"/>
          <p:nvPr/>
        </p:nvSpPr>
        <p:spPr>
          <a:xfrm>
            <a:off x="0" y="19196"/>
            <a:ext cx="72739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 err="1" smtClean="0">
                <a:solidFill>
                  <a:srgbClr val="000090"/>
                </a:solidFill>
              </a:rPr>
              <a:t>Assuming</a:t>
            </a:r>
            <a:r>
              <a:rPr lang="pl-PL" sz="2000" b="1" dirty="0" smtClean="0">
                <a:solidFill>
                  <a:srgbClr val="000090"/>
                </a:solidFill>
              </a:rPr>
              <a:t> one </a:t>
            </a:r>
            <a:r>
              <a:rPr lang="pl-PL" sz="2000" b="1" dirty="0" err="1" smtClean="0">
                <a:solidFill>
                  <a:srgbClr val="000090"/>
                </a:solidFill>
              </a:rPr>
              <a:t>year</a:t>
            </a:r>
            <a:r>
              <a:rPr lang="pl-PL" sz="2000" b="1" dirty="0" smtClean="0">
                <a:solidFill>
                  <a:srgbClr val="000090"/>
                </a:solidFill>
              </a:rPr>
              <a:t> (</a:t>
            </a:r>
            <a:r>
              <a:rPr lang="pl-PL" sz="2000" b="1" dirty="0" err="1" smtClean="0">
                <a:solidFill>
                  <a:srgbClr val="000090"/>
                </a:solidFill>
              </a:rPr>
              <a:t>day</a:t>
            </a:r>
            <a:r>
              <a:rPr lang="pl-PL" sz="2000" b="1" dirty="0" smtClean="0">
                <a:solidFill>
                  <a:srgbClr val="000090"/>
                </a:solidFill>
              </a:rPr>
              <a:t>?) a CDM </a:t>
            </a:r>
            <a:r>
              <a:rPr lang="pl-PL" sz="2000" b="1" dirty="0" err="1" smtClean="0">
                <a:solidFill>
                  <a:srgbClr val="000090"/>
                </a:solidFill>
              </a:rPr>
              <a:t>signal</a:t>
            </a:r>
            <a:r>
              <a:rPr lang="pl-PL" sz="2000" b="1" dirty="0" smtClean="0">
                <a:solidFill>
                  <a:srgbClr val="000090"/>
                </a:solidFill>
              </a:rPr>
              <a:t> </a:t>
            </a:r>
            <a:r>
              <a:rPr lang="pl-PL" sz="2000" b="1" dirty="0" err="1" smtClean="0">
                <a:solidFill>
                  <a:srgbClr val="000090"/>
                </a:solidFill>
              </a:rPr>
              <a:t>is</a:t>
            </a:r>
            <a:r>
              <a:rPr lang="pl-PL" sz="2000" b="1" dirty="0" smtClean="0">
                <a:solidFill>
                  <a:srgbClr val="000090"/>
                </a:solidFill>
              </a:rPr>
              <a:t> </a:t>
            </a:r>
            <a:r>
              <a:rPr lang="pl-PL" sz="2000" b="1" dirty="0" err="1" smtClean="0">
                <a:solidFill>
                  <a:srgbClr val="000090"/>
                </a:solidFill>
              </a:rPr>
              <a:t>actually</a:t>
            </a:r>
            <a:r>
              <a:rPr lang="pl-PL" sz="2000" b="1" dirty="0" smtClean="0">
                <a:solidFill>
                  <a:srgbClr val="000090"/>
                </a:solidFill>
              </a:rPr>
              <a:t> </a:t>
            </a:r>
            <a:r>
              <a:rPr lang="pl-PL" sz="2000" b="1" dirty="0" err="1" smtClean="0">
                <a:solidFill>
                  <a:srgbClr val="000090"/>
                </a:solidFill>
              </a:rPr>
              <a:t>detected</a:t>
            </a:r>
            <a:r>
              <a:rPr lang="is-IS" sz="2000" b="1" dirty="0" smtClean="0">
                <a:solidFill>
                  <a:srgbClr val="000090"/>
                </a:solidFill>
              </a:rPr>
              <a:t>…</a:t>
            </a:r>
          </a:p>
        </p:txBody>
      </p:sp>
      <p:sp>
        <p:nvSpPr>
          <p:cNvPr id="7" name="PoleTekstowe 6"/>
          <p:cNvSpPr txBox="1"/>
          <p:nvPr/>
        </p:nvSpPr>
        <p:spPr>
          <a:xfrm>
            <a:off x="457200" y="2066438"/>
            <a:ext cx="490343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2400" b="1" dirty="0" smtClean="0">
                <a:solidFill>
                  <a:srgbClr val="000090"/>
                </a:solidFill>
              </a:rPr>
              <a:t>Attempt to reconstruct:</a:t>
            </a:r>
          </a:p>
          <a:p>
            <a:pPr marL="342900" indent="-342900">
              <a:buFont typeface="Arial"/>
              <a:buChar char="•"/>
            </a:pPr>
            <a:r>
              <a:rPr lang="is-IS" sz="2400" b="1" dirty="0" smtClean="0">
                <a:solidFill>
                  <a:srgbClr val="000090"/>
                </a:solidFill>
              </a:rPr>
              <a:t>WIMP mass m</a:t>
            </a:r>
            <a:r>
              <a:rPr lang="is-IS" sz="2400" b="1" baseline="-25000" dirty="0" smtClean="0">
                <a:solidFill>
                  <a:srgbClr val="000090"/>
                </a:solidFill>
              </a:rPr>
              <a:t>X</a:t>
            </a:r>
            <a:endParaRPr lang="is-IS" sz="2400" b="1" dirty="0">
              <a:solidFill>
                <a:srgbClr val="000090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is-IS" sz="2400" b="1" dirty="0">
                <a:solidFill>
                  <a:srgbClr val="000090"/>
                </a:solidFill>
              </a:rPr>
              <a:t>WIMP </a:t>
            </a:r>
            <a:r>
              <a:rPr lang="is-IS" sz="2400" b="1" dirty="0" smtClean="0">
                <a:solidFill>
                  <a:srgbClr val="000090"/>
                </a:solidFill>
              </a:rPr>
              <a:t>DD cross</a:t>
            </a:r>
            <a:r>
              <a:rPr lang="is-IS" sz="2400" b="1" dirty="0">
                <a:solidFill>
                  <a:srgbClr val="000090"/>
                </a:solidFill>
              </a:rPr>
              <a:t>-</a:t>
            </a:r>
            <a:r>
              <a:rPr lang="is-IS" sz="2400" b="1" dirty="0" smtClean="0">
                <a:solidFill>
                  <a:srgbClr val="000090"/>
                </a:solidFill>
              </a:rPr>
              <a:t>section sigma</a:t>
            </a:r>
            <a:r>
              <a:rPr lang="is-IS" sz="2400" b="1" baseline="-25000" dirty="0" smtClean="0">
                <a:solidFill>
                  <a:srgbClr val="000090"/>
                </a:solidFill>
              </a:rPr>
              <a:t>p</a:t>
            </a:r>
            <a:endParaRPr lang="is-IS" sz="2400" b="1" dirty="0" smtClean="0">
              <a:solidFill>
                <a:srgbClr val="000090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is-IS" sz="2400" b="1" dirty="0" smtClean="0">
                <a:solidFill>
                  <a:srgbClr val="000090"/>
                </a:solidFill>
              </a:rPr>
              <a:t>WIMP annihilation c.s. </a:t>
            </a:r>
            <a:r>
              <a:rPr lang="pl-PL" sz="2400" b="1" dirty="0">
                <a:solidFill>
                  <a:srgbClr val="000090"/>
                </a:solidFill>
              </a:rPr>
              <a:t>s</a:t>
            </a:r>
            <a:r>
              <a:rPr lang="is-IS" sz="2400" b="1" dirty="0" smtClean="0">
                <a:solidFill>
                  <a:srgbClr val="000090"/>
                </a:solidFill>
              </a:rPr>
              <a:t>igma*v</a:t>
            </a:r>
            <a:endParaRPr lang="is-IS" sz="2400" b="1" dirty="0">
              <a:solidFill>
                <a:srgbClr val="000090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pl-PL" sz="2400" b="1" dirty="0">
                <a:solidFill>
                  <a:srgbClr val="000090"/>
                </a:solidFill>
              </a:rPr>
              <a:t>D</a:t>
            </a:r>
            <a:r>
              <a:rPr lang="is-IS" sz="2400" b="1" dirty="0">
                <a:solidFill>
                  <a:srgbClr val="000090"/>
                </a:solidFill>
              </a:rPr>
              <a:t>ominant annihilation channel(s</a:t>
            </a:r>
            <a:r>
              <a:rPr lang="is-IS" sz="2400" b="1" dirty="0" smtClean="0">
                <a:solidFill>
                  <a:srgbClr val="000090"/>
                </a:solidFill>
              </a:rPr>
              <a:t>)</a:t>
            </a:r>
            <a:endParaRPr lang="is-IS" sz="2400" b="1" dirty="0">
              <a:solidFill>
                <a:srgbClr val="000090"/>
              </a:solidFill>
            </a:endParaRPr>
          </a:p>
        </p:txBody>
      </p:sp>
      <p:sp>
        <p:nvSpPr>
          <p:cNvPr id="8" name="PoleTekstowe 7"/>
          <p:cNvSpPr txBox="1"/>
          <p:nvPr/>
        </p:nvSpPr>
        <p:spPr>
          <a:xfrm>
            <a:off x="5458796" y="1695040"/>
            <a:ext cx="36303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pl-PL" b="1" dirty="0" err="1" smtClean="0"/>
              <a:t>Confirm</a:t>
            </a:r>
            <a:r>
              <a:rPr lang="pl-PL" b="1" dirty="0" smtClean="0"/>
              <a:t> (</a:t>
            </a:r>
            <a:r>
              <a:rPr lang="pl-PL" b="1" dirty="0" err="1" smtClean="0"/>
              <a:t>thermal</a:t>
            </a:r>
            <a:r>
              <a:rPr lang="pl-PL" b="1" dirty="0" smtClean="0"/>
              <a:t>?) WIMP </a:t>
            </a:r>
            <a:r>
              <a:rPr lang="pl-PL" b="1" dirty="0" err="1" smtClean="0"/>
              <a:t>hypothesis</a:t>
            </a:r>
            <a:r>
              <a:rPr lang="pl-PL" b="1" dirty="0" smtClean="0"/>
              <a:t>?</a:t>
            </a:r>
          </a:p>
          <a:p>
            <a:pPr marL="285750" indent="-285750">
              <a:buFont typeface="Arial"/>
              <a:buChar char="•"/>
            </a:pPr>
            <a:r>
              <a:rPr lang="pl-PL" b="1" dirty="0" smtClean="0"/>
              <a:t>Compatible with </a:t>
            </a:r>
            <a:r>
              <a:rPr lang="pl-PL" b="1" dirty="0" err="1" smtClean="0"/>
              <a:t>some</a:t>
            </a:r>
            <a:r>
              <a:rPr lang="pl-PL" b="1" dirty="0" smtClean="0"/>
              <a:t> </a:t>
            </a:r>
            <a:r>
              <a:rPr lang="pl-PL" b="1" dirty="0" err="1" smtClean="0"/>
              <a:t>theory</a:t>
            </a:r>
            <a:r>
              <a:rPr lang="pl-PL" b="1" dirty="0" smtClean="0"/>
              <a:t> </a:t>
            </a:r>
            <a:r>
              <a:rPr lang="pl-PL" b="1" dirty="0" err="1" smtClean="0"/>
              <a:t>frameworks</a:t>
            </a:r>
            <a:r>
              <a:rPr lang="is-IS" b="1" dirty="0" smtClean="0"/>
              <a:t>…</a:t>
            </a:r>
          </a:p>
        </p:txBody>
      </p:sp>
      <p:sp>
        <p:nvSpPr>
          <p:cNvPr id="9" name="PoleTekstowe 8"/>
          <p:cNvSpPr txBox="1"/>
          <p:nvPr/>
        </p:nvSpPr>
        <p:spPr>
          <a:xfrm>
            <a:off x="3005346" y="4662841"/>
            <a:ext cx="47105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err="1" smtClean="0">
                <a:solidFill>
                  <a:srgbClr val="800000"/>
                </a:solidFill>
              </a:rPr>
              <a:t>Likely</a:t>
            </a:r>
            <a:r>
              <a:rPr lang="pl-PL" sz="2400" b="1" dirty="0" smtClean="0">
                <a:solidFill>
                  <a:srgbClr val="800000"/>
                </a:solidFill>
              </a:rPr>
              <a:t> to be a </a:t>
            </a:r>
            <a:r>
              <a:rPr lang="pl-PL" sz="2400" b="1" dirty="0" err="1" smtClean="0">
                <a:solidFill>
                  <a:srgbClr val="800000"/>
                </a:solidFill>
              </a:rPr>
              <a:t>challenging</a:t>
            </a:r>
            <a:r>
              <a:rPr lang="pl-PL" sz="2400" b="1" dirty="0" smtClean="0">
                <a:solidFill>
                  <a:srgbClr val="800000"/>
                </a:solidFill>
              </a:rPr>
              <a:t> </a:t>
            </a:r>
            <a:r>
              <a:rPr lang="pl-PL" sz="2400" b="1" dirty="0" err="1" smtClean="0">
                <a:solidFill>
                  <a:srgbClr val="800000"/>
                </a:solidFill>
              </a:rPr>
              <a:t>task</a:t>
            </a:r>
            <a:r>
              <a:rPr lang="pl-PL" sz="2400" b="1" dirty="0" smtClean="0">
                <a:solidFill>
                  <a:srgbClr val="800000"/>
                </a:solidFill>
              </a:rPr>
              <a:t>!</a:t>
            </a:r>
            <a:endParaRPr lang="pl-PL" sz="2400" b="1" dirty="0">
              <a:solidFill>
                <a:srgbClr val="800000"/>
              </a:solidFill>
            </a:endParaRPr>
          </a:p>
        </p:txBody>
      </p:sp>
      <p:sp>
        <p:nvSpPr>
          <p:cNvPr id="10" name="Prostokąt 9"/>
          <p:cNvSpPr/>
          <p:nvPr/>
        </p:nvSpPr>
        <p:spPr>
          <a:xfrm>
            <a:off x="457200" y="4432009"/>
            <a:ext cx="15212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400" b="1" dirty="0">
                <a:solidFill>
                  <a:srgbClr val="800000"/>
                </a:solidFill>
              </a:rPr>
              <a:t>How </a:t>
            </a:r>
            <a:r>
              <a:rPr lang="pl-PL" sz="2400" b="1" dirty="0" err="1">
                <a:solidFill>
                  <a:srgbClr val="800000"/>
                </a:solidFill>
              </a:rPr>
              <a:t>well</a:t>
            </a:r>
            <a:r>
              <a:rPr lang="pl-PL" sz="2400" b="1" dirty="0">
                <a:solidFill>
                  <a:srgbClr val="800000"/>
                </a:solidFill>
              </a:rPr>
              <a:t>?</a:t>
            </a:r>
          </a:p>
        </p:txBody>
      </p:sp>
      <p:sp>
        <p:nvSpPr>
          <p:cNvPr id="11" name="PoleTekstowe 10"/>
          <p:cNvSpPr txBox="1"/>
          <p:nvPr/>
        </p:nvSpPr>
        <p:spPr>
          <a:xfrm>
            <a:off x="457199" y="5471539"/>
            <a:ext cx="59218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err="1" smtClean="0">
                <a:solidFill>
                  <a:srgbClr val="000090"/>
                </a:solidFill>
              </a:rPr>
              <a:t>Will</a:t>
            </a:r>
            <a:r>
              <a:rPr lang="pl-PL" sz="2400" b="1" dirty="0" smtClean="0">
                <a:solidFill>
                  <a:srgbClr val="000090"/>
                </a:solidFill>
              </a:rPr>
              <a:t> </a:t>
            </a:r>
            <a:r>
              <a:rPr lang="pl-PL" sz="2400" b="1" dirty="0" err="1" smtClean="0">
                <a:solidFill>
                  <a:srgbClr val="000090"/>
                </a:solidFill>
              </a:rPr>
              <a:t>possibly</a:t>
            </a:r>
            <a:r>
              <a:rPr lang="pl-PL" sz="2400" b="1" dirty="0" smtClean="0">
                <a:solidFill>
                  <a:srgbClr val="000090"/>
                </a:solidFill>
              </a:rPr>
              <a:t> </a:t>
            </a:r>
            <a:r>
              <a:rPr lang="pl-PL" sz="2400" b="1" dirty="0" err="1" smtClean="0">
                <a:solidFill>
                  <a:srgbClr val="000090"/>
                </a:solidFill>
              </a:rPr>
              <a:t>need</a:t>
            </a:r>
            <a:r>
              <a:rPr lang="pl-PL" sz="2400" b="1" dirty="0" smtClean="0">
                <a:solidFill>
                  <a:srgbClr val="000090"/>
                </a:solidFill>
              </a:rPr>
              <a:t> </a:t>
            </a:r>
            <a:r>
              <a:rPr lang="pl-PL" sz="2400" b="1" dirty="0" err="1" smtClean="0">
                <a:solidFill>
                  <a:srgbClr val="000090"/>
                </a:solidFill>
              </a:rPr>
              <a:t>signal</a:t>
            </a:r>
            <a:r>
              <a:rPr lang="pl-PL" sz="2400" b="1" dirty="0" smtClean="0">
                <a:solidFill>
                  <a:srgbClr val="000090"/>
                </a:solidFill>
              </a:rPr>
              <a:t> in </a:t>
            </a:r>
            <a:r>
              <a:rPr lang="pl-PL" sz="2400" b="1" dirty="0" err="1" smtClean="0">
                <a:solidFill>
                  <a:srgbClr val="000090"/>
                </a:solidFill>
              </a:rPr>
              <a:t>both</a:t>
            </a:r>
            <a:r>
              <a:rPr lang="pl-PL" sz="2400" b="1" dirty="0" smtClean="0">
                <a:solidFill>
                  <a:srgbClr val="000090"/>
                </a:solidFill>
              </a:rPr>
              <a:t> DD and ID</a:t>
            </a:r>
            <a:endParaRPr lang="pl-PL" sz="2400" b="1" dirty="0">
              <a:solidFill>
                <a:srgbClr val="000090"/>
              </a:solidFill>
            </a:endParaRPr>
          </a:p>
        </p:txBody>
      </p:sp>
      <p:sp>
        <p:nvSpPr>
          <p:cNvPr id="12" name="PoleTekstowe 11"/>
          <p:cNvSpPr txBox="1"/>
          <p:nvPr/>
        </p:nvSpPr>
        <p:spPr>
          <a:xfrm>
            <a:off x="6019800" y="6009674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>
                <a:solidFill>
                  <a:srgbClr val="000090"/>
                </a:solidFill>
              </a:rPr>
              <a:t> </a:t>
            </a:r>
            <a:r>
              <a:rPr lang="is-IS" b="1" dirty="0" smtClean="0">
                <a:solidFill>
                  <a:srgbClr val="000090"/>
                </a:solidFill>
              </a:rPr>
              <a:t>…</a:t>
            </a:r>
            <a:r>
              <a:rPr lang="pl-PL" b="1" dirty="0" smtClean="0">
                <a:solidFill>
                  <a:srgbClr val="000090"/>
                </a:solidFill>
              </a:rPr>
              <a:t>and </a:t>
            </a:r>
            <a:r>
              <a:rPr lang="pl-PL" b="1" dirty="0" err="1">
                <a:solidFill>
                  <a:srgbClr val="000090"/>
                </a:solidFill>
              </a:rPr>
              <a:t>eventually</a:t>
            </a:r>
            <a:r>
              <a:rPr lang="pl-PL" b="1" dirty="0">
                <a:solidFill>
                  <a:srgbClr val="000090"/>
                </a:solidFill>
              </a:rPr>
              <a:t> </a:t>
            </a:r>
            <a:r>
              <a:rPr lang="pl-PL" b="1" dirty="0" err="1" smtClean="0">
                <a:solidFill>
                  <a:srgbClr val="000090"/>
                </a:solidFill>
              </a:rPr>
              <a:t>colliders</a:t>
            </a:r>
            <a:endParaRPr lang="pl-PL" b="1" dirty="0">
              <a:solidFill>
                <a:srgbClr val="000090"/>
              </a:solidFill>
            </a:endParaRPr>
          </a:p>
        </p:txBody>
      </p:sp>
      <p:sp>
        <p:nvSpPr>
          <p:cNvPr id="13" name="Zaokrąglony prostokąt 12"/>
          <p:cNvSpPr/>
          <p:nvPr/>
        </p:nvSpPr>
        <p:spPr>
          <a:xfrm>
            <a:off x="314652" y="2105312"/>
            <a:ext cx="4903432" cy="1938992"/>
          </a:xfrm>
          <a:prstGeom prst="roundRect">
            <a:avLst/>
          </a:prstGeom>
          <a:solidFill>
            <a:schemeClr val="accent6">
              <a:alpha val="1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Zaokrąglony prostokąt 13"/>
          <p:cNvSpPr/>
          <p:nvPr/>
        </p:nvSpPr>
        <p:spPr>
          <a:xfrm>
            <a:off x="5458796" y="1707998"/>
            <a:ext cx="3460019" cy="1200329"/>
          </a:xfrm>
          <a:prstGeom prst="roundRect">
            <a:avLst/>
          </a:prstGeom>
          <a:solidFill>
            <a:srgbClr val="0000FF">
              <a:alpha val="1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Zaokrąglony prostokąt 14"/>
          <p:cNvSpPr/>
          <p:nvPr/>
        </p:nvSpPr>
        <p:spPr>
          <a:xfrm>
            <a:off x="3292874" y="4675799"/>
            <a:ext cx="4134549" cy="461665"/>
          </a:xfrm>
          <a:prstGeom prst="roundRect">
            <a:avLst/>
          </a:prstGeom>
          <a:solidFill>
            <a:schemeClr val="accent6">
              <a:alpha val="1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52134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  <p:bldP spid="9" grpId="0"/>
      <p:bldP spid="10" grpId="0"/>
      <p:bldP spid="11" grpId="0"/>
      <p:bldP spid="12" grpId="0"/>
      <p:bldP spid="13" grpId="0" animBg="1"/>
      <p:bldP spid="14" grpId="0" animBg="1"/>
      <p:bldP spid="1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ytuł 9"/>
          <p:cNvSpPr>
            <a:spLocks noGrp="1"/>
          </p:cNvSpPr>
          <p:nvPr>
            <p:ph type="title"/>
          </p:nvPr>
        </p:nvSpPr>
        <p:spPr>
          <a:xfrm>
            <a:off x="457200" y="-105384"/>
            <a:ext cx="8229600" cy="1028766"/>
          </a:xfrm>
        </p:spPr>
        <p:txBody>
          <a:bodyPr>
            <a:normAutofit/>
          </a:bodyPr>
          <a:lstStyle/>
          <a:p>
            <a:r>
              <a:rPr lang="pl-PL" sz="3200" b="1" dirty="0" err="1" smtClean="0"/>
              <a:t>If</a:t>
            </a:r>
            <a:r>
              <a:rPr lang="pl-PL" sz="3200" b="1" dirty="0" smtClean="0"/>
              <a:t> </a:t>
            </a:r>
            <a:r>
              <a:rPr lang="pl-PL" sz="3200" b="1" dirty="0" err="1" smtClean="0"/>
              <a:t>signal</a:t>
            </a:r>
            <a:r>
              <a:rPr lang="pl-PL" sz="3200" b="1" dirty="0" smtClean="0"/>
              <a:t> in </a:t>
            </a:r>
            <a:r>
              <a:rPr lang="pl-PL" sz="3200" b="1" dirty="0" err="1" smtClean="0">
                <a:solidFill>
                  <a:srgbClr val="FF0000"/>
                </a:solidFill>
              </a:rPr>
              <a:t>direct</a:t>
            </a:r>
            <a:r>
              <a:rPr lang="pl-PL" sz="3200" b="1" dirty="0" smtClean="0">
                <a:solidFill>
                  <a:srgbClr val="FF0000"/>
                </a:solidFill>
              </a:rPr>
              <a:t> </a:t>
            </a:r>
            <a:r>
              <a:rPr lang="pl-PL" sz="3200" b="1" dirty="0" err="1" smtClean="0">
                <a:solidFill>
                  <a:srgbClr val="FF0000"/>
                </a:solidFill>
              </a:rPr>
              <a:t>detection</a:t>
            </a:r>
            <a:r>
              <a:rPr lang="pl-PL" sz="3200" b="1" dirty="0" smtClean="0">
                <a:solidFill>
                  <a:srgbClr val="FF0000"/>
                </a:solidFill>
              </a:rPr>
              <a:t> </a:t>
            </a:r>
            <a:r>
              <a:rPr lang="pl-PL" sz="3200" b="1" dirty="0" err="1" smtClean="0"/>
              <a:t>only</a:t>
            </a:r>
            <a:endParaRPr lang="pl-PL" sz="3200" b="1" dirty="0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L. Roszkowski, multiDM, 3/06/2016</a:t>
            </a:r>
            <a:endParaRPr lang="en-US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D1D49-2B4D-254C-87AB-5B655AD6F369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7251" y="3124601"/>
            <a:ext cx="3202883" cy="3119692"/>
          </a:xfrm>
          <a:prstGeom prst="rect">
            <a:avLst/>
          </a:prstGeom>
        </p:spPr>
      </p:pic>
      <p:sp>
        <p:nvSpPr>
          <p:cNvPr id="9" name="PoleTekstowe 8"/>
          <p:cNvSpPr txBox="1"/>
          <p:nvPr/>
        </p:nvSpPr>
        <p:spPr>
          <a:xfrm>
            <a:off x="146432" y="6126181"/>
            <a:ext cx="22376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b="1" dirty="0" smtClean="0"/>
              <a:t>Schumann @COSMO-15</a:t>
            </a:r>
          </a:p>
        </p:txBody>
      </p:sp>
      <p:sp>
        <p:nvSpPr>
          <p:cNvPr id="15" name="Prostokąt 14"/>
          <p:cNvSpPr/>
          <p:nvPr/>
        </p:nvSpPr>
        <p:spPr>
          <a:xfrm>
            <a:off x="5865049" y="987103"/>
            <a:ext cx="283168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s-IS" sz="1200" b="1" dirty="0" smtClean="0"/>
              <a:t>…(?)</a:t>
            </a:r>
            <a:endParaRPr lang="en-US" sz="1200" b="1" dirty="0" smtClean="0"/>
          </a:p>
          <a:p>
            <a:r>
              <a:rPr lang="en-US" sz="1200" b="1" dirty="0" err="1" smtClean="0"/>
              <a:t>Drees</a:t>
            </a:r>
            <a:r>
              <a:rPr lang="en-US" sz="1200" b="1" dirty="0" smtClean="0"/>
              <a:t> </a:t>
            </a:r>
            <a:r>
              <a:rPr lang="en-US" sz="1200" b="1" dirty="0"/>
              <a:t>and </a:t>
            </a:r>
            <a:r>
              <a:rPr lang="en-US" sz="1200" b="1" dirty="0" smtClean="0"/>
              <a:t>Shan</a:t>
            </a:r>
            <a:r>
              <a:rPr lang="en-US" sz="1200" b="1" dirty="0"/>
              <a:t>, </a:t>
            </a:r>
            <a:r>
              <a:rPr lang="en-US" sz="1200" b="1" dirty="0" smtClean="0"/>
              <a:t>0803.4477</a:t>
            </a:r>
          </a:p>
          <a:p>
            <a:r>
              <a:rPr lang="pt-BR" sz="1200" b="1" dirty="0" smtClean="0"/>
              <a:t>Peter</a:t>
            </a:r>
            <a:r>
              <a:rPr lang="pt-BR" sz="1200" b="1" dirty="0"/>
              <a:t>, </a:t>
            </a:r>
            <a:r>
              <a:rPr lang="pt-BR" sz="1200" b="1" dirty="0" smtClean="0"/>
              <a:t>0910.4765, </a:t>
            </a:r>
          </a:p>
          <a:p>
            <a:r>
              <a:rPr lang="pt-BR" sz="1200" b="1" dirty="0" smtClean="0"/>
              <a:t>Pato, et al, </a:t>
            </a:r>
            <a:r>
              <a:rPr lang="is-IS" sz="1200" b="1" dirty="0" smtClean="0"/>
              <a:t>1006.1322</a:t>
            </a:r>
            <a:endParaRPr lang="pt-BR" sz="1200" b="1" dirty="0"/>
          </a:p>
          <a:p>
            <a:r>
              <a:rPr lang="pl-PL" sz="1200" b="1" dirty="0" err="1" smtClean="0"/>
              <a:t>Bernal</a:t>
            </a:r>
            <a:r>
              <a:rPr lang="pl-PL" sz="1200" b="1" dirty="0"/>
              <a:t>, et al., </a:t>
            </a:r>
            <a:r>
              <a:rPr lang="pl-PL" sz="1200" b="1" dirty="0" smtClean="0"/>
              <a:t>0804.1976 (</a:t>
            </a:r>
            <a:r>
              <a:rPr lang="pl-PL" sz="1200" b="1" dirty="0"/>
              <a:t>DD + ID + ILC</a:t>
            </a:r>
            <a:r>
              <a:rPr lang="pl-PL" sz="1200" b="1" dirty="0" smtClean="0"/>
              <a:t>)</a:t>
            </a:r>
          </a:p>
          <a:p>
            <a:r>
              <a:rPr lang="is-IS" sz="1200" b="1" dirty="0" smtClean="0"/>
              <a:t>…</a:t>
            </a:r>
            <a:endParaRPr lang="pl-PL" sz="1200" b="1" dirty="0"/>
          </a:p>
        </p:txBody>
      </p:sp>
      <p:sp>
        <p:nvSpPr>
          <p:cNvPr id="16" name="PoleTekstowe 15"/>
          <p:cNvSpPr txBox="1"/>
          <p:nvPr/>
        </p:nvSpPr>
        <p:spPr>
          <a:xfrm>
            <a:off x="457200" y="1026758"/>
            <a:ext cx="427187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 err="1" smtClean="0">
                <a:solidFill>
                  <a:srgbClr val="80005C"/>
                </a:solidFill>
              </a:rPr>
              <a:t>Reconstruction</a:t>
            </a:r>
            <a:r>
              <a:rPr lang="pl-PL" sz="2000" b="1" dirty="0">
                <a:solidFill>
                  <a:srgbClr val="80005C"/>
                </a:solidFill>
              </a:rPr>
              <a:t> </a:t>
            </a:r>
            <a:r>
              <a:rPr lang="pl-PL" sz="2000" b="1" dirty="0" smtClean="0">
                <a:solidFill>
                  <a:srgbClr val="80005C"/>
                </a:solidFill>
              </a:rPr>
              <a:t>of </a:t>
            </a:r>
            <a:r>
              <a:rPr lang="pl-PL" sz="2000" b="1" dirty="0" err="1" smtClean="0">
                <a:solidFill>
                  <a:srgbClr val="80005C"/>
                </a:solidFill>
              </a:rPr>
              <a:t>m</a:t>
            </a:r>
            <a:r>
              <a:rPr lang="pl-PL" sz="2000" b="1" baseline="-25000" dirty="0" err="1" smtClean="0">
                <a:solidFill>
                  <a:srgbClr val="80005C"/>
                </a:solidFill>
              </a:rPr>
              <a:t>X</a:t>
            </a:r>
            <a:r>
              <a:rPr lang="pl-PL" sz="2000" b="1" dirty="0" smtClean="0">
                <a:solidFill>
                  <a:srgbClr val="80005C"/>
                </a:solidFill>
              </a:rPr>
              <a:t> and </a:t>
            </a:r>
            <a:r>
              <a:rPr lang="pl-PL" sz="2000" b="1" dirty="0" err="1" smtClean="0">
                <a:solidFill>
                  <a:srgbClr val="80005C"/>
                </a:solidFill>
              </a:rPr>
              <a:t>sigma</a:t>
            </a:r>
            <a:r>
              <a:rPr lang="pl-PL" sz="2000" b="1" baseline="-25000" dirty="0" err="1" smtClean="0">
                <a:solidFill>
                  <a:srgbClr val="80005C"/>
                </a:solidFill>
              </a:rPr>
              <a:t>p</a:t>
            </a:r>
            <a:r>
              <a:rPr lang="pl-PL" sz="2000" b="1" baseline="30000" dirty="0" err="1" smtClean="0">
                <a:solidFill>
                  <a:srgbClr val="80005C"/>
                </a:solidFill>
              </a:rPr>
              <a:t>SI</a:t>
            </a:r>
            <a:r>
              <a:rPr lang="pl-PL" sz="2000" b="1" dirty="0">
                <a:solidFill>
                  <a:srgbClr val="80005C"/>
                </a:solidFill>
              </a:rPr>
              <a:t>:</a:t>
            </a:r>
            <a:endParaRPr lang="pl-PL" sz="2000" b="1" dirty="0" smtClean="0">
              <a:solidFill>
                <a:srgbClr val="80005C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pl-PL" sz="2000" b="1" dirty="0" err="1" smtClean="0">
                <a:solidFill>
                  <a:srgbClr val="80005C"/>
                </a:solidFill>
              </a:rPr>
              <a:t>Low</a:t>
            </a:r>
            <a:r>
              <a:rPr lang="pl-PL" sz="2000" b="1" dirty="0" smtClean="0">
                <a:solidFill>
                  <a:srgbClr val="80005C"/>
                </a:solidFill>
              </a:rPr>
              <a:t> mass (</a:t>
            </a:r>
            <a:r>
              <a:rPr lang="pl-PL" sz="2000" b="1" dirty="0" err="1" smtClean="0">
                <a:solidFill>
                  <a:srgbClr val="80005C"/>
                </a:solidFill>
              </a:rPr>
              <a:t>tens</a:t>
            </a:r>
            <a:r>
              <a:rPr lang="pl-PL" sz="2000" b="1" dirty="0" smtClean="0">
                <a:solidFill>
                  <a:srgbClr val="80005C"/>
                </a:solidFill>
              </a:rPr>
              <a:t> of </a:t>
            </a:r>
            <a:r>
              <a:rPr lang="pl-PL" sz="2000" b="1" dirty="0" err="1" smtClean="0">
                <a:solidFill>
                  <a:srgbClr val="80005C"/>
                </a:solidFill>
              </a:rPr>
              <a:t>GeV</a:t>
            </a:r>
            <a:r>
              <a:rPr lang="pl-PL" sz="2000" b="1" dirty="0" smtClean="0">
                <a:solidFill>
                  <a:srgbClr val="80005C"/>
                </a:solidFill>
              </a:rPr>
              <a:t>): </a:t>
            </a:r>
            <a:r>
              <a:rPr lang="pl-PL" sz="2000" b="1" dirty="0" err="1" smtClean="0">
                <a:solidFill>
                  <a:srgbClr val="80005C"/>
                </a:solidFill>
              </a:rPr>
              <a:t>good</a:t>
            </a:r>
            <a:endParaRPr lang="pl-PL" sz="2000" b="1" dirty="0" smtClean="0">
              <a:solidFill>
                <a:srgbClr val="80005C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pl-PL" sz="2000" b="1" dirty="0">
                <a:solidFill>
                  <a:srgbClr val="80005C"/>
                </a:solidFill>
              </a:rPr>
              <a:t>&lt;</a:t>
            </a:r>
            <a:r>
              <a:rPr lang="pl-PL" sz="2000" b="1" dirty="0" smtClean="0">
                <a:solidFill>
                  <a:srgbClr val="80005C"/>
                </a:solidFill>
              </a:rPr>
              <a:t>~100 </a:t>
            </a:r>
            <a:r>
              <a:rPr lang="pl-PL" sz="2000" b="1" dirty="0" err="1" smtClean="0">
                <a:solidFill>
                  <a:srgbClr val="80005C"/>
                </a:solidFill>
              </a:rPr>
              <a:t>GeV</a:t>
            </a:r>
            <a:r>
              <a:rPr lang="pl-PL" sz="2000" b="1" dirty="0" smtClean="0">
                <a:solidFill>
                  <a:srgbClr val="80005C"/>
                </a:solidFill>
              </a:rPr>
              <a:t>: </a:t>
            </a:r>
            <a:r>
              <a:rPr lang="pl-PL" sz="2000" b="1" dirty="0" err="1" smtClean="0">
                <a:solidFill>
                  <a:srgbClr val="80005C"/>
                </a:solidFill>
              </a:rPr>
              <a:t>still</a:t>
            </a:r>
            <a:r>
              <a:rPr lang="pl-PL" sz="2000" b="1" dirty="0" smtClean="0">
                <a:solidFill>
                  <a:srgbClr val="80005C"/>
                </a:solidFill>
              </a:rPr>
              <a:t> </a:t>
            </a:r>
            <a:r>
              <a:rPr lang="pl-PL" sz="2000" b="1" dirty="0" err="1" smtClean="0">
                <a:solidFill>
                  <a:srgbClr val="80005C"/>
                </a:solidFill>
              </a:rPr>
              <a:t>reasonable</a:t>
            </a:r>
            <a:endParaRPr lang="pl-PL" sz="2000" b="1" dirty="0" smtClean="0">
              <a:solidFill>
                <a:srgbClr val="80005C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pl-PL" sz="2000" b="1" dirty="0" smtClean="0">
                <a:solidFill>
                  <a:srgbClr val="80005C"/>
                </a:solidFill>
              </a:rPr>
              <a:t>&gt;~200 </a:t>
            </a:r>
            <a:r>
              <a:rPr lang="pl-PL" sz="2000" b="1" dirty="0" err="1" smtClean="0">
                <a:solidFill>
                  <a:srgbClr val="80005C"/>
                </a:solidFill>
              </a:rPr>
              <a:t>GeV</a:t>
            </a:r>
            <a:r>
              <a:rPr lang="pl-PL" sz="2000" b="1" dirty="0" smtClean="0">
                <a:solidFill>
                  <a:srgbClr val="80005C"/>
                </a:solidFill>
              </a:rPr>
              <a:t>: </a:t>
            </a:r>
            <a:r>
              <a:rPr lang="pl-PL" sz="2000" b="1" dirty="0" err="1" smtClean="0">
                <a:solidFill>
                  <a:srgbClr val="80005C"/>
                </a:solidFill>
              </a:rPr>
              <a:t>poor</a:t>
            </a:r>
            <a:endParaRPr lang="pl-PL" sz="2000" b="1" dirty="0" smtClean="0">
              <a:solidFill>
                <a:srgbClr val="80005C"/>
              </a:solidFill>
            </a:endParaRPr>
          </a:p>
        </p:txBody>
      </p:sp>
      <p:sp>
        <p:nvSpPr>
          <p:cNvPr id="17" name="PoleTekstowe 16"/>
          <p:cNvSpPr txBox="1"/>
          <p:nvPr/>
        </p:nvSpPr>
        <p:spPr>
          <a:xfrm>
            <a:off x="5002502" y="2755269"/>
            <a:ext cx="39016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b="1" dirty="0" err="1" smtClean="0"/>
              <a:t>When</a:t>
            </a:r>
            <a:r>
              <a:rPr lang="pl-PL" b="1" dirty="0" smtClean="0"/>
              <a:t> </a:t>
            </a:r>
            <a:r>
              <a:rPr lang="pl-PL" b="1" dirty="0" err="1" smtClean="0"/>
              <a:t>sigma</a:t>
            </a:r>
            <a:r>
              <a:rPr lang="pl-PL" b="1" baseline="-25000" dirty="0" err="1" smtClean="0"/>
              <a:t>p</a:t>
            </a:r>
            <a:r>
              <a:rPr lang="pl-PL" b="1" baseline="30000" dirty="0" err="1" smtClean="0"/>
              <a:t>SI</a:t>
            </a:r>
            <a:r>
              <a:rPr lang="pl-PL" b="1" dirty="0"/>
              <a:t> </a:t>
            </a:r>
            <a:r>
              <a:rPr lang="pl-PL" b="1" dirty="0" err="1" smtClean="0"/>
              <a:t>low</a:t>
            </a:r>
            <a:r>
              <a:rPr lang="pl-PL" b="1" dirty="0" smtClean="0"/>
              <a:t>: </a:t>
            </a:r>
            <a:r>
              <a:rPr lang="pl-PL" b="1" dirty="0" err="1" smtClean="0"/>
              <a:t>prospects</a:t>
            </a:r>
            <a:r>
              <a:rPr lang="pl-PL" b="1" dirty="0" smtClean="0"/>
              <a:t> </a:t>
            </a:r>
            <a:r>
              <a:rPr lang="pl-PL" b="1" dirty="0" err="1" smtClean="0"/>
              <a:t>poorer</a:t>
            </a:r>
            <a:endParaRPr lang="pl-PL" b="1" dirty="0"/>
          </a:p>
        </p:txBody>
      </p:sp>
      <p:sp>
        <p:nvSpPr>
          <p:cNvPr id="19" name="PoleTekstowe 18"/>
          <p:cNvSpPr txBox="1"/>
          <p:nvPr/>
        </p:nvSpPr>
        <p:spPr>
          <a:xfrm>
            <a:off x="6749519" y="6212085"/>
            <a:ext cx="25131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b="1" dirty="0" err="1" smtClean="0"/>
              <a:t>Newstead</a:t>
            </a:r>
            <a:r>
              <a:rPr lang="pl-PL" sz="1400" b="1" dirty="0" smtClean="0"/>
              <a:t>, 1306.3244</a:t>
            </a:r>
            <a:endParaRPr lang="pl-PL" sz="1400" b="1" dirty="0"/>
          </a:p>
        </p:txBody>
      </p:sp>
      <p:sp>
        <p:nvSpPr>
          <p:cNvPr id="20" name="PoleTekstowe 19"/>
          <p:cNvSpPr txBox="1"/>
          <p:nvPr/>
        </p:nvSpPr>
        <p:spPr>
          <a:xfrm>
            <a:off x="146432" y="2757519"/>
            <a:ext cx="48560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err="1" smtClean="0"/>
              <a:t>E.g</a:t>
            </a:r>
            <a:r>
              <a:rPr lang="pl-PL" b="1" dirty="0" smtClean="0"/>
              <a:t>., </a:t>
            </a:r>
            <a:r>
              <a:rPr lang="pl-PL" b="1" dirty="0" err="1" smtClean="0"/>
              <a:t>m</a:t>
            </a:r>
            <a:r>
              <a:rPr lang="pl-PL" b="1" baseline="-25000" dirty="0" err="1" smtClean="0"/>
              <a:t>X</a:t>
            </a:r>
            <a:r>
              <a:rPr lang="pl-PL" b="1" dirty="0" smtClean="0"/>
              <a:t>= 20, 100, 500 </a:t>
            </a:r>
            <a:r>
              <a:rPr lang="pl-PL" b="1" dirty="0" err="1" smtClean="0"/>
              <a:t>GeV</a:t>
            </a:r>
            <a:endParaRPr lang="pl-PL" b="1" dirty="0"/>
          </a:p>
        </p:txBody>
      </p:sp>
      <p:sp>
        <p:nvSpPr>
          <p:cNvPr id="22" name="Prostokąt 21"/>
          <p:cNvSpPr/>
          <p:nvPr/>
        </p:nvSpPr>
        <p:spPr>
          <a:xfrm>
            <a:off x="6492949" y="3360271"/>
            <a:ext cx="189026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000" dirty="0"/>
              <a:t>10 </a:t>
            </a:r>
            <a:r>
              <a:rPr lang="pl-PL" sz="1000" dirty="0" err="1"/>
              <a:t>tonne</a:t>
            </a:r>
            <a:r>
              <a:rPr lang="pl-PL" sz="1000" dirty="0"/>
              <a:t>*</a:t>
            </a:r>
            <a:r>
              <a:rPr lang="pl-PL" sz="1000" dirty="0" err="1"/>
              <a:t>yr</a:t>
            </a:r>
            <a:r>
              <a:rPr lang="pl-PL" sz="1000" dirty="0"/>
              <a:t> Xe + 20 </a:t>
            </a:r>
            <a:r>
              <a:rPr lang="pl-PL" sz="1000" dirty="0" err="1"/>
              <a:t>tonne</a:t>
            </a:r>
            <a:r>
              <a:rPr lang="pl-PL" sz="1000" dirty="0"/>
              <a:t>*</a:t>
            </a:r>
            <a:r>
              <a:rPr lang="pl-PL" sz="1000" dirty="0" err="1"/>
              <a:t>yr</a:t>
            </a:r>
            <a:r>
              <a:rPr lang="pl-PL" sz="1000" dirty="0"/>
              <a:t> Ar</a:t>
            </a:r>
          </a:p>
        </p:txBody>
      </p:sp>
      <p:sp>
        <p:nvSpPr>
          <p:cNvPr id="23" name="Zaokrąglony prostokąt 22"/>
          <p:cNvSpPr/>
          <p:nvPr/>
        </p:nvSpPr>
        <p:spPr>
          <a:xfrm>
            <a:off x="457200" y="1026758"/>
            <a:ext cx="3839779" cy="1323439"/>
          </a:xfrm>
          <a:prstGeom prst="roundRect">
            <a:avLst/>
          </a:prstGeom>
          <a:solidFill>
            <a:schemeClr val="accent6">
              <a:alpha val="1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24" name="Obraz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147" y="3126851"/>
            <a:ext cx="3729262" cy="2956250"/>
          </a:xfrm>
          <a:prstGeom prst="rect">
            <a:avLst/>
          </a:prstGeom>
        </p:spPr>
      </p:pic>
      <p:sp>
        <p:nvSpPr>
          <p:cNvPr id="25" name="PoleTekstowe 24"/>
          <p:cNvSpPr txBox="1"/>
          <p:nvPr/>
        </p:nvSpPr>
        <p:spPr>
          <a:xfrm>
            <a:off x="146432" y="6519862"/>
            <a:ext cx="43439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b="1" dirty="0" smtClean="0">
                <a:solidFill>
                  <a:srgbClr val="660066"/>
                </a:solidFill>
              </a:rPr>
              <a:t>1 &amp; 2 sigma CI </a:t>
            </a:r>
            <a:r>
              <a:rPr lang="pl-PL" sz="1400" b="1" dirty="0" err="1" smtClean="0">
                <a:solidFill>
                  <a:srgbClr val="660066"/>
                </a:solidFill>
              </a:rPr>
              <a:t>marginalized</a:t>
            </a:r>
            <a:r>
              <a:rPr lang="pl-PL" sz="1400" b="1" dirty="0" smtClean="0">
                <a:solidFill>
                  <a:srgbClr val="660066"/>
                </a:solidFill>
              </a:rPr>
              <a:t> </a:t>
            </a:r>
            <a:r>
              <a:rPr lang="pl-PL" sz="1400" b="1" dirty="0" err="1" smtClean="0">
                <a:solidFill>
                  <a:srgbClr val="660066"/>
                </a:solidFill>
              </a:rPr>
              <a:t>over</a:t>
            </a:r>
            <a:r>
              <a:rPr lang="pl-PL" sz="1400" b="1" dirty="0" smtClean="0">
                <a:solidFill>
                  <a:srgbClr val="660066"/>
                </a:solidFill>
              </a:rPr>
              <a:t> astro </a:t>
            </a:r>
            <a:r>
              <a:rPr lang="pl-PL" sz="1400" b="1" dirty="0" err="1" smtClean="0">
                <a:solidFill>
                  <a:srgbClr val="660066"/>
                </a:solidFill>
              </a:rPr>
              <a:t>parameters</a:t>
            </a:r>
            <a:endParaRPr lang="pl-PL" sz="1400" b="1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8271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L. Roszkowski, multiDM, 3/06/2016</a:t>
            </a:r>
            <a:endParaRPr lang="en-US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D1D49-2B4D-254C-87AB-5B655AD6F369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5" name="PoleTekstowe 4"/>
          <p:cNvSpPr txBox="1"/>
          <p:nvPr/>
        </p:nvSpPr>
        <p:spPr>
          <a:xfrm>
            <a:off x="1999171" y="119069"/>
            <a:ext cx="51425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smtClean="0">
                <a:solidFill>
                  <a:srgbClr val="800000"/>
                </a:solidFill>
              </a:rPr>
              <a:t>How </a:t>
            </a:r>
            <a:r>
              <a:rPr lang="pl-PL" sz="2400" b="1" dirty="0" err="1" smtClean="0">
                <a:solidFill>
                  <a:srgbClr val="800000"/>
                </a:solidFill>
              </a:rPr>
              <a:t>about</a:t>
            </a:r>
            <a:r>
              <a:rPr lang="pl-PL" sz="2400" b="1" dirty="0" smtClean="0">
                <a:solidFill>
                  <a:srgbClr val="800000"/>
                </a:solidFill>
              </a:rPr>
              <a:t> </a:t>
            </a:r>
            <a:r>
              <a:rPr lang="pl-PL" sz="2400" b="1" dirty="0" err="1">
                <a:solidFill>
                  <a:srgbClr val="800000"/>
                </a:solidFill>
              </a:rPr>
              <a:t>d</a:t>
            </a:r>
            <a:r>
              <a:rPr lang="pl-PL" sz="2400" b="1" dirty="0" err="1" smtClean="0">
                <a:solidFill>
                  <a:srgbClr val="800000"/>
                </a:solidFill>
              </a:rPr>
              <a:t>iffuse</a:t>
            </a:r>
            <a:r>
              <a:rPr lang="pl-PL" sz="2400" b="1" dirty="0" smtClean="0">
                <a:solidFill>
                  <a:srgbClr val="800000"/>
                </a:solidFill>
              </a:rPr>
              <a:t> gamma </a:t>
            </a:r>
            <a:r>
              <a:rPr lang="pl-PL" sz="2400" b="1" dirty="0" err="1" smtClean="0">
                <a:solidFill>
                  <a:srgbClr val="800000"/>
                </a:solidFill>
              </a:rPr>
              <a:t>radiation</a:t>
            </a:r>
            <a:endParaRPr lang="pl-PL" sz="2400" b="1" dirty="0">
              <a:solidFill>
                <a:srgbClr val="800000"/>
              </a:solidFill>
            </a:endParaRPr>
          </a:p>
        </p:txBody>
      </p:sp>
      <p:sp>
        <p:nvSpPr>
          <p:cNvPr id="6" name="PoleTekstowe 5"/>
          <p:cNvSpPr txBox="1"/>
          <p:nvPr/>
        </p:nvSpPr>
        <p:spPr>
          <a:xfrm>
            <a:off x="6865073" y="789048"/>
            <a:ext cx="182172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1600" b="1" dirty="0" smtClean="0">
                <a:solidFill>
                  <a:srgbClr val="000090"/>
                </a:solidFill>
              </a:rPr>
              <a:t>Fermi LAT</a:t>
            </a:r>
          </a:p>
          <a:p>
            <a:pPr algn="r"/>
            <a:r>
              <a:rPr lang="pl-PL" sz="1600" b="1" dirty="0" smtClean="0">
                <a:solidFill>
                  <a:srgbClr val="000090"/>
                </a:solidFill>
              </a:rPr>
              <a:t>CTA - </a:t>
            </a:r>
            <a:r>
              <a:rPr lang="pl-PL" sz="1600" b="1" dirty="0" err="1" smtClean="0">
                <a:solidFill>
                  <a:srgbClr val="000090"/>
                </a:solidFill>
              </a:rPr>
              <a:t>upcoming</a:t>
            </a:r>
            <a:endParaRPr lang="pl-PL" sz="1600" b="1" dirty="0">
              <a:solidFill>
                <a:srgbClr val="000090"/>
              </a:solidFill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1547" y="-1627749"/>
            <a:ext cx="685800" cy="5537200"/>
          </a:xfrm>
          <a:prstGeom prst="rect">
            <a:avLst/>
          </a:prstGeom>
          <a:scene3d>
            <a:camera prst="orthographicFront">
              <a:rot lat="0" lon="0" rev="16200000"/>
            </a:camera>
            <a:lightRig rig="threePt" dir="t"/>
          </a:scene3d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5073" y="1727883"/>
            <a:ext cx="2090081" cy="1742653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655" y="1565432"/>
            <a:ext cx="5547234" cy="3196448"/>
          </a:xfrm>
          <a:prstGeom prst="rect">
            <a:avLst/>
          </a:prstGeom>
        </p:spPr>
      </p:pic>
      <p:sp>
        <p:nvSpPr>
          <p:cNvPr id="10" name="Prostokąt 9"/>
          <p:cNvSpPr/>
          <p:nvPr/>
        </p:nvSpPr>
        <p:spPr>
          <a:xfrm>
            <a:off x="1281529" y="4454103"/>
            <a:ext cx="143528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l-PL" sz="1400" b="1" dirty="0" err="1" smtClean="0"/>
              <a:t>Morselli</a:t>
            </a:r>
            <a:r>
              <a:rPr lang="pl-PL" sz="1400" b="1" dirty="0" smtClean="0"/>
              <a:t>, DSU-15</a:t>
            </a:r>
            <a:endParaRPr lang="pl-PL" sz="1400" b="1" dirty="0"/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1384" y="4071902"/>
            <a:ext cx="2748666" cy="2082323"/>
          </a:xfrm>
          <a:prstGeom prst="rect">
            <a:avLst/>
          </a:prstGeom>
        </p:spPr>
      </p:pic>
      <p:sp>
        <p:nvSpPr>
          <p:cNvPr id="12" name="Prostokąt 11"/>
          <p:cNvSpPr/>
          <p:nvPr/>
        </p:nvSpPr>
        <p:spPr>
          <a:xfrm>
            <a:off x="746655" y="5206988"/>
            <a:ext cx="403344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pl-PL" sz="2000" b="1" dirty="0" err="1" smtClean="0"/>
              <a:t>Low</a:t>
            </a:r>
            <a:r>
              <a:rPr lang="pl-PL" sz="2000" b="1" dirty="0" smtClean="0"/>
              <a:t> WIMP </a:t>
            </a:r>
            <a:r>
              <a:rPr lang="pl-PL" sz="2000" b="1" dirty="0"/>
              <a:t>mass: Fermi LAT</a:t>
            </a:r>
          </a:p>
          <a:p>
            <a:pPr marL="285750" indent="-285750">
              <a:buFont typeface="Arial"/>
              <a:buChar char="•"/>
            </a:pPr>
            <a:r>
              <a:rPr lang="pl-PL" sz="2000" b="1" dirty="0" err="1" smtClean="0"/>
              <a:t>Mid</a:t>
            </a:r>
            <a:r>
              <a:rPr lang="pl-PL" sz="2000" b="1" dirty="0" smtClean="0"/>
              <a:t> </a:t>
            </a:r>
            <a:r>
              <a:rPr lang="pl-PL" sz="2000" b="1" dirty="0" err="1"/>
              <a:t>range</a:t>
            </a:r>
            <a:r>
              <a:rPr lang="pl-PL" sz="2000" b="1" dirty="0"/>
              <a:t>: Fermi LAT and CTA</a:t>
            </a:r>
          </a:p>
          <a:p>
            <a:pPr marL="285750" indent="-285750">
              <a:buFont typeface="Arial"/>
              <a:buChar char="•"/>
            </a:pPr>
            <a:r>
              <a:rPr lang="pl-PL" sz="2000" b="1" dirty="0"/>
              <a:t>High mass: CTA</a:t>
            </a:r>
          </a:p>
        </p:txBody>
      </p:sp>
    </p:spTree>
    <p:extLst>
      <p:ext uri="{BB962C8B-B14F-4D97-AF65-F5344CB8AC3E}">
        <p14:creationId xmlns:p14="http://schemas.microsoft.com/office/powerpoint/2010/main" val="43622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L. Roszkowski, multiDM, 3/06/2016</a:t>
            </a:r>
            <a:endParaRPr lang="en-US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D1D49-2B4D-254C-87AB-5B655AD6F369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10" name="Symbol zastępczy stopki 2"/>
          <p:cNvSpPr txBox="1">
            <a:spLocks/>
          </p:cNvSpPr>
          <p:nvPr/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1" name="Symbol zastępczy numeru slajdu 3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47D1D49-2B4D-254C-87AB-5B655AD6F369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12" name="PoleTekstowe 11"/>
          <p:cNvSpPr txBox="1"/>
          <p:nvPr/>
        </p:nvSpPr>
        <p:spPr>
          <a:xfrm>
            <a:off x="1946753" y="150713"/>
            <a:ext cx="54770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 smtClean="0"/>
              <a:t>WIMP </a:t>
            </a:r>
            <a:r>
              <a:rPr lang="pl-PL" sz="2800" b="1" dirty="0" err="1" smtClean="0"/>
              <a:t>reconstruction</a:t>
            </a:r>
            <a:r>
              <a:rPr lang="pl-PL" sz="2800" b="1" dirty="0" smtClean="0"/>
              <a:t> </a:t>
            </a:r>
          </a:p>
          <a:p>
            <a:pPr algn="ctr"/>
            <a:r>
              <a:rPr lang="pl-PL" sz="2800" b="1" dirty="0" smtClean="0"/>
              <a:t>with </a:t>
            </a:r>
            <a:r>
              <a:rPr lang="pl-PL" sz="2800" b="1" dirty="0" err="1" smtClean="0"/>
              <a:t>diffuse</a:t>
            </a:r>
            <a:r>
              <a:rPr lang="pl-PL" sz="2800" b="1" dirty="0" smtClean="0"/>
              <a:t> gamma </a:t>
            </a:r>
            <a:r>
              <a:rPr lang="pl-PL" sz="2800" b="1" dirty="0" err="1" smtClean="0"/>
              <a:t>radiation</a:t>
            </a:r>
            <a:endParaRPr lang="pl-PL" sz="2800" b="1" dirty="0"/>
          </a:p>
        </p:txBody>
      </p:sp>
      <p:sp>
        <p:nvSpPr>
          <p:cNvPr id="14" name="PoleTekstowe 13"/>
          <p:cNvSpPr txBox="1"/>
          <p:nvPr/>
        </p:nvSpPr>
        <p:spPr>
          <a:xfrm>
            <a:off x="479473" y="5067658"/>
            <a:ext cx="84102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pl-PL" b="1" dirty="0" err="1" smtClean="0">
                <a:solidFill>
                  <a:srgbClr val="80005C"/>
                </a:solidFill>
              </a:rPr>
              <a:t>Shapes</a:t>
            </a:r>
            <a:r>
              <a:rPr lang="pl-PL" b="1" dirty="0" smtClean="0">
                <a:solidFill>
                  <a:srgbClr val="80005C"/>
                </a:solidFill>
              </a:rPr>
              <a:t> </a:t>
            </a:r>
            <a:r>
              <a:rPr lang="pl-PL" b="1" dirty="0" err="1" smtClean="0">
                <a:solidFill>
                  <a:srgbClr val="80005C"/>
                </a:solidFill>
              </a:rPr>
              <a:t>different</a:t>
            </a:r>
            <a:r>
              <a:rPr lang="pl-PL" b="1" dirty="0">
                <a:solidFill>
                  <a:srgbClr val="80005C"/>
                </a:solidFill>
              </a:rPr>
              <a:t> </a:t>
            </a:r>
            <a:r>
              <a:rPr lang="pl-PL" b="1" dirty="0" err="1" smtClean="0">
                <a:solidFill>
                  <a:srgbClr val="80005C"/>
                </a:solidFill>
              </a:rPr>
              <a:t>when</a:t>
            </a:r>
            <a:r>
              <a:rPr lang="pl-PL" b="1" dirty="0" smtClean="0">
                <a:solidFill>
                  <a:srgbClr val="80005C"/>
                </a:solidFill>
              </a:rPr>
              <a:t> </a:t>
            </a:r>
            <a:r>
              <a:rPr lang="pl-PL" b="1" dirty="0" err="1" smtClean="0">
                <a:solidFill>
                  <a:srgbClr val="80005C"/>
                </a:solidFill>
              </a:rPr>
              <a:t>vary</a:t>
            </a:r>
            <a:r>
              <a:rPr lang="pl-PL" b="1" dirty="0" smtClean="0">
                <a:solidFill>
                  <a:srgbClr val="80005C"/>
                </a:solidFill>
              </a:rPr>
              <a:t> </a:t>
            </a:r>
            <a:r>
              <a:rPr lang="pl-PL" b="1" dirty="0" err="1" smtClean="0">
                <a:solidFill>
                  <a:srgbClr val="80005C"/>
                </a:solidFill>
              </a:rPr>
              <a:t>m</a:t>
            </a:r>
            <a:r>
              <a:rPr lang="pl-PL" b="1" baseline="-25000" dirty="0" err="1" smtClean="0">
                <a:solidFill>
                  <a:srgbClr val="80005C"/>
                </a:solidFill>
              </a:rPr>
              <a:t>X</a:t>
            </a:r>
            <a:endParaRPr lang="pl-PL" b="1" baseline="-25000" dirty="0" smtClean="0">
              <a:solidFill>
                <a:srgbClr val="80005C"/>
              </a:solidFill>
            </a:endParaRPr>
          </a:p>
          <a:p>
            <a:r>
              <a:rPr lang="pl-PL" b="1" dirty="0">
                <a:solidFill>
                  <a:srgbClr val="80005C"/>
                </a:solidFill>
              </a:rPr>
              <a:t>	</a:t>
            </a:r>
            <a:r>
              <a:rPr lang="pl-PL" b="1" dirty="0" smtClean="0">
                <a:solidFill>
                  <a:srgbClr val="80005C"/>
                </a:solidFill>
              </a:rPr>
              <a:t>but</a:t>
            </a:r>
            <a:r>
              <a:rPr lang="is-IS" b="1" dirty="0" smtClean="0">
                <a:solidFill>
                  <a:srgbClr val="80005C"/>
                </a:solidFill>
              </a:rPr>
              <a:t>…</a:t>
            </a:r>
          </a:p>
          <a:p>
            <a:pPr marL="285750" indent="-285750">
              <a:buFont typeface="Arial"/>
              <a:buChar char="•"/>
            </a:pPr>
            <a:r>
              <a:rPr lang="pl-PL" b="1" dirty="0" smtClean="0">
                <a:solidFill>
                  <a:srgbClr val="80005C"/>
                </a:solidFill>
              </a:rPr>
              <a:t>S</a:t>
            </a:r>
            <a:r>
              <a:rPr lang="is-IS" b="1" dirty="0" smtClean="0">
                <a:solidFill>
                  <a:srgbClr val="80005C"/>
                </a:solidFill>
              </a:rPr>
              <a:t>imilar for different final states (esp. </a:t>
            </a:r>
            <a:r>
              <a:rPr lang="pl-PL" b="1" dirty="0" smtClean="0">
                <a:solidFill>
                  <a:srgbClr val="80005C"/>
                </a:solidFill>
              </a:rPr>
              <a:t>q</a:t>
            </a:r>
            <a:r>
              <a:rPr lang="is-IS" b="1" dirty="0" smtClean="0">
                <a:solidFill>
                  <a:srgbClr val="80005C"/>
                </a:solidFill>
              </a:rPr>
              <a:t>qbar, VV, hh, but not for ee, mu mu,tau tau) </a:t>
            </a:r>
            <a:endParaRPr lang="pl-PL" b="1" dirty="0">
              <a:solidFill>
                <a:srgbClr val="80005C"/>
              </a:solidFill>
            </a:endParaRPr>
          </a:p>
        </p:txBody>
      </p:sp>
      <p:sp>
        <p:nvSpPr>
          <p:cNvPr id="15" name="PoleTekstowe 14"/>
          <p:cNvSpPr txBox="1"/>
          <p:nvPr/>
        </p:nvSpPr>
        <p:spPr>
          <a:xfrm>
            <a:off x="6865148" y="1137353"/>
            <a:ext cx="18216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1400" b="1" dirty="0" err="1" smtClean="0"/>
              <a:t>Cirelli</a:t>
            </a:r>
            <a:r>
              <a:rPr lang="pl-PL" sz="1400" b="1" dirty="0" smtClean="0"/>
              <a:t> et al., 2010</a:t>
            </a:r>
          </a:p>
          <a:p>
            <a:pPr algn="r"/>
            <a:r>
              <a:rPr lang="is-IS" sz="1400" b="1" dirty="0" smtClean="0"/>
              <a:t>…</a:t>
            </a:r>
            <a:endParaRPr lang="pl-PL" sz="1400" b="1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1050" y="1664998"/>
            <a:ext cx="3675144" cy="3152457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772" y="1664997"/>
            <a:ext cx="3618892" cy="3152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151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stopki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L. Roszkowski, multiDM, 3/06/2016</a:t>
            </a:r>
            <a:endParaRPr lang="en-US"/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D1D49-2B4D-254C-87AB-5B655AD6F369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4" name="PoleTekstowe 3"/>
          <p:cNvSpPr txBox="1"/>
          <p:nvPr/>
        </p:nvSpPr>
        <p:spPr>
          <a:xfrm>
            <a:off x="590949" y="28952"/>
            <a:ext cx="79841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 err="1" smtClean="0">
                <a:solidFill>
                  <a:srgbClr val="800000"/>
                </a:solidFill>
              </a:rPr>
              <a:t>Consider</a:t>
            </a:r>
            <a:r>
              <a:rPr lang="pl-PL" sz="2800" b="1" dirty="0" smtClean="0">
                <a:solidFill>
                  <a:srgbClr val="800000"/>
                </a:solidFill>
              </a:rPr>
              <a:t> </a:t>
            </a:r>
            <a:r>
              <a:rPr lang="pl-PL" sz="2800" b="1" dirty="0" err="1" smtClean="0">
                <a:solidFill>
                  <a:srgbClr val="800000"/>
                </a:solidFill>
              </a:rPr>
              <a:t>direct</a:t>
            </a:r>
            <a:r>
              <a:rPr lang="pl-PL" sz="2800" b="1" dirty="0" smtClean="0">
                <a:solidFill>
                  <a:srgbClr val="800000"/>
                </a:solidFill>
              </a:rPr>
              <a:t> </a:t>
            </a:r>
            <a:r>
              <a:rPr lang="pl-PL" sz="2800" b="1" dirty="0" err="1" smtClean="0">
                <a:solidFill>
                  <a:srgbClr val="800000"/>
                </a:solidFill>
              </a:rPr>
              <a:t>detection</a:t>
            </a:r>
            <a:r>
              <a:rPr lang="pl-PL" sz="2800" b="1" dirty="0" smtClean="0">
                <a:solidFill>
                  <a:srgbClr val="800000"/>
                </a:solidFill>
              </a:rPr>
              <a:t> and/</a:t>
            </a:r>
            <a:r>
              <a:rPr lang="pl-PL" sz="2800" b="1" dirty="0" err="1" smtClean="0">
                <a:solidFill>
                  <a:srgbClr val="800000"/>
                </a:solidFill>
              </a:rPr>
              <a:t>or</a:t>
            </a:r>
            <a:r>
              <a:rPr lang="pl-PL" sz="2800" b="1" dirty="0" smtClean="0">
                <a:solidFill>
                  <a:srgbClr val="800000"/>
                </a:solidFill>
              </a:rPr>
              <a:t> gamma </a:t>
            </a:r>
            <a:r>
              <a:rPr lang="pl-PL" sz="2800" b="1" dirty="0" err="1" smtClean="0">
                <a:solidFill>
                  <a:srgbClr val="800000"/>
                </a:solidFill>
              </a:rPr>
              <a:t>radiation</a:t>
            </a:r>
            <a:endParaRPr lang="pl-PL" sz="2800" b="1" dirty="0">
              <a:solidFill>
                <a:srgbClr val="800000"/>
              </a:solidFill>
            </a:endParaRPr>
          </a:p>
        </p:txBody>
      </p:sp>
      <p:sp>
        <p:nvSpPr>
          <p:cNvPr id="5" name="PoleTekstowe 4"/>
          <p:cNvSpPr txBox="1"/>
          <p:nvPr/>
        </p:nvSpPr>
        <p:spPr>
          <a:xfrm>
            <a:off x="5758614" y="1152908"/>
            <a:ext cx="32463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1200" b="1" dirty="0" err="1" smtClean="0"/>
              <a:t>Bernal</a:t>
            </a:r>
            <a:r>
              <a:rPr lang="pl-PL" sz="1200" b="1" dirty="0" smtClean="0"/>
              <a:t>, et al., 0804.1976 (DD + ID + ILC)</a:t>
            </a:r>
            <a:endParaRPr lang="pl-PL" sz="1200" b="1" dirty="0"/>
          </a:p>
        </p:txBody>
      </p:sp>
      <p:sp>
        <p:nvSpPr>
          <p:cNvPr id="6" name="PoleTekstowe 5"/>
          <p:cNvSpPr txBox="1"/>
          <p:nvPr/>
        </p:nvSpPr>
        <p:spPr>
          <a:xfrm>
            <a:off x="5131123" y="576459"/>
            <a:ext cx="37955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1400" b="1" dirty="0" smtClean="0">
                <a:solidFill>
                  <a:srgbClr val="660066"/>
                </a:solidFill>
              </a:rPr>
              <a:t>LR + </a:t>
            </a:r>
            <a:r>
              <a:rPr lang="pl-PL" sz="1400" b="1" dirty="0" err="1" smtClean="0">
                <a:solidFill>
                  <a:srgbClr val="660066"/>
                </a:solidFill>
              </a:rPr>
              <a:t>Sessolo</a:t>
            </a:r>
            <a:r>
              <a:rPr lang="pl-PL" sz="1400" b="1" dirty="0" smtClean="0">
                <a:solidFill>
                  <a:srgbClr val="660066"/>
                </a:solidFill>
              </a:rPr>
              <a:t> + Trojanowski + Williams (in </a:t>
            </a:r>
            <a:r>
              <a:rPr lang="pl-PL" sz="1400" b="1" dirty="0" err="1" smtClean="0">
                <a:solidFill>
                  <a:srgbClr val="660066"/>
                </a:solidFill>
              </a:rPr>
              <a:t>prep</a:t>
            </a:r>
            <a:r>
              <a:rPr lang="pl-PL" sz="1400" b="1" dirty="0" smtClean="0">
                <a:solidFill>
                  <a:srgbClr val="660066"/>
                </a:solidFill>
              </a:rPr>
              <a:t>)</a:t>
            </a:r>
            <a:endParaRPr lang="pl-PL" sz="1400" b="1" dirty="0">
              <a:solidFill>
                <a:srgbClr val="660066"/>
              </a:solidFill>
            </a:endParaRPr>
          </a:p>
        </p:txBody>
      </p:sp>
      <p:sp>
        <p:nvSpPr>
          <p:cNvPr id="7" name="PoleTekstowe 6"/>
          <p:cNvSpPr txBox="1"/>
          <p:nvPr/>
        </p:nvSpPr>
        <p:spPr>
          <a:xfrm>
            <a:off x="326906" y="699570"/>
            <a:ext cx="52252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 err="1" smtClean="0">
                <a:solidFill>
                  <a:srgbClr val="000090"/>
                </a:solidFill>
              </a:rPr>
              <a:t>Assume</a:t>
            </a:r>
            <a:r>
              <a:rPr lang="pl-PL" sz="2000" b="1" dirty="0" smtClean="0">
                <a:solidFill>
                  <a:srgbClr val="000090"/>
                </a:solidFill>
              </a:rPr>
              <a:t> </a:t>
            </a:r>
            <a:r>
              <a:rPr lang="pl-PL" sz="2000" b="1" dirty="0" err="1" smtClean="0">
                <a:solidFill>
                  <a:srgbClr val="000090"/>
                </a:solidFill>
              </a:rPr>
              <a:t>signal</a:t>
            </a:r>
            <a:r>
              <a:rPr lang="pl-PL" sz="2000" b="1" dirty="0" smtClean="0">
                <a:solidFill>
                  <a:srgbClr val="000090"/>
                </a:solidFill>
              </a:rPr>
              <a:t> </a:t>
            </a:r>
            <a:r>
              <a:rPr lang="pl-PL" sz="2000" b="1" dirty="0" err="1" smtClean="0">
                <a:solidFill>
                  <a:srgbClr val="000090"/>
                </a:solidFill>
              </a:rPr>
              <a:t>detected</a:t>
            </a:r>
            <a:r>
              <a:rPr lang="pl-PL" sz="2000" b="1" dirty="0" smtClean="0">
                <a:solidFill>
                  <a:srgbClr val="000090"/>
                </a:solidFill>
              </a:rPr>
              <a:t> in DD and/</a:t>
            </a:r>
            <a:r>
              <a:rPr lang="pl-PL" sz="2000" b="1" dirty="0" err="1" smtClean="0">
                <a:solidFill>
                  <a:srgbClr val="000090"/>
                </a:solidFill>
              </a:rPr>
              <a:t>or</a:t>
            </a:r>
            <a:r>
              <a:rPr lang="pl-PL" sz="2000" b="1" dirty="0" smtClean="0">
                <a:solidFill>
                  <a:srgbClr val="000090"/>
                </a:solidFill>
              </a:rPr>
              <a:t> DGR</a:t>
            </a:r>
          </a:p>
        </p:txBody>
      </p:sp>
      <p:sp>
        <p:nvSpPr>
          <p:cNvPr id="9" name="Prostokąt 8"/>
          <p:cNvSpPr/>
          <p:nvPr/>
        </p:nvSpPr>
        <p:spPr>
          <a:xfrm>
            <a:off x="6019800" y="1508037"/>
            <a:ext cx="290691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l-PL" sz="1200" b="1" dirty="0" smtClean="0"/>
              <a:t>DGR: </a:t>
            </a:r>
            <a:r>
              <a:rPr lang="pl-PL" sz="1200" b="1" dirty="0" err="1" smtClean="0"/>
              <a:t>Diffuse</a:t>
            </a:r>
            <a:r>
              <a:rPr lang="pl-PL" sz="1200" b="1" dirty="0" smtClean="0"/>
              <a:t> Gamma </a:t>
            </a:r>
            <a:r>
              <a:rPr lang="pl-PL" sz="1200" b="1" dirty="0" err="1" smtClean="0"/>
              <a:t>Radiation</a:t>
            </a:r>
            <a:endParaRPr lang="pl-PL" sz="1200" b="1" dirty="0"/>
          </a:p>
        </p:txBody>
      </p:sp>
      <p:sp>
        <p:nvSpPr>
          <p:cNvPr id="11" name="PoleTekstowe 10"/>
          <p:cNvSpPr txBox="1"/>
          <p:nvPr/>
        </p:nvSpPr>
        <p:spPr>
          <a:xfrm>
            <a:off x="326906" y="1260763"/>
            <a:ext cx="51050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pl-PL" sz="2000" b="1" dirty="0" err="1" smtClean="0">
                <a:solidFill>
                  <a:srgbClr val="800000"/>
                </a:solidFill>
              </a:rPr>
              <a:t>Assume</a:t>
            </a:r>
            <a:r>
              <a:rPr lang="pl-PL" sz="2000" b="1" dirty="0" smtClean="0">
                <a:solidFill>
                  <a:srgbClr val="800000"/>
                </a:solidFill>
              </a:rPr>
              <a:t> </a:t>
            </a:r>
            <a:r>
              <a:rPr lang="pl-PL" sz="2000" b="1" dirty="0">
                <a:solidFill>
                  <a:srgbClr val="800000"/>
                </a:solidFill>
              </a:rPr>
              <a:t>WIMP benchmark </a:t>
            </a:r>
            <a:r>
              <a:rPr lang="pl-PL" sz="2000" b="1" dirty="0" err="1">
                <a:solidFill>
                  <a:srgbClr val="800000"/>
                </a:solidFill>
              </a:rPr>
              <a:t>points</a:t>
            </a:r>
            <a:r>
              <a:rPr lang="pl-PL" sz="2000" b="1" dirty="0">
                <a:solidFill>
                  <a:srgbClr val="800000"/>
                </a:solidFill>
              </a:rPr>
              <a:t>: </a:t>
            </a:r>
            <a:endParaRPr lang="pl-PL" sz="2000" b="1" dirty="0" smtClean="0">
              <a:solidFill>
                <a:srgbClr val="800000"/>
              </a:solidFill>
            </a:endParaRPr>
          </a:p>
          <a:p>
            <a:r>
              <a:rPr lang="pl-PL" sz="2000" b="1" dirty="0">
                <a:solidFill>
                  <a:srgbClr val="800000"/>
                </a:solidFill>
              </a:rPr>
              <a:t>	</a:t>
            </a:r>
            <a:r>
              <a:rPr lang="pl-PL" sz="2000" b="1" dirty="0" smtClean="0">
                <a:solidFill>
                  <a:srgbClr val="800000"/>
                </a:solidFill>
              </a:rPr>
              <a:t>mass</a:t>
            </a:r>
            <a:r>
              <a:rPr lang="pl-PL" sz="2000" b="1" dirty="0">
                <a:solidFill>
                  <a:srgbClr val="800000"/>
                </a:solidFill>
              </a:rPr>
              <a:t>, </a:t>
            </a:r>
            <a:r>
              <a:rPr lang="pl-PL" sz="2000" b="1" dirty="0" err="1" smtClean="0">
                <a:solidFill>
                  <a:srgbClr val="800000"/>
                </a:solidFill>
              </a:rPr>
              <a:t>sigma</a:t>
            </a:r>
            <a:r>
              <a:rPr lang="pl-PL" sz="2000" b="1" baseline="-25000" dirty="0" err="1" smtClean="0">
                <a:solidFill>
                  <a:srgbClr val="800000"/>
                </a:solidFill>
              </a:rPr>
              <a:t>p</a:t>
            </a:r>
            <a:r>
              <a:rPr lang="pl-PL" sz="2000" b="1" baseline="30000" dirty="0" err="1" smtClean="0">
                <a:solidFill>
                  <a:srgbClr val="800000"/>
                </a:solidFill>
              </a:rPr>
              <a:t>SI</a:t>
            </a:r>
            <a:r>
              <a:rPr lang="pl-PL" sz="2000" b="1" dirty="0" smtClean="0">
                <a:solidFill>
                  <a:srgbClr val="800000"/>
                </a:solidFill>
              </a:rPr>
              <a:t>, </a:t>
            </a:r>
            <a:r>
              <a:rPr lang="pl-PL" sz="2000" b="1" dirty="0">
                <a:solidFill>
                  <a:srgbClr val="800000"/>
                </a:solidFill>
              </a:rPr>
              <a:t>sigma*v, </a:t>
            </a:r>
            <a:r>
              <a:rPr lang="pl-PL" sz="2000" b="1" dirty="0" err="1" smtClean="0">
                <a:solidFill>
                  <a:srgbClr val="800000"/>
                </a:solidFill>
              </a:rPr>
              <a:t>annihilation</a:t>
            </a:r>
            <a:r>
              <a:rPr lang="pl-PL" sz="2000" b="1" dirty="0" smtClean="0">
                <a:solidFill>
                  <a:srgbClr val="800000"/>
                </a:solidFill>
              </a:rPr>
              <a:t> BR</a:t>
            </a:r>
            <a:endParaRPr lang="pl-PL" sz="2000" b="1" dirty="0">
              <a:solidFill>
                <a:srgbClr val="800000"/>
              </a:solidFill>
            </a:endParaRPr>
          </a:p>
        </p:txBody>
      </p:sp>
      <p:pic>
        <p:nvPicPr>
          <p:cNvPr id="12" name="Obraz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503" y="4209670"/>
            <a:ext cx="3935473" cy="2206250"/>
          </a:xfrm>
          <a:prstGeom prst="rect">
            <a:avLst/>
          </a:prstGeom>
        </p:spPr>
      </p:pic>
      <p:sp>
        <p:nvSpPr>
          <p:cNvPr id="15" name="Prostokąt 14"/>
          <p:cNvSpPr/>
          <p:nvPr/>
        </p:nvSpPr>
        <p:spPr>
          <a:xfrm>
            <a:off x="4433012" y="4165366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pl-PL" b="1" dirty="0"/>
              <a:t>Statistical </a:t>
            </a:r>
            <a:r>
              <a:rPr lang="pl-PL" b="1" dirty="0" err="1" smtClean="0"/>
              <a:t>approach</a:t>
            </a:r>
            <a:endParaRPr lang="pl-PL" b="1" dirty="0" smtClean="0"/>
          </a:p>
          <a:p>
            <a:pPr marL="285750" indent="-285750">
              <a:buFont typeface="Arial"/>
              <a:buChar char="•"/>
            </a:pPr>
            <a:r>
              <a:rPr lang="pl-PL" b="1" dirty="0" err="1"/>
              <a:t>C</a:t>
            </a:r>
            <a:r>
              <a:rPr lang="pl-PL" b="1" dirty="0" err="1" smtClean="0"/>
              <a:t>onstruct</a:t>
            </a:r>
            <a:r>
              <a:rPr lang="pl-PL" b="1" dirty="0" smtClean="0"/>
              <a:t> </a:t>
            </a:r>
            <a:r>
              <a:rPr lang="pl-PL" b="1" dirty="0" err="1"/>
              <a:t>likelihood</a:t>
            </a:r>
            <a:r>
              <a:rPr lang="pl-PL" b="1" dirty="0"/>
              <a:t> </a:t>
            </a:r>
            <a:r>
              <a:rPr lang="pl-PL" b="1" dirty="0" err="1" smtClean="0"/>
              <a:t>function</a:t>
            </a:r>
            <a:r>
              <a:rPr lang="pl-PL" b="1" dirty="0" smtClean="0"/>
              <a:t> for DD, Fermi LAT </a:t>
            </a:r>
            <a:r>
              <a:rPr lang="pl-PL" b="1" dirty="0" err="1" smtClean="0"/>
              <a:t>dSphs</a:t>
            </a:r>
            <a:r>
              <a:rPr lang="pl-PL" b="1" dirty="0" smtClean="0"/>
              <a:t>, CTA</a:t>
            </a:r>
          </a:p>
          <a:p>
            <a:pPr marL="285750" indent="-285750">
              <a:buFont typeface="Arial"/>
              <a:buChar char="•"/>
            </a:pPr>
            <a:r>
              <a:rPr lang="pl-PL" b="1" dirty="0" err="1" smtClean="0"/>
              <a:t>Vary</a:t>
            </a:r>
            <a:r>
              <a:rPr lang="pl-PL" b="1" dirty="0" smtClean="0"/>
              <a:t> </a:t>
            </a:r>
            <a:r>
              <a:rPr lang="pl-PL" b="1" dirty="0" err="1" smtClean="0"/>
              <a:t>four</a:t>
            </a:r>
            <a:r>
              <a:rPr lang="pl-PL" b="1" dirty="0" smtClean="0"/>
              <a:t> WIMP </a:t>
            </a:r>
            <a:r>
              <a:rPr lang="pl-PL" b="1" dirty="0" err="1" smtClean="0"/>
              <a:t>properties</a:t>
            </a:r>
            <a:r>
              <a:rPr lang="pl-PL" b="1" dirty="0" smtClean="0"/>
              <a:t> + </a:t>
            </a:r>
            <a:r>
              <a:rPr lang="pl-PL" b="1" dirty="0" err="1" smtClean="0"/>
              <a:t>several</a:t>
            </a:r>
            <a:r>
              <a:rPr lang="pl-PL" b="1" dirty="0" smtClean="0"/>
              <a:t> </a:t>
            </a:r>
            <a:r>
              <a:rPr lang="pl-PL" b="1" dirty="0" err="1" smtClean="0"/>
              <a:t>astrophysical</a:t>
            </a:r>
            <a:r>
              <a:rPr lang="pl-PL" b="1" dirty="0" smtClean="0"/>
              <a:t> </a:t>
            </a:r>
            <a:r>
              <a:rPr lang="pl-PL" b="1" dirty="0" err="1" smtClean="0"/>
              <a:t>parameters</a:t>
            </a:r>
            <a:endParaRPr lang="pl-PL" b="1" dirty="0" smtClean="0"/>
          </a:p>
          <a:p>
            <a:pPr marL="285750" indent="-285750">
              <a:buFont typeface="Arial"/>
              <a:buChar char="•"/>
            </a:pPr>
            <a:r>
              <a:rPr lang="pl-PL" b="1" dirty="0" err="1"/>
              <a:t>Produce</a:t>
            </a:r>
            <a:r>
              <a:rPr lang="pl-PL" b="1" dirty="0"/>
              <a:t> </a:t>
            </a:r>
            <a:r>
              <a:rPr lang="pl-PL" b="1" dirty="0" err="1"/>
              <a:t>mock</a:t>
            </a:r>
            <a:r>
              <a:rPr lang="pl-PL" b="1" dirty="0"/>
              <a:t> </a:t>
            </a:r>
            <a:r>
              <a:rPr lang="pl-PL" b="1" dirty="0" smtClean="0"/>
              <a:t>data</a:t>
            </a:r>
          </a:p>
          <a:p>
            <a:pPr marL="285750" indent="-285750">
              <a:buFont typeface="Arial"/>
              <a:buChar char="•"/>
            </a:pPr>
            <a:r>
              <a:rPr lang="pl-PL" b="1" dirty="0" err="1" smtClean="0"/>
              <a:t>Compare</a:t>
            </a:r>
            <a:r>
              <a:rPr lang="pl-PL" b="1" dirty="0" smtClean="0"/>
              <a:t> with benchmark point</a:t>
            </a:r>
            <a:endParaRPr lang="pl-PL" b="1" dirty="0"/>
          </a:p>
        </p:txBody>
      </p:sp>
      <p:pic>
        <p:nvPicPr>
          <p:cNvPr id="16" name="Obraz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3200" y="6276502"/>
            <a:ext cx="1405983" cy="451923"/>
          </a:xfrm>
          <a:prstGeom prst="rect">
            <a:avLst/>
          </a:prstGeom>
        </p:spPr>
      </p:pic>
      <p:sp>
        <p:nvSpPr>
          <p:cNvPr id="17" name="Prostokąt 16"/>
          <p:cNvSpPr/>
          <p:nvPr/>
        </p:nvSpPr>
        <p:spPr>
          <a:xfrm>
            <a:off x="1778000" y="2320812"/>
            <a:ext cx="1346200" cy="1586526"/>
          </a:xfrm>
          <a:prstGeom prst="rect">
            <a:avLst/>
          </a:prstGeom>
          <a:solidFill>
            <a:srgbClr val="0000FF">
              <a:alpha val="1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8" name="Prostokąt 17"/>
          <p:cNvSpPr/>
          <p:nvPr/>
        </p:nvSpPr>
        <p:spPr>
          <a:xfrm>
            <a:off x="3124199" y="2320568"/>
            <a:ext cx="1344277" cy="1586770"/>
          </a:xfrm>
          <a:prstGeom prst="rect">
            <a:avLst/>
          </a:prstGeom>
          <a:solidFill>
            <a:schemeClr val="accent6">
              <a:alpha val="1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9" name="Prostokąt 18"/>
          <p:cNvSpPr/>
          <p:nvPr/>
        </p:nvSpPr>
        <p:spPr>
          <a:xfrm>
            <a:off x="4468476" y="2320568"/>
            <a:ext cx="1333825" cy="1586770"/>
          </a:xfrm>
          <a:prstGeom prst="rect">
            <a:avLst/>
          </a:prstGeom>
          <a:solidFill>
            <a:srgbClr val="0000FF">
              <a:alpha val="1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0" name="Prostokąt 19"/>
          <p:cNvSpPr/>
          <p:nvPr/>
        </p:nvSpPr>
        <p:spPr>
          <a:xfrm>
            <a:off x="5802302" y="2320568"/>
            <a:ext cx="1480636" cy="1586770"/>
          </a:xfrm>
          <a:prstGeom prst="rect">
            <a:avLst/>
          </a:prstGeom>
          <a:solidFill>
            <a:schemeClr val="accent6">
              <a:alpha val="1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1" name="Prostokąt 20"/>
          <p:cNvSpPr/>
          <p:nvPr/>
        </p:nvSpPr>
        <p:spPr>
          <a:xfrm>
            <a:off x="7276217" y="2317962"/>
            <a:ext cx="1334841" cy="1589375"/>
          </a:xfrm>
          <a:prstGeom prst="rect">
            <a:avLst/>
          </a:prstGeom>
          <a:solidFill>
            <a:srgbClr val="0000FF">
              <a:alpha val="1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2" name="Prostokąt 21"/>
          <p:cNvSpPr/>
          <p:nvPr/>
        </p:nvSpPr>
        <p:spPr>
          <a:xfrm>
            <a:off x="443488" y="2321056"/>
            <a:ext cx="1347952" cy="1586282"/>
          </a:xfrm>
          <a:prstGeom prst="rect">
            <a:avLst/>
          </a:prstGeom>
          <a:solidFill>
            <a:schemeClr val="accent6">
              <a:alpha val="1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3" name="Zaokrąglony prostokąt 22"/>
          <p:cNvSpPr/>
          <p:nvPr/>
        </p:nvSpPr>
        <p:spPr>
          <a:xfrm>
            <a:off x="405595" y="1301857"/>
            <a:ext cx="4725528" cy="640876"/>
          </a:xfrm>
          <a:prstGeom prst="roundRect">
            <a:avLst/>
          </a:prstGeom>
          <a:solidFill>
            <a:schemeClr val="accent6">
              <a:alpha val="1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4" name="Prostokąt 23"/>
          <p:cNvSpPr/>
          <p:nvPr/>
        </p:nvSpPr>
        <p:spPr>
          <a:xfrm>
            <a:off x="443488" y="4236068"/>
            <a:ext cx="3880608" cy="2154093"/>
          </a:xfrm>
          <a:prstGeom prst="rect">
            <a:avLst/>
          </a:prstGeom>
          <a:solidFill>
            <a:srgbClr val="0000FF">
              <a:alpha val="1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594" y="2278557"/>
            <a:ext cx="8262257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618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  <p:bldP spid="15" grpId="0"/>
      <p:bldP spid="17" grpId="0" animBg="1"/>
      <p:bldP spid="18" grpId="0" animBg="1"/>
      <p:bldP spid="18" grpId="1" animBg="1"/>
      <p:bldP spid="19" grpId="0" animBg="1"/>
      <p:bldP spid="19" grpId="1" animBg="1"/>
      <p:bldP spid="20" grpId="0" animBg="1"/>
      <p:bldP spid="21" grpId="0" animBg="1"/>
      <p:bldP spid="22" grpId="0" animBg="1"/>
      <p:bldP spid="22" grpId="1" animBg="1"/>
      <p:bldP spid="23" grpId="0" animBg="1"/>
      <p:bldP spid="2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stopki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L. Roszkowski, multiDM, 3/06/2016</a:t>
            </a:r>
            <a:endParaRPr lang="en-US"/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D1D49-2B4D-254C-87AB-5B655AD6F369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4" name="PoleTekstowe 3"/>
          <p:cNvSpPr txBox="1"/>
          <p:nvPr/>
        </p:nvSpPr>
        <p:spPr>
          <a:xfrm>
            <a:off x="1476626" y="123554"/>
            <a:ext cx="64380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 err="1" smtClean="0">
                <a:solidFill>
                  <a:srgbClr val="800000"/>
                </a:solidFill>
              </a:rPr>
              <a:t>Diffuse</a:t>
            </a:r>
            <a:r>
              <a:rPr lang="pl-PL" sz="2800" b="1" dirty="0" smtClean="0">
                <a:solidFill>
                  <a:srgbClr val="800000"/>
                </a:solidFill>
              </a:rPr>
              <a:t> Gamma </a:t>
            </a:r>
            <a:r>
              <a:rPr lang="pl-PL" sz="2800" b="1" dirty="0" err="1" smtClean="0">
                <a:solidFill>
                  <a:srgbClr val="800000"/>
                </a:solidFill>
              </a:rPr>
              <a:t>Radiation</a:t>
            </a:r>
            <a:r>
              <a:rPr lang="pl-PL" sz="2800" b="1" dirty="0" smtClean="0">
                <a:solidFill>
                  <a:srgbClr val="800000"/>
                </a:solidFill>
              </a:rPr>
              <a:t>: Fermi LAT, CTA</a:t>
            </a:r>
            <a:endParaRPr lang="pl-PL" sz="2800" b="1" dirty="0">
              <a:solidFill>
                <a:srgbClr val="800000"/>
              </a:solidFill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390" y="3095561"/>
            <a:ext cx="6223000" cy="596900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390" y="1487093"/>
            <a:ext cx="5397500" cy="1092200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8200" y="1680222"/>
            <a:ext cx="1498600" cy="177800"/>
          </a:xfrm>
          <a:prstGeom prst="rect">
            <a:avLst/>
          </a:prstGeom>
        </p:spPr>
      </p:pic>
      <p:sp>
        <p:nvSpPr>
          <p:cNvPr id="8" name="PoleTekstowe 7"/>
          <p:cNvSpPr txBox="1"/>
          <p:nvPr/>
        </p:nvSpPr>
        <p:spPr>
          <a:xfrm>
            <a:off x="666390" y="984639"/>
            <a:ext cx="15465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u="sng" dirty="0" smtClean="0"/>
              <a:t>Fermi LAT</a:t>
            </a:r>
            <a:endParaRPr lang="pl-PL" sz="2000" b="1" u="sng" dirty="0"/>
          </a:p>
        </p:txBody>
      </p:sp>
      <p:sp>
        <p:nvSpPr>
          <p:cNvPr id="9" name="PoleTekstowe 8"/>
          <p:cNvSpPr txBox="1"/>
          <p:nvPr/>
        </p:nvSpPr>
        <p:spPr>
          <a:xfrm>
            <a:off x="2879307" y="984639"/>
            <a:ext cx="31404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err="1" smtClean="0"/>
              <a:t>Assume</a:t>
            </a:r>
            <a:r>
              <a:rPr lang="pl-PL" b="1" dirty="0" smtClean="0"/>
              <a:t> 15 </a:t>
            </a:r>
            <a:r>
              <a:rPr lang="pl-PL" b="1" dirty="0" err="1" smtClean="0"/>
              <a:t>yrs</a:t>
            </a:r>
            <a:r>
              <a:rPr lang="pl-PL" b="1" dirty="0" smtClean="0"/>
              <a:t> and 45 </a:t>
            </a:r>
            <a:r>
              <a:rPr lang="pl-PL" b="1" dirty="0" err="1" smtClean="0"/>
              <a:t>dSphs</a:t>
            </a:r>
            <a:endParaRPr lang="pl-PL" b="1" dirty="0"/>
          </a:p>
        </p:txBody>
      </p:sp>
      <p:sp>
        <p:nvSpPr>
          <p:cNvPr id="10" name="PoleTekstowe 9"/>
          <p:cNvSpPr txBox="1"/>
          <p:nvPr/>
        </p:nvSpPr>
        <p:spPr>
          <a:xfrm>
            <a:off x="756390" y="2579293"/>
            <a:ext cx="12381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u="sng" dirty="0" smtClean="0"/>
              <a:t>CTA</a:t>
            </a:r>
            <a:endParaRPr lang="pl-PL" sz="2000" b="1" u="sng" dirty="0"/>
          </a:p>
        </p:txBody>
      </p:sp>
      <p:sp>
        <p:nvSpPr>
          <p:cNvPr id="11" name="PoleTekstowe 10"/>
          <p:cNvSpPr txBox="1"/>
          <p:nvPr/>
        </p:nvSpPr>
        <p:spPr>
          <a:xfrm>
            <a:off x="2879307" y="2579293"/>
            <a:ext cx="2275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err="1" smtClean="0"/>
              <a:t>Assume</a:t>
            </a:r>
            <a:r>
              <a:rPr lang="pl-PL" b="1" dirty="0" smtClean="0"/>
              <a:t> 500 </a:t>
            </a:r>
            <a:r>
              <a:rPr lang="pl-PL" b="1" dirty="0" err="1" smtClean="0"/>
              <a:t>hrs</a:t>
            </a:r>
            <a:endParaRPr lang="pl-PL" b="1" dirty="0"/>
          </a:p>
        </p:txBody>
      </p:sp>
      <p:pic>
        <p:nvPicPr>
          <p:cNvPr id="12" name="Obraz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6389" y="4228033"/>
            <a:ext cx="3708709" cy="369332"/>
          </a:xfrm>
          <a:prstGeom prst="rect">
            <a:avLst/>
          </a:prstGeom>
        </p:spPr>
      </p:pic>
      <p:sp>
        <p:nvSpPr>
          <p:cNvPr id="13" name="PoleTekstowe 12"/>
          <p:cNvSpPr txBox="1"/>
          <p:nvPr/>
        </p:nvSpPr>
        <p:spPr>
          <a:xfrm>
            <a:off x="5155091" y="4374957"/>
            <a:ext cx="36855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1400" b="1" dirty="0" err="1" smtClean="0"/>
              <a:t>Use</a:t>
            </a:r>
            <a:r>
              <a:rPr lang="pl-PL" sz="1400" b="1" dirty="0" smtClean="0"/>
              <a:t> </a:t>
            </a:r>
            <a:r>
              <a:rPr lang="pl-PL" sz="1400" b="1" dirty="0" err="1" smtClean="0"/>
              <a:t>modified</a:t>
            </a:r>
            <a:r>
              <a:rPr lang="pl-PL" sz="1400" b="1" dirty="0" smtClean="0"/>
              <a:t> Ring Method: ON, OFF 1, OFF 2 </a:t>
            </a:r>
            <a:endParaRPr lang="pl-PL" sz="1400" b="1" dirty="0"/>
          </a:p>
        </p:txBody>
      </p:sp>
      <p:sp>
        <p:nvSpPr>
          <p:cNvPr id="14" name="PoleTekstowe 13"/>
          <p:cNvSpPr txBox="1"/>
          <p:nvPr/>
        </p:nvSpPr>
        <p:spPr>
          <a:xfrm>
            <a:off x="756390" y="5265252"/>
            <a:ext cx="39460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/>
              <a:t>R - </a:t>
            </a:r>
            <a:r>
              <a:rPr lang="pl-PL" b="1" dirty="0" err="1" smtClean="0"/>
              <a:t>background</a:t>
            </a:r>
            <a:r>
              <a:rPr lang="pl-PL" b="1" dirty="0" smtClean="0"/>
              <a:t> </a:t>
            </a:r>
            <a:r>
              <a:rPr lang="pl-PL" b="1" dirty="0" err="1" smtClean="0"/>
              <a:t>normalization</a:t>
            </a:r>
            <a:endParaRPr lang="pl-PL" b="1" dirty="0" smtClean="0"/>
          </a:p>
          <a:p>
            <a:r>
              <a:rPr lang="pl-PL" b="1" dirty="0" smtClean="0"/>
              <a:t>CR: </a:t>
            </a:r>
            <a:r>
              <a:rPr lang="pl-PL" b="1" dirty="0" err="1" smtClean="0"/>
              <a:t>isotropic</a:t>
            </a:r>
            <a:r>
              <a:rPr lang="pl-PL" b="1" dirty="0" smtClean="0"/>
              <a:t> </a:t>
            </a:r>
            <a:r>
              <a:rPr lang="pl-PL" b="1" dirty="0" err="1" smtClean="0"/>
              <a:t>cosmic</a:t>
            </a:r>
            <a:r>
              <a:rPr lang="pl-PL" b="1" dirty="0" smtClean="0"/>
              <a:t> </a:t>
            </a:r>
            <a:r>
              <a:rPr lang="pl-PL" b="1" dirty="0" err="1" smtClean="0"/>
              <a:t>ray</a:t>
            </a:r>
            <a:r>
              <a:rPr lang="pl-PL" b="1" dirty="0" smtClean="0"/>
              <a:t> (from CTA)</a:t>
            </a:r>
          </a:p>
          <a:p>
            <a:r>
              <a:rPr lang="pl-PL" b="1" dirty="0" smtClean="0"/>
              <a:t>GDE: </a:t>
            </a:r>
            <a:r>
              <a:rPr lang="pl-PL" b="1" dirty="0" err="1" smtClean="0"/>
              <a:t>galactic</a:t>
            </a:r>
            <a:r>
              <a:rPr lang="pl-PL" b="1" dirty="0" smtClean="0"/>
              <a:t> </a:t>
            </a:r>
            <a:r>
              <a:rPr lang="pl-PL" b="1" dirty="0" err="1" smtClean="0"/>
              <a:t>diffuse</a:t>
            </a:r>
            <a:r>
              <a:rPr lang="pl-PL" b="1" dirty="0" smtClean="0"/>
              <a:t> </a:t>
            </a:r>
            <a:r>
              <a:rPr lang="pl-PL" b="1" dirty="0" err="1" smtClean="0"/>
              <a:t>emission</a:t>
            </a:r>
            <a:endParaRPr lang="pl-PL" b="1" dirty="0"/>
          </a:p>
        </p:txBody>
      </p:sp>
      <p:pic>
        <p:nvPicPr>
          <p:cNvPr id="15" name="Obraz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77616" y="2734520"/>
            <a:ext cx="1422400" cy="177800"/>
          </a:xfrm>
          <a:prstGeom prst="rect">
            <a:avLst/>
          </a:prstGeom>
        </p:spPr>
      </p:pic>
      <p:pic>
        <p:nvPicPr>
          <p:cNvPr id="16" name="Obraz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88200" y="2750942"/>
            <a:ext cx="1384300" cy="152400"/>
          </a:xfrm>
          <a:prstGeom prst="rect">
            <a:avLst/>
          </a:prstGeom>
        </p:spPr>
      </p:pic>
      <p:sp>
        <p:nvSpPr>
          <p:cNvPr id="17" name="PoleTekstowe 16"/>
          <p:cNvSpPr txBox="1"/>
          <p:nvPr/>
        </p:nvSpPr>
        <p:spPr>
          <a:xfrm>
            <a:off x="4702449" y="5886440"/>
            <a:ext cx="4111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1400" b="1" dirty="0" smtClean="0"/>
              <a:t>GDE: </a:t>
            </a:r>
            <a:r>
              <a:rPr lang="pl-PL" sz="1400" b="1" dirty="0" err="1" smtClean="0"/>
              <a:t>Extrapolated</a:t>
            </a:r>
            <a:r>
              <a:rPr lang="pl-PL" sz="1400" b="1" dirty="0" smtClean="0"/>
              <a:t> from Fermi LAT </a:t>
            </a:r>
            <a:r>
              <a:rPr lang="pl-PL" sz="1400" b="1" dirty="0" err="1" smtClean="0"/>
              <a:t>beyond</a:t>
            </a:r>
            <a:r>
              <a:rPr lang="pl-PL" sz="1400" b="1" dirty="0" smtClean="0"/>
              <a:t> 500 </a:t>
            </a:r>
            <a:r>
              <a:rPr lang="pl-PL" sz="1400" b="1" dirty="0" err="1" smtClean="0"/>
              <a:t>GeV</a:t>
            </a:r>
            <a:endParaRPr lang="pl-PL" sz="1400" b="1" dirty="0" smtClean="0"/>
          </a:p>
          <a:p>
            <a:pPr algn="r"/>
            <a:r>
              <a:rPr lang="pl-PL" sz="1400" b="1" dirty="0" smtClean="0"/>
              <a:t>(</a:t>
            </a:r>
            <a:r>
              <a:rPr lang="pl-PL" sz="1400" b="1" dirty="0" err="1" smtClean="0"/>
              <a:t>Silverwood</a:t>
            </a:r>
            <a:r>
              <a:rPr lang="pl-PL" sz="1400" b="1" dirty="0" smtClean="0"/>
              <a:t>, et al., </a:t>
            </a:r>
            <a:r>
              <a:rPr lang="pl-PL" sz="1400" b="1" dirty="0" err="1" smtClean="0"/>
              <a:t>Silk</a:t>
            </a:r>
            <a:r>
              <a:rPr lang="pl-PL" sz="1400" b="1" dirty="0" smtClean="0"/>
              <a:t> et al.)</a:t>
            </a:r>
            <a:endParaRPr lang="pl-PL" sz="1400" b="1" dirty="0"/>
          </a:p>
        </p:txBody>
      </p:sp>
      <p:sp>
        <p:nvSpPr>
          <p:cNvPr id="18" name="PoleTekstowe 17"/>
          <p:cNvSpPr txBox="1"/>
          <p:nvPr/>
        </p:nvSpPr>
        <p:spPr>
          <a:xfrm>
            <a:off x="756389" y="4882636"/>
            <a:ext cx="82964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/>
              <a:t>DM: </a:t>
            </a:r>
            <a:r>
              <a:rPr lang="pl-PL" b="1" dirty="0" err="1" smtClean="0"/>
              <a:t>prompt</a:t>
            </a:r>
            <a:r>
              <a:rPr lang="pl-PL" b="1" dirty="0" smtClean="0"/>
              <a:t> and </a:t>
            </a:r>
            <a:r>
              <a:rPr lang="pl-PL" b="1" dirty="0" err="1" smtClean="0"/>
              <a:t>secondary</a:t>
            </a:r>
            <a:r>
              <a:rPr lang="pl-PL" b="1" dirty="0" smtClean="0"/>
              <a:t> (</a:t>
            </a:r>
            <a:r>
              <a:rPr lang="pl-PL" b="1" dirty="0"/>
              <a:t>I</a:t>
            </a:r>
            <a:r>
              <a:rPr lang="pl-PL" b="1" dirty="0" smtClean="0"/>
              <a:t>CS from </a:t>
            </a:r>
            <a:r>
              <a:rPr lang="pl-PL" b="1" dirty="0" err="1" smtClean="0"/>
              <a:t>electrons</a:t>
            </a:r>
            <a:r>
              <a:rPr lang="pl-PL" b="1" dirty="0" smtClean="0"/>
              <a:t> on CMB, </a:t>
            </a:r>
            <a:r>
              <a:rPr lang="pl-PL" b="1" dirty="0" err="1" smtClean="0"/>
              <a:t>starlight</a:t>
            </a:r>
            <a:r>
              <a:rPr lang="pl-PL" b="1" dirty="0" smtClean="0"/>
              <a:t> and IR)</a:t>
            </a:r>
            <a:endParaRPr lang="pl-PL" b="1" dirty="0"/>
          </a:p>
        </p:txBody>
      </p:sp>
      <p:sp>
        <p:nvSpPr>
          <p:cNvPr id="19" name="Prostokąt 18"/>
          <p:cNvSpPr/>
          <p:nvPr/>
        </p:nvSpPr>
        <p:spPr>
          <a:xfrm>
            <a:off x="5971210" y="5155667"/>
            <a:ext cx="194347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l-PL" sz="1400" b="1" dirty="0" smtClean="0"/>
              <a:t>(</a:t>
            </a:r>
            <a:r>
              <a:rPr lang="pl-PL" sz="1400" b="1" dirty="0" err="1" smtClean="0"/>
              <a:t>Cirelli</a:t>
            </a:r>
            <a:r>
              <a:rPr lang="pl-PL" sz="1400" b="1" dirty="0" smtClean="0"/>
              <a:t>, </a:t>
            </a:r>
            <a:r>
              <a:rPr lang="pl-PL" sz="1400" b="1" dirty="0"/>
              <a:t>et al., </a:t>
            </a:r>
            <a:r>
              <a:rPr lang="pl-PL" sz="1400" b="1" dirty="0" err="1"/>
              <a:t>Silk</a:t>
            </a:r>
            <a:r>
              <a:rPr lang="pl-PL" sz="1400" b="1" dirty="0"/>
              <a:t> et al.)</a:t>
            </a:r>
          </a:p>
        </p:txBody>
      </p:sp>
      <p:sp>
        <p:nvSpPr>
          <p:cNvPr id="21" name="PoleTekstowe 20"/>
          <p:cNvSpPr txBox="1"/>
          <p:nvPr/>
        </p:nvSpPr>
        <p:spPr>
          <a:xfrm>
            <a:off x="756390" y="3805646"/>
            <a:ext cx="29278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 err="1" smtClean="0"/>
              <a:t>mu_ij</a:t>
            </a:r>
            <a:r>
              <a:rPr lang="pl-PL" sz="1600" dirty="0" smtClean="0"/>
              <a:t> – </a:t>
            </a:r>
            <a:r>
              <a:rPr lang="pl-PL" sz="1600" dirty="0" err="1" smtClean="0"/>
              <a:t>expected</a:t>
            </a:r>
            <a:r>
              <a:rPr lang="pl-PL" sz="1600" dirty="0" smtClean="0"/>
              <a:t> </a:t>
            </a:r>
            <a:r>
              <a:rPr lang="pl-PL" sz="1600" dirty="0" err="1" smtClean="0"/>
              <a:t>signal</a:t>
            </a:r>
            <a:r>
              <a:rPr lang="pl-PL" sz="1600" dirty="0" smtClean="0"/>
              <a:t> + </a:t>
            </a:r>
            <a:r>
              <a:rPr lang="pl-PL" sz="1600" dirty="0" err="1" smtClean="0"/>
              <a:t>bgnd</a:t>
            </a:r>
            <a:endParaRPr lang="pl-PL" sz="1600" dirty="0"/>
          </a:p>
        </p:txBody>
      </p:sp>
      <p:sp>
        <p:nvSpPr>
          <p:cNvPr id="22" name="Zaokrąglony prostokąt 21"/>
          <p:cNvSpPr/>
          <p:nvPr/>
        </p:nvSpPr>
        <p:spPr>
          <a:xfrm>
            <a:off x="666390" y="984639"/>
            <a:ext cx="8147558" cy="1594654"/>
          </a:xfrm>
          <a:prstGeom prst="roundRect">
            <a:avLst/>
          </a:prstGeom>
          <a:solidFill>
            <a:srgbClr val="FF6600">
              <a:alpha val="1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3" name="Zaokrąglony prostokąt 22"/>
          <p:cNvSpPr/>
          <p:nvPr/>
        </p:nvSpPr>
        <p:spPr>
          <a:xfrm>
            <a:off x="666390" y="2580918"/>
            <a:ext cx="8147558" cy="2190848"/>
          </a:xfrm>
          <a:prstGeom prst="roundRect">
            <a:avLst/>
          </a:prstGeom>
          <a:solidFill>
            <a:srgbClr val="3366FF">
              <a:alpha val="1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4" name="Zaokrąglony prostokąt 23"/>
          <p:cNvSpPr/>
          <p:nvPr/>
        </p:nvSpPr>
        <p:spPr>
          <a:xfrm>
            <a:off x="666390" y="4784909"/>
            <a:ext cx="8147558" cy="1624751"/>
          </a:xfrm>
          <a:prstGeom prst="roundRect">
            <a:avLst/>
          </a:prstGeom>
          <a:solidFill>
            <a:schemeClr val="accent6">
              <a:alpha val="1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20" name="Obraz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57852" y="2979403"/>
            <a:ext cx="1442363" cy="1454484"/>
          </a:xfrm>
          <a:prstGeom prst="rect">
            <a:avLst/>
          </a:prstGeom>
        </p:spPr>
      </p:pic>
      <p:sp>
        <p:nvSpPr>
          <p:cNvPr id="25" name="PoleTekstowe 24"/>
          <p:cNvSpPr txBox="1"/>
          <p:nvPr/>
        </p:nvSpPr>
        <p:spPr>
          <a:xfrm>
            <a:off x="4030047" y="3805646"/>
            <a:ext cx="32951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 err="1" smtClean="0"/>
              <a:t>n_ij</a:t>
            </a:r>
            <a:r>
              <a:rPr lang="pl-PL" sz="1600" dirty="0"/>
              <a:t> </a:t>
            </a:r>
            <a:r>
              <a:rPr lang="pl-PL" sz="1600" dirty="0" smtClean="0"/>
              <a:t>– </a:t>
            </a:r>
            <a:r>
              <a:rPr lang="pl-PL" sz="1600" dirty="0" err="1" smtClean="0"/>
              <a:t>observed</a:t>
            </a:r>
            <a:r>
              <a:rPr lang="pl-PL" sz="1600" dirty="0" smtClean="0"/>
              <a:t> </a:t>
            </a:r>
            <a:r>
              <a:rPr lang="pl-PL" sz="1600" dirty="0" err="1" smtClean="0"/>
              <a:t>signal</a:t>
            </a:r>
            <a:r>
              <a:rPr lang="pl-PL" sz="1600" dirty="0" smtClean="0"/>
              <a:t> +</a:t>
            </a:r>
            <a:r>
              <a:rPr lang="pl-PL" sz="1600" dirty="0" err="1" smtClean="0"/>
              <a:t>bgnd</a:t>
            </a:r>
            <a:endParaRPr lang="pl-PL" sz="1600" dirty="0"/>
          </a:p>
        </p:txBody>
      </p:sp>
    </p:spTree>
    <p:extLst>
      <p:ext uri="{BB962C8B-B14F-4D97-AF65-F5344CB8AC3E}">
        <p14:creationId xmlns:p14="http://schemas.microsoft.com/office/powerpoint/2010/main" val="2565119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ytuł 9"/>
          <p:cNvSpPr>
            <a:spLocks noGrp="1"/>
          </p:cNvSpPr>
          <p:nvPr>
            <p:ph type="title"/>
          </p:nvPr>
        </p:nvSpPr>
        <p:spPr>
          <a:xfrm>
            <a:off x="457200" y="-168402"/>
            <a:ext cx="8229600" cy="1143000"/>
          </a:xfrm>
        </p:spPr>
        <p:txBody>
          <a:bodyPr>
            <a:normAutofit/>
          </a:bodyPr>
          <a:lstStyle/>
          <a:p>
            <a:r>
              <a:rPr lang="pl-PL" sz="3200" b="1" dirty="0" smtClean="0">
                <a:solidFill>
                  <a:srgbClr val="000090"/>
                </a:solidFill>
              </a:rPr>
              <a:t>WIMP </a:t>
            </a:r>
            <a:r>
              <a:rPr lang="pl-PL" sz="3200" b="1" dirty="0" err="1" smtClean="0">
                <a:solidFill>
                  <a:srgbClr val="000090"/>
                </a:solidFill>
              </a:rPr>
              <a:t>reconstruction</a:t>
            </a:r>
            <a:r>
              <a:rPr lang="pl-PL" sz="3200" b="1" dirty="0" smtClean="0">
                <a:solidFill>
                  <a:srgbClr val="000090"/>
                </a:solidFill>
              </a:rPr>
              <a:t> with Fermi LAT and CTA</a:t>
            </a:r>
            <a:endParaRPr lang="pl-PL" sz="3200" b="1" dirty="0">
              <a:solidFill>
                <a:srgbClr val="000090"/>
              </a:solidFill>
            </a:endParaRPr>
          </a:p>
        </p:txBody>
      </p:sp>
      <p:sp>
        <p:nvSpPr>
          <p:cNvPr id="2" name="Symbol zastępczy stopki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L. Roszkowski, multiDM, 3/06/2016</a:t>
            </a:r>
            <a:endParaRPr lang="en-US"/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D1D49-2B4D-254C-87AB-5B655AD6F369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11" name="PoleTekstowe 10"/>
          <p:cNvSpPr txBox="1"/>
          <p:nvPr/>
        </p:nvSpPr>
        <p:spPr>
          <a:xfrm>
            <a:off x="663527" y="797379"/>
            <a:ext cx="78608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 err="1" smtClean="0"/>
              <a:t>Example</a:t>
            </a:r>
            <a:r>
              <a:rPr lang="pl-PL" sz="2000" b="1" dirty="0" smtClean="0"/>
              <a:t>: BP4a (``</a:t>
            </a:r>
            <a:r>
              <a:rPr lang="pl-PL" sz="2000" b="1" dirty="0" err="1" smtClean="0"/>
              <a:t>generic</a:t>
            </a:r>
            <a:r>
              <a:rPr lang="pl-PL" sz="2000" b="1" dirty="0" smtClean="0"/>
              <a:t>”)  </a:t>
            </a:r>
          </a:p>
          <a:p>
            <a:r>
              <a:rPr lang="pl-PL" sz="2000" b="1" dirty="0" smtClean="0"/>
              <a:t>``True” WIMP: </a:t>
            </a:r>
            <a:r>
              <a:rPr lang="pl-PL" sz="2000" b="1" dirty="0" err="1" smtClean="0"/>
              <a:t>m</a:t>
            </a:r>
            <a:r>
              <a:rPr lang="pl-PL" sz="2000" b="1" baseline="-25000" dirty="0" err="1" smtClean="0"/>
              <a:t>X</a:t>
            </a:r>
            <a:r>
              <a:rPr lang="pl-PL" sz="2000" b="1" dirty="0" smtClean="0"/>
              <a:t>= 1 </a:t>
            </a:r>
            <a:r>
              <a:rPr lang="pl-PL" sz="2000" b="1" dirty="0" err="1" smtClean="0"/>
              <a:t>TeV</a:t>
            </a:r>
            <a:r>
              <a:rPr lang="pl-PL" sz="2000" b="1" dirty="0" smtClean="0"/>
              <a:t>, </a:t>
            </a:r>
            <a:r>
              <a:rPr lang="pl-PL" sz="2000" b="1" dirty="0" smtClean="0">
                <a:solidFill>
                  <a:srgbClr val="FF0000"/>
                </a:solidFill>
              </a:rPr>
              <a:t>BR(b-</a:t>
            </a:r>
            <a:r>
              <a:rPr lang="pl-PL" sz="2000" b="1" dirty="0" err="1" smtClean="0">
                <a:solidFill>
                  <a:srgbClr val="FF0000"/>
                </a:solidFill>
              </a:rPr>
              <a:t>bbar</a:t>
            </a:r>
            <a:r>
              <a:rPr lang="pl-PL" sz="2000" b="1" dirty="0" smtClean="0">
                <a:solidFill>
                  <a:srgbClr val="FF0000"/>
                </a:solidFill>
              </a:rPr>
              <a:t>)=1</a:t>
            </a:r>
            <a:r>
              <a:rPr lang="pl-PL" sz="2000" b="1" dirty="0" smtClean="0"/>
              <a:t>, sigma*v= 2x10</a:t>
            </a:r>
            <a:r>
              <a:rPr lang="pl-PL" sz="2000" b="1" baseline="30000" dirty="0" smtClean="0"/>
              <a:t>-25</a:t>
            </a:r>
            <a:r>
              <a:rPr lang="pl-PL" sz="2000" b="1" dirty="0" smtClean="0"/>
              <a:t> cm</a:t>
            </a:r>
            <a:r>
              <a:rPr lang="pl-PL" sz="2000" b="1" baseline="30000" dirty="0" smtClean="0"/>
              <a:t>3</a:t>
            </a:r>
            <a:r>
              <a:rPr lang="pl-PL" sz="2000" b="1" dirty="0" smtClean="0"/>
              <a:t>s</a:t>
            </a:r>
            <a:r>
              <a:rPr lang="pl-PL" sz="2000" b="1" baseline="30000" dirty="0" smtClean="0"/>
              <a:t>-1</a:t>
            </a:r>
            <a:endParaRPr lang="pl-PL" sz="2000" b="1" dirty="0"/>
          </a:p>
        </p:txBody>
      </p:sp>
      <p:sp>
        <p:nvSpPr>
          <p:cNvPr id="14" name="PoleTekstowe 13"/>
          <p:cNvSpPr txBox="1"/>
          <p:nvPr/>
        </p:nvSpPr>
        <p:spPr>
          <a:xfrm>
            <a:off x="663528" y="1668812"/>
            <a:ext cx="75393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 smtClean="0">
                <a:solidFill>
                  <a:srgbClr val="800000"/>
                </a:solidFill>
              </a:rPr>
              <a:t>But </a:t>
            </a:r>
            <a:r>
              <a:rPr lang="pl-PL" sz="2000" b="1" dirty="0" err="1" smtClean="0">
                <a:solidFill>
                  <a:srgbClr val="800000"/>
                </a:solidFill>
              </a:rPr>
              <a:t>other</a:t>
            </a:r>
            <a:r>
              <a:rPr lang="pl-PL" sz="2000" b="1" dirty="0" smtClean="0">
                <a:solidFill>
                  <a:srgbClr val="800000"/>
                </a:solidFill>
              </a:rPr>
              <a:t> </a:t>
            </a:r>
            <a:r>
              <a:rPr lang="pl-PL" sz="2000" b="1" dirty="0" err="1" smtClean="0">
                <a:solidFill>
                  <a:srgbClr val="800000"/>
                </a:solidFill>
              </a:rPr>
              <a:t>values</a:t>
            </a:r>
            <a:r>
              <a:rPr lang="pl-PL" sz="2000" b="1" dirty="0" smtClean="0">
                <a:solidFill>
                  <a:srgbClr val="800000"/>
                </a:solidFill>
              </a:rPr>
              <a:t> of </a:t>
            </a:r>
            <a:r>
              <a:rPr lang="pl-PL" sz="2000" b="1" dirty="0" err="1" smtClean="0">
                <a:solidFill>
                  <a:srgbClr val="800000"/>
                </a:solidFill>
              </a:rPr>
              <a:t>m</a:t>
            </a:r>
            <a:r>
              <a:rPr lang="pl-PL" sz="2000" b="1" baseline="-25000" dirty="0" err="1" smtClean="0">
                <a:solidFill>
                  <a:srgbClr val="800000"/>
                </a:solidFill>
              </a:rPr>
              <a:t>X</a:t>
            </a:r>
            <a:r>
              <a:rPr lang="pl-PL" sz="2000" b="1" dirty="0" smtClean="0">
                <a:solidFill>
                  <a:srgbClr val="800000"/>
                </a:solidFill>
              </a:rPr>
              <a:t> and </a:t>
            </a:r>
            <a:r>
              <a:rPr lang="pl-PL" sz="2000" b="1" dirty="0" err="1" smtClean="0">
                <a:solidFill>
                  <a:srgbClr val="800000"/>
                </a:solidFill>
              </a:rPr>
              <a:t>final</a:t>
            </a:r>
            <a:r>
              <a:rPr lang="pl-PL" sz="2000" b="1" dirty="0" smtClean="0">
                <a:solidFill>
                  <a:srgbClr val="800000"/>
                </a:solidFill>
              </a:rPr>
              <a:t> </a:t>
            </a:r>
            <a:r>
              <a:rPr lang="pl-PL" sz="2000" b="1" dirty="0" err="1" smtClean="0">
                <a:solidFill>
                  <a:srgbClr val="800000"/>
                </a:solidFill>
              </a:rPr>
              <a:t>states</a:t>
            </a:r>
            <a:r>
              <a:rPr lang="pl-PL" sz="2000" b="1" dirty="0" smtClean="0">
                <a:solidFill>
                  <a:srgbClr val="800000"/>
                </a:solidFill>
              </a:rPr>
              <a:t> </a:t>
            </a:r>
            <a:r>
              <a:rPr lang="pl-PL" sz="2000" b="1" dirty="0" err="1" smtClean="0">
                <a:solidFill>
                  <a:srgbClr val="800000"/>
                </a:solidFill>
              </a:rPr>
              <a:t>can</a:t>
            </a:r>
            <a:r>
              <a:rPr lang="pl-PL" sz="2000" b="1" dirty="0" smtClean="0">
                <a:solidFill>
                  <a:srgbClr val="800000"/>
                </a:solidFill>
              </a:rPr>
              <a:t> </a:t>
            </a:r>
            <a:r>
              <a:rPr lang="pl-PL" sz="2000" b="1" dirty="0" err="1" smtClean="0">
                <a:solidFill>
                  <a:srgbClr val="800000"/>
                </a:solidFill>
              </a:rPr>
              <a:t>give</a:t>
            </a:r>
            <a:r>
              <a:rPr lang="pl-PL" sz="2000" b="1" dirty="0" smtClean="0">
                <a:solidFill>
                  <a:srgbClr val="800000"/>
                </a:solidFill>
              </a:rPr>
              <a:t> </a:t>
            </a:r>
            <a:r>
              <a:rPr lang="pl-PL" sz="2000" b="1" dirty="0" err="1" smtClean="0">
                <a:solidFill>
                  <a:srgbClr val="800000"/>
                </a:solidFill>
              </a:rPr>
              <a:t>very</a:t>
            </a:r>
            <a:r>
              <a:rPr lang="pl-PL" sz="2000" b="1" dirty="0" smtClean="0">
                <a:solidFill>
                  <a:srgbClr val="800000"/>
                </a:solidFill>
              </a:rPr>
              <a:t> </a:t>
            </a:r>
            <a:r>
              <a:rPr lang="pl-PL" sz="2000" b="1" dirty="0" err="1" smtClean="0">
                <a:solidFill>
                  <a:srgbClr val="800000"/>
                </a:solidFill>
              </a:rPr>
              <a:t>similar</a:t>
            </a:r>
            <a:r>
              <a:rPr lang="pl-PL" sz="2000" b="1" dirty="0" smtClean="0">
                <a:solidFill>
                  <a:srgbClr val="800000"/>
                </a:solidFill>
              </a:rPr>
              <a:t> spectra!</a:t>
            </a:r>
            <a:endParaRPr lang="pl-PL" sz="2000" b="1" dirty="0">
              <a:solidFill>
                <a:srgbClr val="800000"/>
              </a:solidFill>
            </a:endParaRPr>
          </a:p>
        </p:txBody>
      </p:sp>
      <p:sp>
        <p:nvSpPr>
          <p:cNvPr id="15" name="PoleTekstowe 14"/>
          <p:cNvSpPr txBox="1"/>
          <p:nvPr/>
        </p:nvSpPr>
        <p:spPr>
          <a:xfrm>
            <a:off x="663527" y="5287522"/>
            <a:ext cx="80232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 smtClean="0">
                <a:solidFill>
                  <a:srgbClr val="800000"/>
                </a:solidFill>
              </a:rPr>
              <a:t>--&gt; Heavy WIMP:  Mass </a:t>
            </a:r>
            <a:r>
              <a:rPr lang="pl-PL" sz="2000" b="1" dirty="0" err="1" smtClean="0">
                <a:solidFill>
                  <a:srgbClr val="800000"/>
                </a:solidFill>
              </a:rPr>
              <a:t>reconstruction</a:t>
            </a:r>
            <a:r>
              <a:rPr lang="pl-PL" sz="2000" b="1" dirty="0" smtClean="0">
                <a:solidFill>
                  <a:srgbClr val="800000"/>
                </a:solidFill>
              </a:rPr>
              <a:t> </a:t>
            </a:r>
            <a:r>
              <a:rPr lang="pl-PL" sz="2000" b="1" dirty="0" err="1" smtClean="0">
                <a:solidFill>
                  <a:srgbClr val="800000"/>
                </a:solidFill>
              </a:rPr>
              <a:t>doable</a:t>
            </a:r>
            <a:r>
              <a:rPr lang="pl-PL" sz="2000" b="1" dirty="0" smtClean="0">
                <a:solidFill>
                  <a:srgbClr val="800000"/>
                </a:solidFill>
              </a:rPr>
              <a:t> but </a:t>
            </a:r>
            <a:r>
              <a:rPr lang="pl-PL" sz="2000" b="1" dirty="0" err="1" smtClean="0">
                <a:solidFill>
                  <a:srgbClr val="800000"/>
                </a:solidFill>
              </a:rPr>
              <a:t>crude</a:t>
            </a:r>
            <a:r>
              <a:rPr lang="pl-PL" sz="2000" b="1" dirty="0" smtClean="0">
                <a:solidFill>
                  <a:srgbClr val="800000"/>
                </a:solidFill>
              </a:rPr>
              <a:t> (CTA)</a:t>
            </a:r>
          </a:p>
          <a:p>
            <a:pPr algn="ctr"/>
            <a:r>
              <a:rPr lang="pl-PL" sz="2000" b="1" dirty="0" smtClean="0">
                <a:solidFill>
                  <a:srgbClr val="800000"/>
                </a:solidFill>
              </a:rPr>
              <a:t>Fermi LAT </a:t>
            </a:r>
            <a:r>
              <a:rPr lang="pl-PL" sz="2000" b="1" dirty="0" err="1" smtClean="0">
                <a:solidFill>
                  <a:srgbClr val="800000"/>
                </a:solidFill>
              </a:rPr>
              <a:t>helps</a:t>
            </a:r>
            <a:r>
              <a:rPr lang="pl-PL" sz="2000" b="1" dirty="0" smtClean="0">
                <a:solidFill>
                  <a:srgbClr val="800000"/>
                </a:solidFill>
              </a:rPr>
              <a:t> </a:t>
            </a:r>
            <a:r>
              <a:rPr lang="pl-PL" sz="2000" b="1" dirty="0" err="1" smtClean="0">
                <a:solidFill>
                  <a:srgbClr val="800000"/>
                </a:solidFill>
              </a:rPr>
              <a:t>narrow</a:t>
            </a:r>
            <a:r>
              <a:rPr lang="pl-PL" sz="2000" b="1" dirty="0" smtClean="0">
                <a:solidFill>
                  <a:srgbClr val="800000"/>
                </a:solidFill>
              </a:rPr>
              <a:t> down sigma*v</a:t>
            </a:r>
            <a:endParaRPr lang="pl-PL" sz="2000" b="1" dirty="0">
              <a:solidFill>
                <a:srgbClr val="800000"/>
              </a:solidFill>
            </a:endParaRPr>
          </a:p>
        </p:txBody>
      </p:sp>
      <p:sp>
        <p:nvSpPr>
          <p:cNvPr id="16" name="Zaokrąglony prostokąt 15"/>
          <p:cNvSpPr/>
          <p:nvPr/>
        </p:nvSpPr>
        <p:spPr>
          <a:xfrm>
            <a:off x="1210832" y="5287522"/>
            <a:ext cx="6835638" cy="707886"/>
          </a:xfrm>
          <a:prstGeom prst="roundRect">
            <a:avLst/>
          </a:prstGeom>
          <a:solidFill>
            <a:schemeClr val="accent6">
              <a:alpha val="2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527" y="2273300"/>
            <a:ext cx="3434339" cy="2907208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5864" y="2273300"/>
            <a:ext cx="3397009" cy="2907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997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ytuł 9"/>
          <p:cNvSpPr>
            <a:spLocks noGrp="1"/>
          </p:cNvSpPr>
          <p:nvPr>
            <p:ph type="title"/>
          </p:nvPr>
        </p:nvSpPr>
        <p:spPr>
          <a:xfrm>
            <a:off x="457200" y="-168402"/>
            <a:ext cx="8229600" cy="1143000"/>
          </a:xfrm>
        </p:spPr>
        <p:txBody>
          <a:bodyPr>
            <a:normAutofit/>
          </a:bodyPr>
          <a:lstStyle/>
          <a:p>
            <a:r>
              <a:rPr lang="pl-PL" sz="3200" b="1" dirty="0" smtClean="0">
                <a:solidFill>
                  <a:srgbClr val="000090"/>
                </a:solidFill>
              </a:rPr>
              <a:t>WIMP </a:t>
            </a:r>
            <a:r>
              <a:rPr lang="pl-PL" sz="3200" b="1" dirty="0" err="1" smtClean="0">
                <a:solidFill>
                  <a:srgbClr val="000090"/>
                </a:solidFill>
              </a:rPr>
              <a:t>reconstruction</a:t>
            </a:r>
            <a:r>
              <a:rPr lang="pl-PL" sz="3200" b="1" dirty="0" smtClean="0">
                <a:solidFill>
                  <a:srgbClr val="000090"/>
                </a:solidFill>
              </a:rPr>
              <a:t> with Fermi LAT and CTA</a:t>
            </a:r>
            <a:endParaRPr lang="pl-PL" sz="3200" b="1" dirty="0">
              <a:solidFill>
                <a:srgbClr val="000090"/>
              </a:solidFill>
            </a:endParaRPr>
          </a:p>
        </p:txBody>
      </p:sp>
      <p:sp>
        <p:nvSpPr>
          <p:cNvPr id="2" name="Symbol zastępczy stopki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L. Roszkowski, multiDM, 3/06/2016</a:t>
            </a:r>
            <a:endParaRPr lang="en-US"/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D1D49-2B4D-254C-87AB-5B655AD6F369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11" name="PoleTekstowe 10"/>
          <p:cNvSpPr txBox="1"/>
          <p:nvPr/>
        </p:nvSpPr>
        <p:spPr>
          <a:xfrm>
            <a:off x="663527" y="797379"/>
            <a:ext cx="78608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 err="1" smtClean="0"/>
              <a:t>Example</a:t>
            </a:r>
            <a:r>
              <a:rPr lang="pl-PL" sz="2000" b="1" dirty="0" smtClean="0"/>
              <a:t>: BP4b  </a:t>
            </a:r>
            <a:r>
              <a:rPr lang="pl-PL" sz="2000" b="1" dirty="0" smtClean="0">
                <a:solidFill>
                  <a:srgbClr val="0000FF"/>
                </a:solidFill>
              </a:rPr>
              <a:t>(</a:t>
            </a:r>
            <a:r>
              <a:rPr lang="pl-PL" sz="2000" b="1" dirty="0" err="1" smtClean="0">
                <a:solidFill>
                  <a:srgbClr val="0000FF"/>
                </a:solidFill>
              </a:rPr>
              <a:t>close</a:t>
            </a:r>
            <a:r>
              <a:rPr lang="pl-PL" sz="2000" b="1" dirty="0" smtClean="0">
                <a:solidFill>
                  <a:srgbClr val="0000FF"/>
                </a:solidFill>
              </a:rPr>
              <a:t> to SUSY ~1 </a:t>
            </a:r>
            <a:r>
              <a:rPr lang="pl-PL" sz="2000" b="1" dirty="0" err="1" smtClean="0">
                <a:solidFill>
                  <a:srgbClr val="0000FF"/>
                </a:solidFill>
              </a:rPr>
              <a:t>TeV</a:t>
            </a:r>
            <a:r>
              <a:rPr lang="pl-PL" sz="2000" b="1" dirty="0" smtClean="0">
                <a:solidFill>
                  <a:srgbClr val="0000FF"/>
                </a:solidFill>
              </a:rPr>
              <a:t> </a:t>
            </a:r>
            <a:r>
              <a:rPr lang="pl-PL" sz="2000" b="1" dirty="0" err="1" smtClean="0">
                <a:solidFill>
                  <a:srgbClr val="0000FF"/>
                </a:solidFill>
              </a:rPr>
              <a:t>higgsino</a:t>
            </a:r>
            <a:r>
              <a:rPr lang="pl-PL" sz="2000" b="1" dirty="0" smtClean="0">
                <a:solidFill>
                  <a:srgbClr val="0000FF"/>
                </a:solidFill>
              </a:rPr>
              <a:t> </a:t>
            </a:r>
            <a:r>
              <a:rPr lang="pl-PL" sz="2000" b="1" dirty="0" err="1" smtClean="0">
                <a:solidFill>
                  <a:srgbClr val="0000FF"/>
                </a:solidFill>
              </a:rPr>
              <a:t>case</a:t>
            </a:r>
            <a:r>
              <a:rPr lang="pl-PL" sz="2000" b="1" dirty="0" smtClean="0">
                <a:solidFill>
                  <a:srgbClr val="0000FF"/>
                </a:solidFill>
              </a:rPr>
              <a:t>)</a:t>
            </a:r>
          </a:p>
          <a:p>
            <a:r>
              <a:rPr lang="pl-PL" sz="2000" b="1" dirty="0" smtClean="0"/>
              <a:t>``True” WIMP: </a:t>
            </a:r>
            <a:r>
              <a:rPr lang="pl-PL" sz="2000" b="1" dirty="0" err="1" smtClean="0"/>
              <a:t>m</a:t>
            </a:r>
            <a:r>
              <a:rPr lang="pl-PL" sz="2000" b="1" baseline="-25000" dirty="0" err="1" smtClean="0"/>
              <a:t>X</a:t>
            </a:r>
            <a:r>
              <a:rPr lang="pl-PL" sz="2000" b="1" dirty="0" smtClean="0"/>
              <a:t>= 1 </a:t>
            </a:r>
            <a:r>
              <a:rPr lang="pl-PL" sz="2000" b="1" dirty="0" err="1" smtClean="0"/>
              <a:t>TeV</a:t>
            </a:r>
            <a:r>
              <a:rPr lang="pl-PL" sz="2000" b="1" dirty="0" smtClean="0"/>
              <a:t>, </a:t>
            </a:r>
            <a:r>
              <a:rPr lang="pl-PL" sz="2000" b="1" dirty="0" smtClean="0">
                <a:solidFill>
                  <a:srgbClr val="FF0000"/>
                </a:solidFill>
              </a:rPr>
              <a:t>BR(WW)=1</a:t>
            </a:r>
            <a:r>
              <a:rPr lang="pl-PL" sz="2000" b="1" dirty="0" smtClean="0"/>
              <a:t>, sigma*v= 2x10</a:t>
            </a:r>
            <a:r>
              <a:rPr lang="pl-PL" sz="2000" b="1" baseline="30000" dirty="0" smtClean="0"/>
              <a:t>-25</a:t>
            </a:r>
            <a:r>
              <a:rPr lang="pl-PL" sz="2000" b="1" dirty="0" smtClean="0"/>
              <a:t> cm</a:t>
            </a:r>
            <a:r>
              <a:rPr lang="pl-PL" sz="2000" b="1" baseline="30000" dirty="0" smtClean="0"/>
              <a:t>3</a:t>
            </a:r>
            <a:r>
              <a:rPr lang="pl-PL" sz="2000" b="1" dirty="0" smtClean="0"/>
              <a:t>s</a:t>
            </a:r>
            <a:r>
              <a:rPr lang="pl-PL" sz="2000" b="1" baseline="30000" dirty="0" smtClean="0"/>
              <a:t>-1</a:t>
            </a:r>
            <a:endParaRPr lang="pl-PL" sz="2000" b="1" dirty="0"/>
          </a:p>
        </p:txBody>
      </p:sp>
      <p:sp>
        <p:nvSpPr>
          <p:cNvPr id="14" name="PoleTekstowe 13"/>
          <p:cNvSpPr txBox="1"/>
          <p:nvPr/>
        </p:nvSpPr>
        <p:spPr>
          <a:xfrm>
            <a:off x="541867" y="5442228"/>
            <a:ext cx="81449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 smtClean="0">
                <a:solidFill>
                  <a:srgbClr val="800000"/>
                </a:solidFill>
              </a:rPr>
              <a:t>WW </a:t>
            </a:r>
            <a:r>
              <a:rPr lang="pl-PL" sz="2000" b="1" dirty="0" err="1" smtClean="0">
                <a:solidFill>
                  <a:srgbClr val="800000"/>
                </a:solidFill>
              </a:rPr>
              <a:t>final</a:t>
            </a:r>
            <a:r>
              <a:rPr lang="pl-PL" sz="2000" b="1" dirty="0" smtClean="0">
                <a:solidFill>
                  <a:srgbClr val="800000"/>
                </a:solidFill>
              </a:rPr>
              <a:t> </a:t>
            </a:r>
            <a:r>
              <a:rPr lang="pl-PL" sz="2000" b="1" dirty="0" err="1" smtClean="0">
                <a:solidFill>
                  <a:srgbClr val="800000"/>
                </a:solidFill>
              </a:rPr>
              <a:t>state</a:t>
            </a:r>
            <a:r>
              <a:rPr lang="pl-PL" sz="2000" b="1" dirty="0" smtClean="0">
                <a:solidFill>
                  <a:srgbClr val="800000"/>
                </a:solidFill>
              </a:rPr>
              <a:t>: </a:t>
            </a:r>
            <a:r>
              <a:rPr lang="pl-PL" sz="2000" b="1" dirty="0" err="1" smtClean="0">
                <a:solidFill>
                  <a:srgbClr val="800000"/>
                </a:solidFill>
              </a:rPr>
              <a:t>both</a:t>
            </a:r>
            <a:r>
              <a:rPr lang="pl-PL" sz="2000" b="1" dirty="0" smtClean="0">
                <a:solidFill>
                  <a:srgbClr val="800000"/>
                </a:solidFill>
              </a:rPr>
              <a:t> </a:t>
            </a:r>
            <a:r>
              <a:rPr lang="pl-PL" sz="2000" b="1" dirty="0" err="1" smtClean="0">
                <a:solidFill>
                  <a:srgbClr val="800000"/>
                </a:solidFill>
              </a:rPr>
              <a:t>m</a:t>
            </a:r>
            <a:r>
              <a:rPr lang="pl-PL" sz="2000" b="1" baseline="-25000" dirty="0" err="1" smtClean="0">
                <a:solidFill>
                  <a:srgbClr val="800000"/>
                </a:solidFill>
              </a:rPr>
              <a:t>X</a:t>
            </a:r>
            <a:r>
              <a:rPr lang="pl-PL" sz="2000" b="1" dirty="0" smtClean="0">
                <a:solidFill>
                  <a:srgbClr val="800000"/>
                </a:solidFill>
              </a:rPr>
              <a:t> and </a:t>
            </a:r>
            <a:r>
              <a:rPr lang="pl-PL" sz="2000" b="1" dirty="0" err="1" smtClean="0">
                <a:solidFill>
                  <a:srgbClr val="800000"/>
                </a:solidFill>
              </a:rPr>
              <a:t>final</a:t>
            </a:r>
            <a:r>
              <a:rPr lang="pl-PL" sz="2000" b="1" dirty="0" smtClean="0">
                <a:solidFill>
                  <a:srgbClr val="800000"/>
                </a:solidFill>
              </a:rPr>
              <a:t> </a:t>
            </a:r>
            <a:r>
              <a:rPr lang="pl-PL" sz="2000" b="1" dirty="0" err="1" smtClean="0">
                <a:solidFill>
                  <a:srgbClr val="800000"/>
                </a:solidFill>
              </a:rPr>
              <a:t>state</a:t>
            </a:r>
            <a:r>
              <a:rPr lang="pl-PL" sz="2000" b="1" dirty="0" err="1">
                <a:solidFill>
                  <a:srgbClr val="800000"/>
                </a:solidFill>
              </a:rPr>
              <a:t>s</a:t>
            </a:r>
            <a:r>
              <a:rPr lang="pl-PL" sz="2000" b="1" dirty="0" smtClean="0">
                <a:solidFill>
                  <a:srgbClr val="800000"/>
                </a:solidFill>
              </a:rPr>
              <a:t> </a:t>
            </a:r>
            <a:r>
              <a:rPr lang="pl-PL" sz="2000" b="1" dirty="0" err="1" smtClean="0">
                <a:solidFill>
                  <a:srgbClr val="800000"/>
                </a:solidFill>
              </a:rPr>
              <a:t>can</a:t>
            </a:r>
            <a:r>
              <a:rPr lang="pl-PL" sz="2000" b="1" dirty="0" smtClean="0">
                <a:solidFill>
                  <a:srgbClr val="800000"/>
                </a:solidFill>
              </a:rPr>
              <a:t> be </a:t>
            </a:r>
            <a:r>
              <a:rPr lang="pl-PL" sz="2000" b="1" dirty="0" err="1" smtClean="0">
                <a:solidFill>
                  <a:srgbClr val="800000"/>
                </a:solidFill>
              </a:rPr>
              <a:t>reconstructed</a:t>
            </a:r>
            <a:r>
              <a:rPr lang="pl-PL" sz="2000" b="1" dirty="0" smtClean="0">
                <a:solidFill>
                  <a:srgbClr val="800000"/>
                </a:solidFill>
              </a:rPr>
              <a:t> </a:t>
            </a:r>
            <a:r>
              <a:rPr lang="pl-PL" sz="2000" b="1" dirty="0" err="1" smtClean="0">
                <a:solidFill>
                  <a:srgbClr val="800000"/>
                </a:solidFill>
              </a:rPr>
              <a:t>rather</a:t>
            </a:r>
            <a:r>
              <a:rPr lang="pl-PL" sz="2000" b="1" dirty="0" smtClean="0">
                <a:solidFill>
                  <a:srgbClr val="800000"/>
                </a:solidFill>
              </a:rPr>
              <a:t> </a:t>
            </a:r>
            <a:r>
              <a:rPr lang="pl-PL" sz="2000" b="1" dirty="0" err="1" smtClean="0">
                <a:solidFill>
                  <a:srgbClr val="800000"/>
                </a:solidFill>
              </a:rPr>
              <a:t>well</a:t>
            </a:r>
            <a:r>
              <a:rPr lang="pl-PL" sz="2000" b="1" dirty="0" smtClean="0">
                <a:solidFill>
                  <a:srgbClr val="800000"/>
                </a:solidFill>
              </a:rPr>
              <a:t>!</a:t>
            </a:r>
            <a:endParaRPr lang="pl-PL" sz="2000" b="1" dirty="0">
              <a:solidFill>
                <a:srgbClr val="800000"/>
              </a:solidFill>
            </a:endParaRPr>
          </a:p>
        </p:txBody>
      </p:sp>
      <p:sp>
        <p:nvSpPr>
          <p:cNvPr id="16" name="Zaokrąglony prostokąt 15"/>
          <p:cNvSpPr/>
          <p:nvPr/>
        </p:nvSpPr>
        <p:spPr>
          <a:xfrm>
            <a:off x="663526" y="5401092"/>
            <a:ext cx="8023273" cy="517108"/>
          </a:xfrm>
          <a:prstGeom prst="roundRect">
            <a:avLst/>
          </a:prstGeom>
          <a:solidFill>
            <a:schemeClr val="accent6">
              <a:alpha val="2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8259" y="2273300"/>
            <a:ext cx="3376113" cy="2907208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527" y="2273300"/>
            <a:ext cx="3344852" cy="2907208"/>
          </a:xfrm>
          <a:prstGeom prst="rect">
            <a:avLst/>
          </a:prstGeom>
        </p:spPr>
      </p:pic>
      <p:sp>
        <p:nvSpPr>
          <p:cNvPr id="8" name="PoleTekstowe 7"/>
          <p:cNvSpPr txBox="1"/>
          <p:nvPr/>
        </p:nvSpPr>
        <p:spPr>
          <a:xfrm>
            <a:off x="663527" y="1617133"/>
            <a:ext cx="44265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 err="1" smtClean="0"/>
              <a:t>Additional</a:t>
            </a:r>
            <a:r>
              <a:rPr lang="pl-PL" sz="1600" b="1" dirty="0" smtClean="0"/>
              <a:t> </a:t>
            </a:r>
            <a:r>
              <a:rPr lang="pl-PL" sz="1600" b="1" dirty="0" err="1" smtClean="0"/>
              <a:t>spectral</a:t>
            </a:r>
            <a:r>
              <a:rPr lang="pl-PL" sz="1600" b="1" dirty="0" smtClean="0"/>
              <a:t> </a:t>
            </a:r>
            <a:r>
              <a:rPr lang="pl-PL" sz="1600" b="1" dirty="0" err="1" smtClean="0"/>
              <a:t>feature</a:t>
            </a:r>
            <a:r>
              <a:rPr lang="pl-PL" sz="1600" b="1" dirty="0" smtClean="0"/>
              <a:t>: </a:t>
            </a:r>
            <a:r>
              <a:rPr lang="pl-PL" sz="1600" b="1" dirty="0" err="1" smtClean="0"/>
              <a:t>spike</a:t>
            </a:r>
            <a:r>
              <a:rPr lang="pl-PL" sz="1600" b="1" dirty="0" smtClean="0"/>
              <a:t> </a:t>
            </a:r>
            <a:r>
              <a:rPr lang="pl-PL" sz="1600" b="1" dirty="0" err="1" smtClean="0"/>
              <a:t>at</a:t>
            </a:r>
            <a:r>
              <a:rPr lang="pl-PL" sz="1600" b="1" dirty="0" smtClean="0"/>
              <a:t> </a:t>
            </a:r>
            <a:r>
              <a:rPr lang="pl-PL" sz="1600" b="1" dirty="0" err="1" smtClean="0"/>
              <a:t>E</a:t>
            </a:r>
            <a:r>
              <a:rPr lang="pl-PL" sz="1600" b="1" baseline="-25000" dirty="0" err="1" smtClean="0"/>
              <a:t>gamma</a:t>
            </a:r>
            <a:r>
              <a:rPr lang="pl-PL" sz="1600" b="1" dirty="0" smtClean="0"/>
              <a:t>=~ </a:t>
            </a:r>
            <a:r>
              <a:rPr lang="pl-PL" sz="1600" b="1" dirty="0" err="1" smtClean="0"/>
              <a:t>m</a:t>
            </a:r>
            <a:r>
              <a:rPr lang="pl-PL" sz="1600" b="1" baseline="-25000" dirty="0" err="1"/>
              <a:t>X</a:t>
            </a:r>
            <a:endParaRPr lang="pl-PL" sz="1600" b="1" dirty="0"/>
          </a:p>
        </p:txBody>
      </p:sp>
      <p:sp>
        <p:nvSpPr>
          <p:cNvPr id="9" name="PoleTekstowe 8"/>
          <p:cNvSpPr txBox="1"/>
          <p:nvPr/>
        </p:nvSpPr>
        <p:spPr>
          <a:xfrm>
            <a:off x="5249333" y="1617133"/>
            <a:ext cx="3200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1600" b="1" dirty="0" smtClean="0"/>
              <a:t>(</a:t>
            </a:r>
            <a:r>
              <a:rPr lang="pl-PL" sz="1600" b="1" dirty="0" err="1" smtClean="0"/>
              <a:t>caused</a:t>
            </a:r>
            <a:r>
              <a:rPr lang="pl-PL" sz="1600" b="1" dirty="0" smtClean="0"/>
              <a:t> by W </a:t>
            </a:r>
            <a:r>
              <a:rPr lang="pl-PL" sz="1600" b="1" dirty="0" smtClean="0">
                <a:sym typeface="Wingdings"/>
              </a:rPr>
              <a:t> </a:t>
            </a:r>
            <a:r>
              <a:rPr lang="pl-PL" sz="1600" b="1" dirty="0" err="1" smtClean="0">
                <a:sym typeface="Wingdings"/>
              </a:rPr>
              <a:t>W+gamma</a:t>
            </a:r>
            <a:r>
              <a:rPr lang="pl-PL" sz="1600" b="1" dirty="0" smtClean="0">
                <a:sym typeface="Wingdings"/>
              </a:rPr>
              <a:t>)</a:t>
            </a:r>
            <a:endParaRPr lang="pl-PL" sz="1600" b="1" dirty="0"/>
          </a:p>
        </p:txBody>
      </p:sp>
      <p:sp>
        <p:nvSpPr>
          <p:cNvPr id="12" name="PoleTekstowe 11"/>
          <p:cNvSpPr txBox="1"/>
          <p:nvPr/>
        </p:nvSpPr>
        <p:spPr>
          <a:xfrm>
            <a:off x="2472267" y="6121399"/>
            <a:ext cx="63246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b="1" dirty="0" err="1" smtClean="0"/>
              <a:t>Even</a:t>
            </a:r>
            <a:r>
              <a:rPr lang="pl-PL" sz="1400" b="1" dirty="0" smtClean="0"/>
              <a:t> </a:t>
            </a:r>
            <a:r>
              <a:rPr lang="pl-PL" sz="1400" b="1" dirty="0" err="1" smtClean="0"/>
              <a:t>more</a:t>
            </a:r>
            <a:r>
              <a:rPr lang="pl-PL" sz="1400" b="1" dirty="0" smtClean="0"/>
              <a:t> </a:t>
            </a:r>
            <a:r>
              <a:rPr lang="pl-PL" sz="1400" b="1" dirty="0" err="1" smtClean="0"/>
              <a:t>optimistic</a:t>
            </a:r>
            <a:r>
              <a:rPr lang="pl-PL" sz="1400" b="1" dirty="0" smtClean="0"/>
              <a:t> </a:t>
            </a:r>
            <a:r>
              <a:rPr lang="pl-PL" sz="1400" b="1" dirty="0" err="1" smtClean="0"/>
              <a:t>results</a:t>
            </a:r>
            <a:r>
              <a:rPr lang="pl-PL" sz="1400" b="1" dirty="0" smtClean="0"/>
              <a:t> for tau-tau and </a:t>
            </a:r>
            <a:r>
              <a:rPr lang="pl-PL" sz="1400" b="1" dirty="0" err="1" smtClean="0"/>
              <a:t>leptonic</a:t>
            </a:r>
            <a:r>
              <a:rPr lang="pl-PL" sz="1400" b="1" dirty="0" smtClean="0"/>
              <a:t> </a:t>
            </a:r>
            <a:r>
              <a:rPr lang="pl-PL" sz="1400" b="1" dirty="0" err="1" smtClean="0"/>
              <a:t>final</a:t>
            </a:r>
            <a:r>
              <a:rPr lang="pl-PL" sz="1400" b="1" dirty="0" smtClean="0"/>
              <a:t> </a:t>
            </a:r>
            <a:r>
              <a:rPr lang="pl-PL" sz="1400" b="1" dirty="0" err="1" smtClean="0"/>
              <a:t>states</a:t>
            </a:r>
            <a:r>
              <a:rPr lang="pl-PL" sz="1400" b="1" dirty="0" smtClean="0"/>
              <a:t> (mu-mu and e-e)</a:t>
            </a:r>
            <a:endParaRPr lang="pl-PL" sz="1400" b="1" dirty="0"/>
          </a:p>
        </p:txBody>
      </p:sp>
    </p:spTree>
    <p:extLst>
      <p:ext uri="{BB962C8B-B14F-4D97-AF65-F5344CB8AC3E}">
        <p14:creationId xmlns:p14="http://schemas.microsoft.com/office/powerpoint/2010/main" val="78027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ytuł 9"/>
          <p:cNvSpPr>
            <a:spLocks noGrp="1"/>
          </p:cNvSpPr>
          <p:nvPr>
            <p:ph type="title"/>
          </p:nvPr>
        </p:nvSpPr>
        <p:spPr>
          <a:xfrm>
            <a:off x="220133" y="-168402"/>
            <a:ext cx="8754534" cy="1143000"/>
          </a:xfrm>
        </p:spPr>
        <p:txBody>
          <a:bodyPr>
            <a:normAutofit/>
          </a:bodyPr>
          <a:lstStyle/>
          <a:p>
            <a:r>
              <a:rPr lang="pl-PL" sz="3200" b="1" dirty="0" err="1" smtClean="0"/>
              <a:t>Interplay</a:t>
            </a:r>
            <a:r>
              <a:rPr lang="pl-PL" sz="3200" b="1" dirty="0" smtClean="0"/>
              <a:t> of </a:t>
            </a:r>
            <a:r>
              <a:rPr lang="pl-PL" sz="3200" b="1" dirty="0" err="1" smtClean="0"/>
              <a:t>direct</a:t>
            </a:r>
            <a:r>
              <a:rPr lang="pl-PL" sz="3200" b="1" dirty="0" smtClean="0"/>
              <a:t> </a:t>
            </a:r>
            <a:r>
              <a:rPr lang="pl-PL" sz="3200" b="1" dirty="0" err="1" smtClean="0"/>
              <a:t>detection</a:t>
            </a:r>
            <a:r>
              <a:rPr lang="pl-PL" sz="3200" b="1" dirty="0" smtClean="0"/>
              <a:t> </a:t>
            </a:r>
            <a:r>
              <a:rPr lang="pl-PL" sz="3200" b="1" dirty="0"/>
              <a:t>and gamma </a:t>
            </a:r>
            <a:r>
              <a:rPr lang="pl-PL" sz="3200" b="1" dirty="0" err="1" smtClean="0"/>
              <a:t>radiation</a:t>
            </a:r>
            <a:endParaRPr lang="pl-PL" sz="3200" b="1" dirty="0">
              <a:solidFill>
                <a:srgbClr val="000090"/>
              </a:solidFill>
            </a:endParaRPr>
          </a:p>
        </p:txBody>
      </p:sp>
      <p:sp>
        <p:nvSpPr>
          <p:cNvPr id="2" name="Symbol zastępczy stopki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L. Roszkowski, multiDM, 3/06/2016</a:t>
            </a:r>
            <a:endParaRPr lang="en-US"/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D1D49-2B4D-254C-87AB-5B655AD6F369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11" name="PoleTekstowe 10"/>
          <p:cNvSpPr txBox="1"/>
          <p:nvPr/>
        </p:nvSpPr>
        <p:spPr>
          <a:xfrm>
            <a:off x="663527" y="832758"/>
            <a:ext cx="78608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 err="1" smtClean="0"/>
              <a:t>Example</a:t>
            </a:r>
            <a:r>
              <a:rPr lang="pl-PL" sz="2000" b="1" dirty="0" smtClean="0"/>
              <a:t> BP1: </a:t>
            </a:r>
            <a:r>
              <a:rPr lang="pl-PL" sz="2000" b="1" dirty="0" err="1"/>
              <a:t>m</a:t>
            </a:r>
            <a:r>
              <a:rPr lang="pl-PL" sz="2000" b="1" baseline="-25000" dirty="0" err="1"/>
              <a:t>X</a:t>
            </a:r>
            <a:r>
              <a:rPr lang="pl-PL" sz="2000" b="1" dirty="0"/>
              <a:t>= 25 </a:t>
            </a:r>
            <a:r>
              <a:rPr lang="pl-PL" sz="2000" b="1" dirty="0" err="1" smtClean="0"/>
              <a:t>GeV</a:t>
            </a:r>
            <a:endParaRPr lang="pl-PL" sz="2000" b="1" dirty="0"/>
          </a:p>
          <a:p>
            <a:r>
              <a:rPr lang="pl-PL" sz="2000" b="1" dirty="0" err="1" smtClean="0"/>
              <a:t>sigma</a:t>
            </a:r>
            <a:r>
              <a:rPr lang="pl-PL" sz="2000" b="1" baseline="-25000" dirty="0" err="1" smtClean="0"/>
              <a:t>p</a:t>
            </a:r>
            <a:r>
              <a:rPr lang="pl-PL" sz="2000" b="1" dirty="0"/>
              <a:t>= 9.0 x 10</a:t>
            </a:r>
            <a:r>
              <a:rPr lang="pl-PL" sz="2000" b="1" baseline="30000" dirty="0"/>
              <a:t>-</a:t>
            </a:r>
            <a:r>
              <a:rPr lang="pl-PL" sz="2000" b="1" baseline="30000" dirty="0" smtClean="0"/>
              <a:t>47</a:t>
            </a:r>
            <a:r>
              <a:rPr lang="pl-PL" sz="2000" b="1" dirty="0" smtClean="0"/>
              <a:t>cm</a:t>
            </a:r>
            <a:r>
              <a:rPr lang="pl-PL" sz="2000" b="1" baseline="30000" dirty="0" smtClean="0"/>
              <a:t>2</a:t>
            </a:r>
            <a:r>
              <a:rPr lang="pl-PL" sz="2000" b="1" dirty="0" smtClean="0"/>
              <a:t>, sigma</a:t>
            </a:r>
            <a:r>
              <a:rPr lang="pl-PL" sz="2000" b="1" dirty="0"/>
              <a:t>*v= 8.0 x 10</a:t>
            </a:r>
            <a:r>
              <a:rPr lang="pl-PL" sz="2000" b="1" baseline="30000" dirty="0"/>
              <a:t>-26</a:t>
            </a:r>
            <a:r>
              <a:rPr lang="pl-PL" sz="2000" b="1" dirty="0"/>
              <a:t>cm</a:t>
            </a:r>
            <a:r>
              <a:rPr lang="pl-PL" sz="2000" b="1" baseline="30000" dirty="0"/>
              <a:t>3</a:t>
            </a:r>
            <a:r>
              <a:rPr lang="pl-PL" sz="2000" b="1" dirty="0"/>
              <a:t>s</a:t>
            </a:r>
            <a:r>
              <a:rPr lang="pl-PL" sz="2000" b="1" baseline="30000" dirty="0"/>
              <a:t>-1</a:t>
            </a:r>
            <a:endParaRPr lang="pl-PL" sz="2000" b="1" dirty="0"/>
          </a:p>
          <a:p>
            <a:r>
              <a:rPr lang="pl-PL" sz="2000" b="1" dirty="0"/>
              <a:t>BR(b </a:t>
            </a:r>
            <a:r>
              <a:rPr lang="pl-PL" sz="2000" b="1" dirty="0" err="1"/>
              <a:t>bbar</a:t>
            </a:r>
            <a:r>
              <a:rPr lang="pl-PL" sz="2000" b="1" dirty="0"/>
              <a:t>)=1</a:t>
            </a:r>
          </a:p>
        </p:txBody>
      </p:sp>
      <p:sp>
        <p:nvSpPr>
          <p:cNvPr id="14" name="PoleTekstowe 13"/>
          <p:cNvSpPr txBox="1"/>
          <p:nvPr/>
        </p:nvSpPr>
        <p:spPr>
          <a:xfrm>
            <a:off x="571862" y="4954776"/>
            <a:ext cx="81449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 smtClean="0">
                <a:solidFill>
                  <a:srgbClr val="800000"/>
                </a:solidFill>
              </a:rPr>
              <a:t>Direct </a:t>
            </a:r>
            <a:r>
              <a:rPr lang="pl-PL" sz="2000" b="1" dirty="0" err="1" smtClean="0">
                <a:solidFill>
                  <a:srgbClr val="800000"/>
                </a:solidFill>
              </a:rPr>
              <a:t>detection</a:t>
            </a:r>
            <a:r>
              <a:rPr lang="pl-PL" sz="2000" b="1" dirty="0" smtClean="0">
                <a:solidFill>
                  <a:srgbClr val="800000"/>
                </a:solidFill>
              </a:rPr>
              <a:t> </a:t>
            </a:r>
            <a:r>
              <a:rPr lang="pl-PL" sz="2000" b="1" dirty="0" err="1" smtClean="0">
                <a:solidFill>
                  <a:srgbClr val="800000"/>
                </a:solidFill>
              </a:rPr>
              <a:t>signal</a:t>
            </a:r>
            <a:r>
              <a:rPr lang="pl-PL" sz="2000" b="1" dirty="0" smtClean="0">
                <a:solidFill>
                  <a:srgbClr val="800000"/>
                </a:solidFill>
              </a:rPr>
              <a:t> </a:t>
            </a:r>
            <a:r>
              <a:rPr lang="pl-PL" sz="2000" b="1" dirty="0" err="1" smtClean="0">
                <a:solidFill>
                  <a:srgbClr val="800000"/>
                </a:solidFill>
              </a:rPr>
              <a:t>can</a:t>
            </a:r>
            <a:r>
              <a:rPr lang="pl-PL" sz="2000" b="1" dirty="0" smtClean="0">
                <a:solidFill>
                  <a:srgbClr val="800000"/>
                </a:solidFill>
              </a:rPr>
              <a:t> </a:t>
            </a:r>
            <a:r>
              <a:rPr lang="pl-PL" sz="2000" b="1" dirty="0" err="1" smtClean="0">
                <a:solidFill>
                  <a:srgbClr val="800000"/>
                </a:solidFill>
              </a:rPr>
              <a:t>essential</a:t>
            </a:r>
            <a:r>
              <a:rPr lang="pl-PL" sz="2000" b="1" dirty="0" smtClean="0">
                <a:solidFill>
                  <a:srgbClr val="800000"/>
                </a:solidFill>
              </a:rPr>
              <a:t> in </a:t>
            </a:r>
            <a:r>
              <a:rPr lang="pl-PL" sz="2000" b="1" dirty="0" err="1" smtClean="0">
                <a:solidFill>
                  <a:srgbClr val="800000"/>
                </a:solidFill>
              </a:rPr>
              <a:t>pinpointing</a:t>
            </a:r>
            <a:r>
              <a:rPr lang="pl-PL" sz="2000" b="1" dirty="0" smtClean="0">
                <a:solidFill>
                  <a:srgbClr val="800000"/>
                </a:solidFill>
              </a:rPr>
              <a:t> WIMP mass </a:t>
            </a:r>
          </a:p>
          <a:p>
            <a:pPr algn="ctr"/>
            <a:r>
              <a:rPr lang="pl-PL" sz="2000" b="1" dirty="0" smtClean="0">
                <a:solidFill>
                  <a:srgbClr val="800000"/>
                </a:solidFill>
              </a:rPr>
              <a:t>but </a:t>
            </a:r>
            <a:r>
              <a:rPr lang="pl-PL" sz="2000" b="1" dirty="0" err="1" smtClean="0">
                <a:solidFill>
                  <a:srgbClr val="800000"/>
                </a:solidFill>
              </a:rPr>
              <a:t>only</a:t>
            </a:r>
            <a:r>
              <a:rPr lang="pl-PL" sz="2000" b="1" dirty="0" smtClean="0">
                <a:solidFill>
                  <a:srgbClr val="800000"/>
                </a:solidFill>
              </a:rPr>
              <a:t> </a:t>
            </a:r>
            <a:r>
              <a:rPr lang="pl-PL" sz="2000" b="1" dirty="0" err="1" smtClean="0">
                <a:solidFill>
                  <a:srgbClr val="800000"/>
                </a:solidFill>
              </a:rPr>
              <a:t>at</a:t>
            </a:r>
            <a:r>
              <a:rPr lang="pl-PL" sz="2000" b="1" dirty="0" smtClean="0">
                <a:solidFill>
                  <a:srgbClr val="800000"/>
                </a:solidFill>
              </a:rPr>
              <a:t> </a:t>
            </a:r>
            <a:r>
              <a:rPr lang="pl-PL" sz="2000" b="1" dirty="0" err="1" smtClean="0">
                <a:solidFill>
                  <a:srgbClr val="800000"/>
                </a:solidFill>
              </a:rPr>
              <a:t>low</a:t>
            </a:r>
            <a:r>
              <a:rPr lang="pl-PL" sz="2000" b="1" dirty="0" smtClean="0">
                <a:solidFill>
                  <a:srgbClr val="800000"/>
                </a:solidFill>
              </a:rPr>
              <a:t> </a:t>
            </a:r>
            <a:r>
              <a:rPr lang="pl-PL" sz="2000" b="1" dirty="0" err="1" smtClean="0">
                <a:solidFill>
                  <a:srgbClr val="800000"/>
                </a:solidFill>
              </a:rPr>
              <a:t>m</a:t>
            </a:r>
            <a:r>
              <a:rPr lang="pl-PL" sz="2000" b="1" baseline="-25000" dirty="0" err="1" smtClean="0">
                <a:solidFill>
                  <a:srgbClr val="800000"/>
                </a:solidFill>
              </a:rPr>
              <a:t>X</a:t>
            </a:r>
            <a:r>
              <a:rPr lang="pl-PL" sz="2000" b="1" dirty="0" smtClean="0">
                <a:solidFill>
                  <a:srgbClr val="800000"/>
                </a:solidFill>
              </a:rPr>
              <a:t>.</a:t>
            </a:r>
            <a:endParaRPr lang="pl-PL" sz="2000" b="1" dirty="0">
              <a:solidFill>
                <a:srgbClr val="800000"/>
              </a:solidFill>
            </a:endParaRPr>
          </a:p>
        </p:txBody>
      </p:sp>
      <p:sp>
        <p:nvSpPr>
          <p:cNvPr id="16" name="Zaokrąglony prostokąt 15"/>
          <p:cNvSpPr/>
          <p:nvPr/>
        </p:nvSpPr>
        <p:spPr>
          <a:xfrm>
            <a:off x="1181098" y="4954776"/>
            <a:ext cx="6914116" cy="707886"/>
          </a:xfrm>
          <a:prstGeom prst="roundRect">
            <a:avLst/>
          </a:prstGeom>
          <a:solidFill>
            <a:schemeClr val="accent6">
              <a:alpha val="2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3" name="Obraz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1098" y="1943100"/>
            <a:ext cx="3463231" cy="2907208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4377" y="1943100"/>
            <a:ext cx="3479116" cy="2907207"/>
          </a:xfrm>
          <a:prstGeom prst="rect">
            <a:avLst/>
          </a:prstGeom>
        </p:spPr>
      </p:pic>
      <p:sp>
        <p:nvSpPr>
          <p:cNvPr id="5" name="PoleTekstowe 4"/>
          <p:cNvSpPr txBox="1"/>
          <p:nvPr/>
        </p:nvSpPr>
        <p:spPr>
          <a:xfrm>
            <a:off x="5833533" y="832758"/>
            <a:ext cx="2853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b="1" dirty="0" smtClean="0"/>
              <a:t>Of </a:t>
            </a:r>
            <a:r>
              <a:rPr lang="pl-PL" b="1" dirty="0" err="1" smtClean="0"/>
              <a:t>help</a:t>
            </a:r>
            <a:r>
              <a:rPr lang="pl-PL" b="1" dirty="0" smtClean="0"/>
              <a:t> </a:t>
            </a:r>
            <a:r>
              <a:rPr lang="pl-PL" b="1" dirty="0" err="1" smtClean="0"/>
              <a:t>only</a:t>
            </a:r>
            <a:r>
              <a:rPr lang="pl-PL" b="1" dirty="0" smtClean="0"/>
              <a:t> for </a:t>
            </a:r>
            <a:r>
              <a:rPr lang="pl-PL" b="1" dirty="0" err="1" smtClean="0"/>
              <a:t>low</a:t>
            </a:r>
            <a:r>
              <a:rPr lang="pl-PL" b="1" dirty="0" smtClean="0"/>
              <a:t> </a:t>
            </a:r>
            <a:r>
              <a:rPr lang="pl-PL" b="1" dirty="0" err="1" smtClean="0"/>
              <a:t>m</a:t>
            </a:r>
            <a:r>
              <a:rPr lang="pl-PL" b="1" baseline="-25000" dirty="0" err="1" smtClean="0"/>
              <a:t>X</a:t>
            </a:r>
            <a:endParaRPr lang="pl-PL" b="1" dirty="0"/>
          </a:p>
        </p:txBody>
      </p:sp>
      <p:sp>
        <p:nvSpPr>
          <p:cNvPr id="15" name="PoleTekstowe 14"/>
          <p:cNvSpPr txBox="1"/>
          <p:nvPr/>
        </p:nvSpPr>
        <p:spPr>
          <a:xfrm>
            <a:off x="3525374" y="5887907"/>
            <a:ext cx="54492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b="1" dirty="0" err="1" smtClean="0"/>
              <a:t>This</a:t>
            </a:r>
            <a:r>
              <a:rPr lang="pl-PL" b="1" dirty="0" smtClean="0"/>
              <a:t> </a:t>
            </a:r>
            <a:r>
              <a:rPr lang="pl-PL" b="1" dirty="0" err="1" smtClean="0"/>
              <a:t>will</a:t>
            </a:r>
            <a:r>
              <a:rPr lang="pl-PL" b="1" dirty="0" smtClean="0"/>
              <a:t> in </a:t>
            </a:r>
            <a:r>
              <a:rPr lang="pl-PL" b="1" dirty="0" err="1" smtClean="0"/>
              <a:t>turn</a:t>
            </a:r>
            <a:r>
              <a:rPr lang="pl-PL" b="1" dirty="0" smtClean="0"/>
              <a:t> </a:t>
            </a:r>
            <a:r>
              <a:rPr lang="pl-PL" b="1" dirty="0" err="1" smtClean="0"/>
              <a:t>help</a:t>
            </a:r>
            <a:r>
              <a:rPr lang="pl-PL" b="1" dirty="0" smtClean="0"/>
              <a:t> </a:t>
            </a:r>
            <a:r>
              <a:rPr lang="pl-PL" b="1" dirty="0" err="1" smtClean="0"/>
              <a:t>reconstructing</a:t>
            </a:r>
            <a:r>
              <a:rPr lang="pl-PL" b="1" dirty="0" smtClean="0"/>
              <a:t> </a:t>
            </a:r>
            <a:r>
              <a:rPr lang="pl-PL" b="1" dirty="0" err="1" smtClean="0"/>
              <a:t>final</a:t>
            </a:r>
            <a:r>
              <a:rPr lang="pl-PL" b="1" dirty="0" smtClean="0"/>
              <a:t> </a:t>
            </a:r>
            <a:r>
              <a:rPr lang="pl-PL" b="1" dirty="0" err="1" smtClean="0"/>
              <a:t>states</a:t>
            </a:r>
            <a:r>
              <a:rPr lang="pl-PL" dirty="0" smtClean="0"/>
              <a:t>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470409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-168502"/>
            <a:ext cx="8229600" cy="910826"/>
          </a:xfrm>
        </p:spPr>
        <p:txBody>
          <a:bodyPr>
            <a:normAutofit/>
          </a:bodyPr>
          <a:lstStyle/>
          <a:p>
            <a:r>
              <a:rPr lang="en-US" sz="3200" b="1" u="sng" dirty="0" smtClean="0">
                <a:solidFill>
                  <a:srgbClr val="800000"/>
                </a:solidFill>
              </a:rPr>
              <a:t>To take home:</a:t>
            </a:r>
            <a:endParaRPr lang="en-US" sz="3200" b="1" u="sng" dirty="0">
              <a:solidFill>
                <a:srgbClr val="800000"/>
              </a:solidFill>
            </a:endParaRPr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3" y="6149442"/>
            <a:ext cx="721137" cy="71296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3" name="TextBox 12"/>
          <p:cNvSpPr txBox="1"/>
          <p:nvPr/>
        </p:nvSpPr>
        <p:spPr>
          <a:xfrm>
            <a:off x="183607" y="742324"/>
            <a:ext cx="8833393" cy="6740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Wingdings" charset="2"/>
              <a:buChar char="Ø"/>
            </a:pPr>
            <a:r>
              <a:rPr lang="en-US" sz="2400" b="1" dirty="0" smtClean="0">
                <a:solidFill>
                  <a:srgbClr val="000090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rPr>
              <a:t>WIMP dark matter is still awaiting a discovery</a:t>
            </a:r>
            <a:endParaRPr lang="en-US" sz="2000" b="1" dirty="0" smtClean="0">
              <a:solidFill>
                <a:srgbClr val="000090"/>
              </a:solidFill>
              <a:latin typeface="Arial" panose="00000000000000000000"/>
              <a:ea typeface="Arial" panose="00000000000000000000"/>
              <a:cs typeface="Arial" panose="00000000000000000000"/>
              <a:sym typeface="Arial" panose="00000000000000000000"/>
            </a:endParaRPr>
          </a:p>
          <a:p>
            <a:pPr marL="342900" lvl="0" indent="-342900">
              <a:buFont typeface="Wingdings" charset="2"/>
              <a:buChar char="Ø"/>
            </a:pPr>
            <a:endParaRPr lang="en-US" sz="2400" b="1" dirty="0" smtClean="0">
              <a:solidFill>
                <a:srgbClr val="000090"/>
              </a:solidFill>
              <a:latin typeface="Arial" panose="00000000000000000000"/>
              <a:ea typeface="Arial" panose="00000000000000000000"/>
              <a:cs typeface="Arial" panose="00000000000000000000"/>
              <a:sym typeface="Arial" panose="00000000000000000000"/>
            </a:endParaRPr>
          </a:p>
          <a:p>
            <a:pPr marL="342900" lvl="0" indent="-342900">
              <a:buFont typeface="Wingdings" charset="2"/>
              <a:buChar char="Ø"/>
            </a:pPr>
            <a:r>
              <a:rPr lang="en-US" sz="2400" b="1" dirty="0" smtClean="0">
                <a:solidFill>
                  <a:srgbClr val="FF0000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rPr>
              <a:t>SUSY Higgs of 125 </a:t>
            </a:r>
            <a:r>
              <a:rPr lang="en-US" sz="2400" b="1" dirty="0" err="1" smtClean="0">
                <a:solidFill>
                  <a:srgbClr val="FF0000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rPr>
              <a:t>GeV</a:t>
            </a:r>
            <a:r>
              <a:rPr lang="en-US" sz="2400" b="1" dirty="0" smtClean="0">
                <a:solidFill>
                  <a:srgbClr val="FF0000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rPr>
              <a:t> + DM abundance + unification:</a:t>
            </a:r>
            <a:endParaRPr lang="en-US" sz="2000" b="1" dirty="0">
              <a:solidFill>
                <a:srgbClr val="FF0000"/>
              </a:solidFill>
              <a:latin typeface="Arial" panose="00000000000000000000"/>
              <a:ea typeface="Arial" panose="00000000000000000000"/>
              <a:cs typeface="Arial" panose="00000000000000000000"/>
              <a:sym typeface="Arial" panose="00000000000000000000"/>
            </a:endParaRPr>
          </a:p>
          <a:p>
            <a:pPr marL="1257300" lvl="2" indent="-342900">
              <a:buFont typeface="Wingdings" charset="2"/>
              <a:buChar char="Ø"/>
            </a:pPr>
            <a:r>
              <a:rPr lang="en-US" sz="2400" b="1" dirty="0" err="1" smtClean="0">
                <a:solidFill>
                  <a:srgbClr val="000090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rPr>
              <a:t>M</a:t>
            </a:r>
            <a:r>
              <a:rPr lang="en-US" sz="2400" b="1" baseline="-25000" dirty="0" err="1" smtClean="0">
                <a:solidFill>
                  <a:srgbClr val="000090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rPr>
              <a:t>susy</a:t>
            </a:r>
            <a:r>
              <a:rPr lang="en-US" sz="2400" b="1" dirty="0" smtClean="0">
                <a:solidFill>
                  <a:srgbClr val="000090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rPr>
              <a:t> ~ few </a:t>
            </a:r>
            <a:r>
              <a:rPr lang="en-US" sz="2400" b="1" dirty="0" err="1" smtClean="0">
                <a:solidFill>
                  <a:srgbClr val="000090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rPr>
              <a:t>TeV</a:t>
            </a:r>
            <a:endParaRPr lang="en-US" sz="2400" b="1" dirty="0">
              <a:solidFill>
                <a:srgbClr val="000090"/>
              </a:solidFill>
              <a:latin typeface="Arial" panose="00000000000000000000"/>
              <a:ea typeface="Arial" panose="00000000000000000000"/>
              <a:cs typeface="Arial" panose="00000000000000000000"/>
              <a:sym typeface="Arial" panose="00000000000000000000"/>
            </a:endParaRPr>
          </a:p>
          <a:p>
            <a:pPr marL="1257300" lvl="2" indent="-342900">
              <a:buFont typeface="Wingdings" charset="2"/>
              <a:buChar char="Ø"/>
            </a:pPr>
            <a:r>
              <a:rPr lang="en-US" sz="2400" b="1" dirty="0">
                <a:solidFill>
                  <a:srgbClr val="FF0000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rPr>
              <a:t>DM WIMP </a:t>
            </a:r>
            <a:r>
              <a:rPr lang="en-US" sz="2400" b="1" dirty="0" smtClean="0">
                <a:solidFill>
                  <a:srgbClr val="FF0000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rPr>
              <a:t>is preferably </a:t>
            </a:r>
            <a:r>
              <a:rPr lang="en-US" sz="2400" b="1" dirty="0">
                <a:solidFill>
                  <a:srgbClr val="FF0000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rPr>
              <a:t>~1 </a:t>
            </a:r>
            <a:r>
              <a:rPr lang="en-US" sz="2400" b="1" dirty="0" err="1">
                <a:solidFill>
                  <a:srgbClr val="FF0000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rPr>
              <a:t>TeV</a:t>
            </a:r>
            <a:r>
              <a:rPr lang="en-US" sz="2400" b="1" dirty="0">
                <a:solidFill>
                  <a:srgbClr val="FF0000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rPr>
              <a:t>higgsino</a:t>
            </a:r>
            <a:endParaRPr lang="en-US" sz="2400" b="1" dirty="0" smtClean="0">
              <a:solidFill>
                <a:srgbClr val="FF0000"/>
              </a:solidFill>
              <a:latin typeface="Arial" panose="00000000000000000000"/>
              <a:ea typeface="Arial" panose="00000000000000000000"/>
              <a:cs typeface="Arial" panose="00000000000000000000"/>
              <a:sym typeface="Arial" panose="00000000000000000000"/>
            </a:endParaRPr>
          </a:p>
          <a:p>
            <a:pPr lvl="2"/>
            <a:endParaRPr lang="en-US" sz="2000" b="1" u="sng" dirty="0" smtClean="0">
              <a:solidFill>
                <a:srgbClr val="FF0000"/>
              </a:solidFill>
              <a:latin typeface="Arial"/>
              <a:ea typeface="Arial" panose="00000000000000000000"/>
              <a:cs typeface="Arial"/>
              <a:sym typeface="Arial" panose="00000000000000000000"/>
            </a:endParaRPr>
          </a:p>
          <a:p>
            <a:pPr marL="342900" indent="-342900">
              <a:buFont typeface="Wingdings" charset="2"/>
              <a:buChar char="Ø"/>
            </a:pPr>
            <a:r>
              <a:rPr lang="en-US" sz="2400" b="1" dirty="0" smtClean="0">
                <a:solidFill>
                  <a:srgbClr val="000090"/>
                </a:solidFill>
                <a:latin typeface="Arial"/>
                <a:ea typeface="Arial" panose="00000000000000000000"/>
                <a:cs typeface="Arial"/>
                <a:sym typeface="Arial" panose="00000000000000000000"/>
              </a:rPr>
              <a:t>DM ~1 </a:t>
            </a:r>
            <a:r>
              <a:rPr lang="en-US" sz="2400" b="1" dirty="0" err="1" smtClean="0">
                <a:solidFill>
                  <a:srgbClr val="000090"/>
                </a:solidFill>
                <a:latin typeface="Arial"/>
                <a:ea typeface="Arial" panose="00000000000000000000"/>
                <a:cs typeface="Arial"/>
                <a:sym typeface="Arial" panose="00000000000000000000"/>
              </a:rPr>
              <a:t>TeV</a:t>
            </a:r>
            <a:r>
              <a:rPr lang="en-US" sz="2400" b="1" dirty="0" smtClean="0">
                <a:solidFill>
                  <a:srgbClr val="000090"/>
                </a:solidFill>
                <a:latin typeface="Arial"/>
                <a:ea typeface="Arial" panose="00000000000000000000"/>
                <a:cs typeface="Arial"/>
                <a:sym typeface="Arial" panose="00000000000000000000"/>
              </a:rPr>
              <a:t> </a:t>
            </a:r>
            <a:r>
              <a:rPr lang="en-US" sz="2400" b="1" dirty="0" err="1" smtClean="0">
                <a:solidFill>
                  <a:srgbClr val="000090"/>
                </a:solidFill>
                <a:latin typeface="Arial"/>
                <a:ea typeface="Arial" panose="00000000000000000000"/>
                <a:cs typeface="Arial"/>
                <a:sym typeface="Arial" panose="00000000000000000000"/>
              </a:rPr>
              <a:t>higgsino</a:t>
            </a:r>
            <a:r>
              <a:rPr lang="en-US" sz="2400" b="1" dirty="0" smtClean="0">
                <a:solidFill>
                  <a:srgbClr val="000090"/>
                </a:solidFill>
                <a:latin typeface="Arial"/>
                <a:ea typeface="Arial" panose="00000000000000000000"/>
                <a:cs typeface="Arial"/>
                <a:sym typeface="Arial" panose="00000000000000000000"/>
              </a:rPr>
              <a:t> case will be sensitive to only DM searches (direct + CTA)</a:t>
            </a:r>
          </a:p>
          <a:p>
            <a:endParaRPr lang="en-US" sz="2000" b="1" dirty="0" smtClean="0">
              <a:solidFill>
                <a:srgbClr val="FF0000"/>
              </a:solidFill>
              <a:latin typeface="Arial" panose="00000000000000000000"/>
              <a:ea typeface="Arial" panose="00000000000000000000"/>
              <a:cs typeface="Arial" panose="00000000000000000000"/>
              <a:sym typeface="Arial" panose="00000000000000000000"/>
            </a:endParaRPr>
          </a:p>
          <a:p>
            <a:endParaRPr lang="en-US" sz="2000" b="1" dirty="0">
              <a:solidFill>
                <a:srgbClr val="FF0000"/>
              </a:solidFill>
              <a:latin typeface="Arial" panose="00000000000000000000"/>
              <a:ea typeface="Arial" panose="00000000000000000000"/>
              <a:cs typeface="Arial" panose="00000000000000000000"/>
              <a:sym typeface="Arial" panose="00000000000000000000"/>
            </a:endParaRPr>
          </a:p>
          <a:p>
            <a:pPr marL="342900" indent="-342900">
              <a:buFont typeface="Wingdings" charset="2"/>
              <a:buChar char="Ø"/>
            </a:pPr>
            <a:r>
              <a:rPr lang="en-US" sz="2400" b="1" dirty="0" smtClean="0">
                <a:solidFill>
                  <a:srgbClr val="FF0000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rPr>
              <a:t>WIMP reconstruction: likely to be CHALLENGING</a:t>
            </a:r>
          </a:p>
          <a:p>
            <a:pPr marL="800100" lvl="1" indent="-342900">
              <a:buFont typeface="Wingdings" charset="2"/>
              <a:buChar char="Ø"/>
            </a:pPr>
            <a:endParaRPr lang="en-US" sz="2400" b="1" dirty="0">
              <a:solidFill>
                <a:srgbClr val="FF0000"/>
              </a:solidFill>
              <a:latin typeface="Arial" panose="00000000000000000000"/>
              <a:ea typeface="Arial" panose="00000000000000000000"/>
              <a:cs typeface="Arial" panose="00000000000000000000"/>
              <a:sym typeface="Arial" panose="00000000000000000000"/>
            </a:endParaRPr>
          </a:p>
          <a:p>
            <a:pPr marL="800100" lvl="1" indent="-342900">
              <a:buFont typeface="Wingdings" charset="2"/>
              <a:buChar char="Ø"/>
            </a:pPr>
            <a:r>
              <a:rPr lang="en-US" sz="2400" b="1" dirty="0" smtClean="0">
                <a:solidFill>
                  <a:srgbClr val="000090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rPr>
              <a:t>High mass (~1 </a:t>
            </a:r>
            <a:r>
              <a:rPr lang="en-US" sz="2400" b="1" dirty="0" err="1" smtClean="0">
                <a:solidFill>
                  <a:srgbClr val="000090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rPr>
              <a:t>TeV</a:t>
            </a:r>
            <a:r>
              <a:rPr lang="en-US" sz="2400" b="1" dirty="0" smtClean="0">
                <a:solidFill>
                  <a:srgbClr val="000090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rPr>
              <a:t>): CTA signal essential</a:t>
            </a:r>
          </a:p>
          <a:p>
            <a:pPr marL="800100" lvl="1" indent="-342900">
              <a:buFont typeface="Wingdings" charset="2"/>
              <a:buChar char="Ø"/>
            </a:pPr>
            <a:r>
              <a:rPr lang="en-US" sz="2400" b="1" dirty="0" smtClean="0">
                <a:solidFill>
                  <a:srgbClr val="000090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rPr>
              <a:t>Mid-range (~100 – few hundred </a:t>
            </a:r>
            <a:r>
              <a:rPr lang="en-US" sz="2400" b="1" dirty="0" err="1" smtClean="0">
                <a:solidFill>
                  <a:srgbClr val="000090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rPr>
              <a:t>GeV</a:t>
            </a:r>
            <a:r>
              <a:rPr lang="en-US" sz="2400" b="1" dirty="0" smtClean="0">
                <a:solidFill>
                  <a:srgbClr val="000090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rPr>
              <a:t>): most difficult</a:t>
            </a:r>
          </a:p>
          <a:p>
            <a:pPr marL="342900" indent="-342900">
              <a:buFont typeface="Wingdings" charset="2"/>
              <a:buChar char="Ø"/>
            </a:pPr>
            <a:endParaRPr lang="en-US" sz="2000" b="1" dirty="0" smtClean="0">
              <a:solidFill>
                <a:srgbClr val="FF0000"/>
              </a:solidFill>
              <a:latin typeface="Arial" panose="00000000000000000000"/>
              <a:ea typeface="Arial" panose="00000000000000000000"/>
              <a:cs typeface="Arial" panose="00000000000000000000"/>
              <a:sym typeface="Arial" panose="00000000000000000000"/>
            </a:endParaRPr>
          </a:p>
          <a:p>
            <a:pPr marL="342900" indent="-342900">
              <a:buFont typeface="Wingdings" charset="2"/>
              <a:buChar char="Ø"/>
            </a:pPr>
            <a:endParaRPr lang="en-US" sz="2400" b="1" dirty="0" smtClean="0">
              <a:solidFill>
                <a:srgbClr val="000090"/>
              </a:solidFill>
              <a:latin typeface="Arial" panose="00000000000000000000"/>
              <a:ea typeface="Arial" panose="00000000000000000000"/>
              <a:cs typeface="Arial" panose="00000000000000000000"/>
              <a:sym typeface="Arial" panose="00000000000000000000"/>
            </a:endParaRPr>
          </a:p>
          <a:p>
            <a:pPr marL="342900" indent="-342900">
              <a:buFont typeface="Wingdings" charset="2"/>
              <a:buChar char="Ø"/>
            </a:pPr>
            <a:endParaRPr lang="en-US" sz="2400" b="1" dirty="0">
              <a:solidFill>
                <a:srgbClr val="000090"/>
              </a:solidFill>
              <a:latin typeface="Arial" panose="00000000000000000000"/>
              <a:ea typeface="Arial" panose="00000000000000000000"/>
              <a:cs typeface="Arial" panose="00000000000000000000"/>
              <a:sym typeface="Arial" panose="00000000000000000000"/>
            </a:endParaRPr>
          </a:p>
          <a:p>
            <a:pPr marL="342900" indent="-342900">
              <a:buFont typeface="Wingdings" charset="2"/>
              <a:buChar char="Ø"/>
            </a:pPr>
            <a:endParaRPr lang="en-US" sz="2000" b="1" dirty="0" smtClean="0">
              <a:solidFill>
                <a:srgbClr val="FF0000"/>
              </a:solidFill>
              <a:latin typeface="Arial" panose="00000000000000000000"/>
              <a:ea typeface="Arial" panose="00000000000000000000"/>
              <a:cs typeface="Arial" panose="00000000000000000000"/>
              <a:sym typeface="Arial" panose="00000000000000000000"/>
            </a:endParaRPr>
          </a:p>
          <a:p>
            <a:pPr marL="342900" indent="-342900">
              <a:buFont typeface="Arial"/>
              <a:buChar char="•"/>
            </a:pPr>
            <a:endParaRPr lang="en-US" sz="2000" b="1" dirty="0" smtClean="0">
              <a:solidFill>
                <a:srgbClr val="FF0000"/>
              </a:solidFill>
              <a:latin typeface="Arial" panose="00000000000000000000"/>
              <a:ea typeface="Arial" panose="00000000000000000000"/>
              <a:cs typeface="Arial" panose="00000000000000000000"/>
              <a:sym typeface="Arial" panose="0000000000000000000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D1D49-2B4D-254C-87AB-5B655AD6F369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L. Roszkowski, multiDM, 3/06/2016</a:t>
            </a:r>
            <a:endParaRPr lang="en-US" dirty="0"/>
          </a:p>
        </p:txBody>
      </p:sp>
      <p:sp>
        <p:nvSpPr>
          <p:cNvPr id="2" name="PoleTekstowe 1"/>
          <p:cNvSpPr txBox="1"/>
          <p:nvPr/>
        </p:nvSpPr>
        <p:spPr>
          <a:xfrm>
            <a:off x="5752941" y="4367651"/>
            <a:ext cx="33910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pl-PL" sz="1400" b="1" dirty="0"/>
          </a:p>
        </p:txBody>
      </p:sp>
      <p:sp>
        <p:nvSpPr>
          <p:cNvPr id="3" name="PoleTekstowe 2"/>
          <p:cNvSpPr txBox="1"/>
          <p:nvPr/>
        </p:nvSpPr>
        <p:spPr>
          <a:xfrm>
            <a:off x="5503719" y="4584158"/>
            <a:ext cx="3513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b="1" dirty="0" smtClean="0">
                <a:solidFill>
                  <a:srgbClr val="000090"/>
                </a:solidFill>
              </a:rPr>
              <a:t>…unless WIMP &lt;&lt; 100 GeV (DD)</a:t>
            </a:r>
            <a:endParaRPr lang="pl-PL" b="1" dirty="0">
              <a:solidFill>
                <a:srgbClr val="000090"/>
              </a:solidFill>
            </a:endParaRPr>
          </a:p>
        </p:txBody>
      </p:sp>
      <p:sp>
        <p:nvSpPr>
          <p:cNvPr id="4" name="PoleTekstowe 3"/>
          <p:cNvSpPr txBox="1"/>
          <p:nvPr/>
        </p:nvSpPr>
        <p:spPr>
          <a:xfrm>
            <a:off x="5355199" y="3450645"/>
            <a:ext cx="3488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b="1" smtClean="0"/>
              <a:t>Far </a:t>
            </a:r>
            <a:r>
              <a:rPr lang="pl-PL" b="1" dirty="0" err="1" smtClean="0"/>
              <a:t>beyond</a:t>
            </a:r>
            <a:r>
              <a:rPr lang="pl-PL" b="1" dirty="0" smtClean="0"/>
              <a:t> the </a:t>
            </a:r>
            <a:r>
              <a:rPr lang="pl-PL" b="1" dirty="0" err="1" smtClean="0"/>
              <a:t>reach</a:t>
            </a:r>
            <a:r>
              <a:rPr lang="pl-PL" b="1" dirty="0" smtClean="0"/>
              <a:t> of LHC</a:t>
            </a:r>
            <a:endParaRPr lang="pl-PL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96038"/>
          </a:xfrm>
        </p:spPr>
        <p:txBody>
          <a:bodyPr>
            <a:normAutofit/>
          </a:bodyPr>
          <a:lstStyle/>
          <a:p>
            <a:r>
              <a:rPr lang="pl-PL" sz="4000" b="1" dirty="0" smtClean="0">
                <a:solidFill>
                  <a:srgbClr val="660066"/>
                </a:solidFill>
              </a:rPr>
              <a:t>Three </a:t>
            </a:r>
            <a:r>
              <a:rPr lang="pl-PL" sz="4000" b="1" dirty="0" err="1" smtClean="0">
                <a:solidFill>
                  <a:srgbClr val="660066"/>
                </a:solidFill>
              </a:rPr>
              <a:t>ways</a:t>
            </a:r>
            <a:r>
              <a:rPr lang="pl-PL" sz="4000" b="1" dirty="0" smtClean="0">
                <a:solidFill>
                  <a:srgbClr val="660066"/>
                </a:solidFill>
              </a:rPr>
              <a:t> to </a:t>
            </a:r>
            <a:r>
              <a:rPr lang="pl-PL" sz="4000" b="1" dirty="0" err="1" smtClean="0">
                <a:solidFill>
                  <a:srgbClr val="660066"/>
                </a:solidFill>
              </a:rPr>
              <a:t>identify</a:t>
            </a:r>
            <a:r>
              <a:rPr lang="pl-PL" sz="4000" b="1" dirty="0" smtClean="0">
                <a:solidFill>
                  <a:srgbClr val="660066"/>
                </a:solidFill>
              </a:rPr>
              <a:t> DM WIMP</a:t>
            </a:r>
            <a:endParaRPr lang="pl-PL" sz="4000" b="1" dirty="0">
              <a:solidFill>
                <a:srgbClr val="660066"/>
              </a:solidFill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sz="half" idx="1"/>
          </p:nvPr>
        </p:nvSpPr>
        <p:spPr>
          <a:xfrm>
            <a:off x="457200" y="1368470"/>
            <a:ext cx="4038600" cy="4757693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pl-PL" b="1" dirty="0" err="1">
                <a:solidFill>
                  <a:srgbClr val="000090"/>
                </a:solidFill>
              </a:rPr>
              <a:t>Curiosity</a:t>
            </a:r>
            <a:r>
              <a:rPr lang="pl-PL" b="1" dirty="0">
                <a:solidFill>
                  <a:srgbClr val="000090"/>
                </a:solidFill>
              </a:rPr>
              <a:t> </a:t>
            </a:r>
            <a:r>
              <a:rPr lang="pl-PL" b="1" dirty="0" err="1" smtClean="0">
                <a:solidFill>
                  <a:srgbClr val="000090"/>
                </a:solidFill>
              </a:rPr>
              <a:t>driven</a:t>
            </a:r>
            <a:r>
              <a:rPr lang="pl-PL" b="1" dirty="0" smtClean="0">
                <a:solidFill>
                  <a:srgbClr val="000090"/>
                </a:solidFill>
              </a:rPr>
              <a:t>:</a:t>
            </a:r>
          </a:p>
          <a:p>
            <a:r>
              <a:rPr lang="pl-PL" b="1" dirty="0" smtClean="0">
                <a:solidFill>
                  <a:srgbClr val="000090"/>
                </a:solidFill>
              </a:rPr>
              <a:t>A</a:t>
            </a:r>
            <a:r>
              <a:rPr lang="is-IS" b="1" dirty="0" smtClean="0">
                <a:solidFill>
                  <a:srgbClr val="000090"/>
                </a:solidFill>
              </a:rPr>
              <a:t>ny interactions allowed by basic principles and data</a:t>
            </a:r>
          </a:p>
          <a:p>
            <a:r>
              <a:rPr lang="is-IS" b="1" dirty="0" smtClean="0">
                <a:solidFill>
                  <a:srgbClr val="000090"/>
                </a:solidFill>
              </a:rPr>
              <a:t>Not necessarily complete models</a:t>
            </a:r>
          </a:p>
          <a:p>
            <a:r>
              <a:rPr lang="is-IS" b="1" dirty="0" smtClean="0">
                <a:solidFill>
                  <a:srgbClr val="000090"/>
                </a:solidFill>
              </a:rPr>
              <a:t>Not necessarily addressing other issues</a:t>
            </a:r>
          </a:p>
          <a:p>
            <a:r>
              <a:rPr lang="pl-PL" b="1" dirty="0" smtClean="0">
                <a:solidFill>
                  <a:srgbClr val="000090"/>
                </a:solidFill>
              </a:rPr>
              <a:t>S</a:t>
            </a:r>
            <a:r>
              <a:rPr lang="is-IS" b="1" dirty="0" smtClean="0">
                <a:solidFill>
                  <a:srgbClr val="000090"/>
                </a:solidFill>
              </a:rPr>
              <a:t>implified models</a:t>
            </a:r>
          </a:p>
          <a:p>
            <a:r>
              <a:rPr lang="is-IS" b="1" dirty="0" smtClean="0">
                <a:solidFill>
                  <a:srgbClr val="000090"/>
                </a:solidFill>
              </a:rPr>
              <a:t>...</a:t>
            </a:r>
          </a:p>
          <a:p>
            <a:pPr marL="0" indent="0">
              <a:buNone/>
            </a:pPr>
            <a:endParaRPr lang="is-IS" b="1" dirty="0"/>
          </a:p>
        </p:txBody>
      </p:sp>
      <p:sp>
        <p:nvSpPr>
          <p:cNvPr id="6" name="Symbol zastępczy zawartości 5"/>
          <p:cNvSpPr>
            <a:spLocks noGrp="1"/>
          </p:cNvSpPr>
          <p:nvPr>
            <p:ph sz="half" idx="2"/>
          </p:nvPr>
        </p:nvSpPr>
        <p:spPr>
          <a:xfrm>
            <a:off x="4648200" y="1368470"/>
            <a:ext cx="4038600" cy="4757693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pl-PL" b="1" dirty="0" smtClean="0">
                <a:solidFill>
                  <a:srgbClr val="660066"/>
                </a:solidFill>
              </a:rPr>
              <a:t>Data </a:t>
            </a:r>
            <a:r>
              <a:rPr lang="pl-PL" b="1" dirty="0" err="1" smtClean="0">
                <a:solidFill>
                  <a:srgbClr val="660066"/>
                </a:solidFill>
              </a:rPr>
              <a:t>driven</a:t>
            </a:r>
            <a:r>
              <a:rPr lang="pl-PL" b="1" dirty="0" smtClean="0">
                <a:solidFill>
                  <a:srgbClr val="660066"/>
                </a:solidFill>
              </a:rPr>
              <a:t>:</a:t>
            </a:r>
          </a:p>
          <a:p>
            <a:r>
              <a:rPr lang="pl-PL" b="1" dirty="0" smtClean="0">
                <a:solidFill>
                  <a:srgbClr val="660066"/>
                </a:solidFill>
              </a:rPr>
              <a:t>Fermi LAT GC </a:t>
            </a:r>
            <a:r>
              <a:rPr lang="pl-PL" b="1" dirty="0" err="1" smtClean="0">
                <a:solidFill>
                  <a:srgbClr val="660066"/>
                </a:solidFill>
              </a:rPr>
              <a:t>excess</a:t>
            </a:r>
            <a:endParaRPr lang="pl-PL" b="1" dirty="0" smtClean="0">
              <a:solidFill>
                <a:srgbClr val="660066"/>
              </a:solidFill>
            </a:endParaRPr>
          </a:p>
          <a:p>
            <a:r>
              <a:rPr lang="pl-PL" b="1" dirty="0" smtClean="0">
                <a:solidFill>
                  <a:srgbClr val="660066"/>
                </a:solidFill>
              </a:rPr>
              <a:t>130 </a:t>
            </a:r>
            <a:r>
              <a:rPr lang="pl-PL" b="1" dirty="0" err="1" smtClean="0">
                <a:solidFill>
                  <a:srgbClr val="660066"/>
                </a:solidFill>
              </a:rPr>
              <a:t>GeV</a:t>
            </a:r>
            <a:r>
              <a:rPr lang="pl-PL" b="1" dirty="0" smtClean="0">
                <a:solidFill>
                  <a:srgbClr val="660066"/>
                </a:solidFill>
              </a:rPr>
              <a:t> GR </a:t>
            </a:r>
            <a:r>
              <a:rPr lang="pl-PL" b="1" dirty="0" err="1" smtClean="0">
                <a:solidFill>
                  <a:srgbClr val="660066"/>
                </a:solidFill>
              </a:rPr>
              <a:t>line</a:t>
            </a:r>
            <a:endParaRPr lang="pl-PL" b="1" dirty="0" smtClean="0">
              <a:solidFill>
                <a:srgbClr val="660066"/>
              </a:solidFill>
            </a:endParaRPr>
          </a:p>
          <a:p>
            <a:r>
              <a:rPr lang="pl-PL" b="1" dirty="0" smtClean="0">
                <a:solidFill>
                  <a:srgbClr val="660066"/>
                </a:solidFill>
              </a:rPr>
              <a:t>3.5 </a:t>
            </a:r>
            <a:r>
              <a:rPr lang="pl-PL" b="1" dirty="0" err="1" smtClean="0">
                <a:solidFill>
                  <a:srgbClr val="660066"/>
                </a:solidFill>
              </a:rPr>
              <a:t>keV</a:t>
            </a:r>
            <a:r>
              <a:rPr lang="pl-PL" b="1" dirty="0" smtClean="0">
                <a:solidFill>
                  <a:srgbClr val="660066"/>
                </a:solidFill>
              </a:rPr>
              <a:t> X-</a:t>
            </a:r>
            <a:r>
              <a:rPr lang="pl-PL" b="1" dirty="0" err="1" smtClean="0">
                <a:solidFill>
                  <a:srgbClr val="660066"/>
                </a:solidFill>
              </a:rPr>
              <a:t>ray</a:t>
            </a:r>
            <a:r>
              <a:rPr lang="pl-PL" b="1" dirty="0" smtClean="0">
                <a:solidFill>
                  <a:srgbClr val="660066"/>
                </a:solidFill>
              </a:rPr>
              <a:t> </a:t>
            </a:r>
            <a:r>
              <a:rPr lang="pl-PL" b="1" dirty="0" err="1" smtClean="0">
                <a:solidFill>
                  <a:srgbClr val="660066"/>
                </a:solidFill>
              </a:rPr>
              <a:t>line</a:t>
            </a:r>
            <a:endParaRPr lang="pl-PL" b="1" dirty="0" smtClean="0">
              <a:solidFill>
                <a:srgbClr val="660066"/>
              </a:solidFill>
            </a:endParaRPr>
          </a:p>
          <a:p>
            <a:r>
              <a:rPr lang="pl-PL" b="1" dirty="0" err="1" smtClean="0">
                <a:solidFill>
                  <a:srgbClr val="660066"/>
                </a:solidFill>
              </a:rPr>
              <a:t>Positron</a:t>
            </a:r>
            <a:r>
              <a:rPr lang="pl-PL" b="1" dirty="0" smtClean="0">
                <a:solidFill>
                  <a:srgbClr val="660066"/>
                </a:solidFill>
              </a:rPr>
              <a:t> </a:t>
            </a:r>
            <a:r>
              <a:rPr lang="pl-PL" b="1" dirty="0" err="1" smtClean="0">
                <a:solidFill>
                  <a:srgbClr val="660066"/>
                </a:solidFill>
              </a:rPr>
              <a:t>fraction</a:t>
            </a:r>
            <a:r>
              <a:rPr lang="pl-PL" b="1" dirty="0" smtClean="0">
                <a:solidFill>
                  <a:srgbClr val="660066"/>
                </a:solidFill>
              </a:rPr>
              <a:t> </a:t>
            </a:r>
            <a:r>
              <a:rPr lang="pl-PL" b="1" dirty="0" err="1" smtClean="0">
                <a:solidFill>
                  <a:srgbClr val="660066"/>
                </a:solidFill>
              </a:rPr>
              <a:t>excess</a:t>
            </a:r>
            <a:endParaRPr lang="pl-PL" b="1" dirty="0" smtClean="0">
              <a:solidFill>
                <a:srgbClr val="660066"/>
              </a:solidFill>
            </a:endParaRPr>
          </a:p>
          <a:p>
            <a:r>
              <a:rPr lang="pl-PL" b="1" dirty="0" err="1" smtClean="0">
                <a:solidFill>
                  <a:srgbClr val="660066"/>
                </a:solidFill>
              </a:rPr>
              <a:t>Self-interacting</a:t>
            </a:r>
            <a:r>
              <a:rPr lang="pl-PL" b="1" dirty="0" smtClean="0">
                <a:solidFill>
                  <a:srgbClr val="660066"/>
                </a:solidFill>
              </a:rPr>
              <a:t> DM</a:t>
            </a:r>
          </a:p>
          <a:p>
            <a:r>
              <a:rPr lang="pl-PL" b="1" dirty="0" smtClean="0">
                <a:solidFill>
                  <a:srgbClr val="660066"/>
                </a:solidFill>
              </a:rPr>
              <a:t>DAMA/LIBRA </a:t>
            </a:r>
            <a:r>
              <a:rPr lang="pl-PL" b="1" dirty="0" err="1" smtClean="0">
                <a:solidFill>
                  <a:srgbClr val="660066"/>
                </a:solidFill>
              </a:rPr>
              <a:t>annual</a:t>
            </a:r>
            <a:r>
              <a:rPr lang="pl-PL" b="1" dirty="0" smtClean="0">
                <a:solidFill>
                  <a:srgbClr val="660066"/>
                </a:solidFill>
              </a:rPr>
              <a:t> </a:t>
            </a:r>
            <a:r>
              <a:rPr lang="pl-PL" b="1" dirty="0" err="1" smtClean="0">
                <a:solidFill>
                  <a:srgbClr val="660066"/>
                </a:solidFill>
              </a:rPr>
              <a:t>modulation</a:t>
            </a:r>
            <a:r>
              <a:rPr lang="pl-PL" b="1" dirty="0" smtClean="0">
                <a:solidFill>
                  <a:srgbClr val="660066"/>
                </a:solidFill>
              </a:rPr>
              <a:t> </a:t>
            </a:r>
            <a:r>
              <a:rPr lang="pl-PL" b="1" dirty="0" err="1" smtClean="0">
                <a:solidFill>
                  <a:srgbClr val="660066"/>
                </a:solidFill>
              </a:rPr>
              <a:t>effect</a:t>
            </a:r>
            <a:endParaRPr lang="pl-PL" b="1" dirty="0" smtClean="0">
              <a:solidFill>
                <a:srgbClr val="660066"/>
              </a:solidFill>
            </a:endParaRPr>
          </a:p>
          <a:p>
            <a:r>
              <a:rPr lang="pl-PL" b="1" dirty="0" smtClean="0">
                <a:solidFill>
                  <a:srgbClr val="660066"/>
                </a:solidFill>
              </a:rPr>
              <a:t>0.5 </a:t>
            </a:r>
            <a:r>
              <a:rPr lang="pl-PL" b="1" dirty="0" err="1" smtClean="0">
                <a:solidFill>
                  <a:srgbClr val="660066"/>
                </a:solidFill>
              </a:rPr>
              <a:t>MeV</a:t>
            </a:r>
            <a:r>
              <a:rPr lang="pl-PL" b="1" dirty="0" smtClean="0">
                <a:solidFill>
                  <a:srgbClr val="660066"/>
                </a:solidFill>
              </a:rPr>
              <a:t> </a:t>
            </a:r>
            <a:r>
              <a:rPr lang="pl-PL" b="1" dirty="0" err="1" smtClean="0">
                <a:solidFill>
                  <a:srgbClr val="660066"/>
                </a:solidFill>
              </a:rPr>
              <a:t>excess</a:t>
            </a:r>
            <a:r>
              <a:rPr lang="pl-PL" b="1" dirty="0" smtClean="0">
                <a:solidFill>
                  <a:srgbClr val="660066"/>
                </a:solidFill>
              </a:rPr>
              <a:t> (</a:t>
            </a:r>
            <a:r>
              <a:rPr lang="pl-PL" b="1" dirty="0" err="1" smtClean="0">
                <a:solidFill>
                  <a:srgbClr val="660066"/>
                </a:solidFill>
              </a:rPr>
              <a:t>Integral</a:t>
            </a:r>
            <a:r>
              <a:rPr lang="pl-PL" b="1" dirty="0" smtClean="0">
                <a:solidFill>
                  <a:srgbClr val="660066"/>
                </a:solidFill>
              </a:rPr>
              <a:t>)</a:t>
            </a:r>
          </a:p>
          <a:p>
            <a:r>
              <a:rPr lang="is-IS" b="1" dirty="0" smtClean="0">
                <a:solidFill>
                  <a:srgbClr val="660066"/>
                </a:solidFill>
              </a:rPr>
              <a:t>…</a:t>
            </a:r>
            <a:endParaRPr lang="pl-PL" b="1" dirty="0" smtClean="0">
              <a:solidFill>
                <a:srgbClr val="660066"/>
              </a:solidFill>
            </a:endParaRPr>
          </a:p>
          <a:p>
            <a:endParaRPr lang="pl-PL" dirty="0"/>
          </a:p>
        </p:txBody>
      </p:sp>
      <p:sp>
        <p:nvSpPr>
          <p:cNvPr id="2" name="Symbol zastępczy stopki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L. Roszkowski, multiDM, 3/06/2016</a:t>
            </a:r>
            <a:endParaRPr lang="en-US"/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D1D49-2B4D-254C-87AB-5B655AD6F369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994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/>
          <p:cNvSpPr>
            <a:spLocks noGrp="1"/>
          </p:cNvSpPr>
          <p:nvPr>
            <p:ph type="title"/>
          </p:nvPr>
        </p:nvSpPr>
        <p:spPr>
          <a:xfrm>
            <a:off x="457200" y="-63112"/>
            <a:ext cx="8229600" cy="745840"/>
          </a:xfrm>
        </p:spPr>
        <p:txBody>
          <a:bodyPr>
            <a:normAutofit/>
          </a:bodyPr>
          <a:lstStyle/>
          <a:p>
            <a:r>
              <a:rPr lang="pl-PL" sz="3200" b="1" dirty="0" err="1" smtClean="0">
                <a:solidFill>
                  <a:srgbClr val="660066"/>
                </a:solidFill>
              </a:rPr>
              <a:t>Particle</a:t>
            </a:r>
            <a:r>
              <a:rPr lang="pl-PL" sz="3200" b="1" dirty="0" smtClean="0">
                <a:solidFill>
                  <a:srgbClr val="660066"/>
                </a:solidFill>
              </a:rPr>
              <a:t> </a:t>
            </a:r>
            <a:r>
              <a:rPr lang="pl-PL" sz="3200" b="1" dirty="0" err="1" smtClean="0">
                <a:solidFill>
                  <a:srgbClr val="660066"/>
                </a:solidFill>
              </a:rPr>
              <a:t>theory</a:t>
            </a:r>
            <a:r>
              <a:rPr lang="pl-PL" sz="3200" b="1" dirty="0">
                <a:solidFill>
                  <a:srgbClr val="660066"/>
                </a:solidFill>
              </a:rPr>
              <a:t> </a:t>
            </a:r>
            <a:r>
              <a:rPr lang="pl-PL" sz="3200" b="1" dirty="0" err="1" smtClean="0">
                <a:solidFill>
                  <a:srgbClr val="660066"/>
                </a:solidFill>
              </a:rPr>
              <a:t>driven</a:t>
            </a:r>
            <a:r>
              <a:rPr lang="pl-PL" sz="3200" b="1" dirty="0" smtClean="0">
                <a:solidFill>
                  <a:srgbClr val="660066"/>
                </a:solidFill>
              </a:rPr>
              <a:t> </a:t>
            </a:r>
            <a:r>
              <a:rPr lang="pl-PL" sz="3200" b="1" dirty="0" err="1" smtClean="0">
                <a:solidFill>
                  <a:srgbClr val="660066"/>
                </a:solidFill>
              </a:rPr>
              <a:t>approach</a:t>
            </a:r>
            <a:r>
              <a:rPr lang="pl-PL" sz="3200" b="1" dirty="0" smtClean="0">
                <a:solidFill>
                  <a:srgbClr val="660066"/>
                </a:solidFill>
              </a:rPr>
              <a:t> </a:t>
            </a:r>
            <a:endParaRPr lang="pl-PL" sz="3200" b="1" dirty="0">
              <a:solidFill>
                <a:srgbClr val="660066"/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L. Roszkowski, multiDM, 3/06/2016</a:t>
            </a:r>
            <a:endParaRPr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D1D49-2B4D-254C-87AB-5B655AD6F369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8" name="PoleTekstowe 7"/>
          <p:cNvSpPr txBox="1"/>
          <p:nvPr/>
        </p:nvSpPr>
        <p:spPr>
          <a:xfrm>
            <a:off x="457200" y="1041369"/>
            <a:ext cx="5195332" cy="5601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pl-PL" b="1" dirty="0" err="1" smtClean="0">
                <a:solidFill>
                  <a:srgbClr val="660066"/>
                </a:solidFill>
              </a:rPr>
              <a:t>Solves</a:t>
            </a:r>
            <a:r>
              <a:rPr lang="pl-PL" b="1" dirty="0" smtClean="0">
                <a:solidFill>
                  <a:srgbClr val="660066"/>
                </a:solidFill>
              </a:rPr>
              <a:t> </a:t>
            </a:r>
            <a:r>
              <a:rPr lang="pl-PL" b="1" dirty="0" err="1" smtClean="0">
                <a:solidFill>
                  <a:srgbClr val="660066"/>
                </a:solidFill>
              </a:rPr>
              <a:t>more</a:t>
            </a:r>
            <a:r>
              <a:rPr lang="pl-PL" b="1" dirty="0" smtClean="0">
                <a:solidFill>
                  <a:srgbClr val="660066"/>
                </a:solidFill>
              </a:rPr>
              <a:t> </a:t>
            </a:r>
            <a:r>
              <a:rPr lang="pl-PL" b="1" dirty="0" err="1" smtClean="0">
                <a:solidFill>
                  <a:srgbClr val="660066"/>
                </a:solidFill>
              </a:rPr>
              <a:t>than</a:t>
            </a:r>
            <a:r>
              <a:rPr lang="pl-PL" b="1" dirty="0" smtClean="0">
                <a:solidFill>
                  <a:srgbClr val="660066"/>
                </a:solidFill>
              </a:rPr>
              <a:t> one (DM) problem</a:t>
            </a:r>
          </a:p>
          <a:p>
            <a:pPr marL="742950" lvl="1" indent="-285750">
              <a:buFont typeface="Arial"/>
              <a:buChar char="•"/>
            </a:pPr>
            <a:r>
              <a:rPr lang="pl-PL" b="1" dirty="0" err="1" smtClean="0">
                <a:solidFill>
                  <a:srgbClr val="660066"/>
                </a:solidFill>
              </a:rPr>
              <a:t>Gauge</a:t>
            </a:r>
            <a:r>
              <a:rPr lang="pl-PL" b="1" dirty="0" smtClean="0">
                <a:solidFill>
                  <a:srgbClr val="660066"/>
                </a:solidFill>
              </a:rPr>
              <a:t> hierarchy problem</a:t>
            </a:r>
          </a:p>
          <a:p>
            <a:pPr marL="742950" lvl="1" indent="-285750">
              <a:buFont typeface="Arial"/>
              <a:buChar char="•"/>
            </a:pPr>
            <a:r>
              <a:rPr lang="pl-PL" b="1" dirty="0" err="1" smtClean="0">
                <a:solidFill>
                  <a:srgbClr val="660066"/>
                </a:solidFill>
              </a:rPr>
              <a:t>Unification</a:t>
            </a:r>
            <a:r>
              <a:rPr lang="pl-PL" b="1" dirty="0" smtClean="0">
                <a:solidFill>
                  <a:srgbClr val="660066"/>
                </a:solidFill>
              </a:rPr>
              <a:t> of SM </a:t>
            </a:r>
            <a:r>
              <a:rPr lang="pl-PL" b="1" dirty="0" err="1" smtClean="0">
                <a:solidFill>
                  <a:srgbClr val="660066"/>
                </a:solidFill>
              </a:rPr>
              <a:t>forces</a:t>
            </a:r>
            <a:r>
              <a:rPr lang="pl-PL" b="1" dirty="0" smtClean="0">
                <a:solidFill>
                  <a:srgbClr val="660066"/>
                </a:solidFill>
              </a:rPr>
              <a:t> (+</a:t>
            </a:r>
            <a:r>
              <a:rPr lang="pl-PL" b="1" dirty="0" err="1" smtClean="0">
                <a:solidFill>
                  <a:srgbClr val="660066"/>
                </a:solidFill>
              </a:rPr>
              <a:t>gravity</a:t>
            </a:r>
            <a:r>
              <a:rPr lang="pl-PL" b="1" dirty="0" smtClean="0">
                <a:solidFill>
                  <a:srgbClr val="660066"/>
                </a:solidFill>
              </a:rPr>
              <a:t>?)</a:t>
            </a:r>
          </a:p>
          <a:p>
            <a:pPr marL="742950" lvl="1" indent="-285750">
              <a:buFont typeface="Arial"/>
              <a:buChar char="•"/>
            </a:pPr>
            <a:r>
              <a:rPr lang="pl-PL" b="1" dirty="0" err="1" smtClean="0">
                <a:solidFill>
                  <a:srgbClr val="660066"/>
                </a:solidFill>
              </a:rPr>
              <a:t>Unification</a:t>
            </a:r>
            <a:r>
              <a:rPr lang="pl-PL" b="1" dirty="0" smtClean="0">
                <a:solidFill>
                  <a:srgbClr val="660066"/>
                </a:solidFill>
              </a:rPr>
              <a:t> of SM </a:t>
            </a:r>
            <a:r>
              <a:rPr lang="pl-PL" b="1" dirty="0" err="1" smtClean="0">
                <a:solidFill>
                  <a:srgbClr val="660066"/>
                </a:solidFill>
              </a:rPr>
              <a:t>matter</a:t>
            </a:r>
            <a:r>
              <a:rPr lang="pl-PL" b="1" dirty="0" smtClean="0">
                <a:solidFill>
                  <a:srgbClr val="660066"/>
                </a:solidFill>
              </a:rPr>
              <a:t> (</a:t>
            </a:r>
            <a:r>
              <a:rPr lang="pl-PL" b="1" dirty="0" err="1" smtClean="0">
                <a:solidFill>
                  <a:srgbClr val="660066"/>
                </a:solidFill>
              </a:rPr>
              <a:t>quarks</a:t>
            </a:r>
            <a:r>
              <a:rPr lang="pl-PL" b="1" dirty="0" smtClean="0">
                <a:solidFill>
                  <a:srgbClr val="660066"/>
                </a:solidFill>
              </a:rPr>
              <a:t>, </a:t>
            </a:r>
            <a:r>
              <a:rPr lang="pl-PL" b="1" dirty="0" err="1" smtClean="0">
                <a:solidFill>
                  <a:srgbClr val="660066"/>
                </a:solidFill>
              </a:rPr>
              <a:t>leptons</a:t>
            </a:r>
            <a:r>
              <a:rPr lang="pl-PL" b="1" dirty="0" smtClean="0">
                <a:solidFill>
                  <a:srgbClr val="660066"/>
                </a:solidFill>
              </a:rPr>
              <a:t>), </a:t>
            </a:r>
            <a:r>
              <a:rPr lang="is-IS" b="1" dirty="0" smtClean="0">
                <a:solidFill>
                  <a:srgbClr val="660066"/>
                </a:solidFill>
              </a:rPr>
              <a:t>…</a:t>
            </a:r>
          </a:p>
          <a:p>
            <a:pPr marL="742950" lvl="1" indent="-285750">
              <a:buFont typeface="Arial"/>
              <a:buChar char="•"/>
            </a:pPr>
            <a:r>
              <a:rPr lang="is-IS" b="1" dirty="0" smtClean="0">
                <a:solidFill>
                  <a:srgbClr val="660066"/>
                </a:solidFill>
              </a:rPr>
              <a:t>Strong CP problem</a:t>
            </a:r>
          </a:p>
          <a:p>
            <a:pPr marL="742950" lvl="1" indent="-285750">
              <a:buFont typeface="Arial"/>
              <a:buChar char="•"/>
            </a:pPr>
            <a:r>
              <a:rPr lang="is-IS" b="1" dirty="0" smtClean="0">
                <a:solidFill>
                  <a:srgbClr val="660066"/>
                </a:solidFill>
              </a:rPr>
              <a:t>Naturalness of some sort?</a:t>
            </a:r>
          </a:p>
          <a:p>
            <a:pPr marL="742950" lvl="1" indent="-285750">
              <a:buFont typeface="Arial"/>
              <a:buChar char="•"/>
            </a:pPr>
            <a:r>
              <a:rPr lang="is-IS" b="1" dirty="0" smtClean="0">
                <a:solidFill>
                  <a:srgbClr val="660066"/>
                </a:solidFill>
              </a:rPr>
              <a:t>...</a:t>
            </a:r>
          </a:p>
          <a:p>
            <a:pPr lvl="1"/>
            <a:endParaRPr lang="is-IS" b="1" dirty="0" smtClean="0"/>
          </a:p>
          <a:p>
            <a:pPr marL="285750" indent="-285750">
              <a:buFont typeface="Arial"/>
              <a:buChar char="•"/>
            </a:pPr>
            <a:r>
              <a:rPr lang="is-IS" b="1" dirty="0" smtClean="0">
                <a:solidFill>
                  <a:srgbClr val="000090"/>
                </a:solidFill>
              </a:rPr>
              <a:t>Provides promising framework for Big Bang physics</a:t>
            </a:r>
          </a:p>
          <a:p>
            <a:pPr marL="742950" lvl="1" indent="-285750">
              <a:buFont typeface="Arial"/>
              <a:buChar char="•"/>
            </a:pPr>
            <a:r>
              <a:rPr lang="pl-PL" b="1" dirty="0" smtClean="0">
                <a:solidFill>
                  <a:srgbClr val="000090"/>
                </a:solidFill>
              </a:rPr>
              <a:t>C</a:t>
            </a:r>
            <a:r>
              <a:rPr lang="is-IS" b="1" dirty="0" smtClean="0">
                <a:solidFill>
                  <a:srgbClr val="000090"/>
                </a:solidFill>
              </a:rPr>
              <a:t>osmic inflation (+reheating)</a:t>
            </a:r>
          </a:p>
          <a:p>
            <a:pPr marL="742950" lvl="1" indent="-285750">
              <a:buFont typeface="Arial"/>
              <a:buChar char="•"/>
            </a:pPr>
            <a:r>
              <a:rPr lang="pl-PL" b="1" dirty="0" smtClean="0">
                <a:solidFill>
                  <a:srgbClr val="000090"/>
                </a:solidFill>
              </a:rPr>
              <a:t>B</a:t>
            </a:r>
            <a:r>
              <a:rPr lang="is-IS" b="1" dirty="0" smtClean="0">
                <a:solidFill>
                  <a:srgbClr val="000090"/>
                </a:solidFill>
              </a:rPr>
              <a:t>aryo/leptogenesis</a:t>
            </a:r>
          </a:p>
          <a:p>
            <a:pPr marL="742950" lvl="1" indent="-285750">
              <a:buFont typeface="Arial"/>
              <a:buChar char="•"/>
            </a:pPr>
            <a:r>
              <a:rPr lang="is-IS" b="1" dirty="0" smtClean="0">
                <a:solidFill>
                  <a:srgbClr val="000090"/>
                </a:solidFill>
              </a:rPr>
              <a:t>DM (production and abundance)</a:t>
            </a:r>
          </a:p>
          <a:p>
            <a:pPr marL="742950" lvl="1" indent="-285750">
              <a:buFont typeface="Arial"/>
              <a:buChar char="•"/>
            </a:pPr>
            <a:r>
              <a:rPr lang="is-IS" b="1" dirty="0" smtClean="0">
                <a:solidFill>
                  <a:srgbClr val="000090"/>
                </a:solidFill>
              </a:rPr>
              <a:t>...</a:t>
            </a:r>
          </a:p>
          <a:p>
            <a:pPr lvl="1"/>
            <a:endParaRPr lang="is-IS" sz="1600" b="1" dirty="0" smtClean="0"/>
          </a:p>
          <a:p>
            <a:pPr marL="285750" indent="-285750">
              <a:buFont typeface="Arial"/>
              <a:buChar char="•"/>
            </a:pPr>
            <a:r>
              <a:rPr lang="is-IS" b="1" dirty="0" smtClean="0">
                <a:solidFill>
                  <a:srgbClr val="660066"/>
                </a:solidFill>
              </a:rPr>
              <a:t>Is compatible with data:</a:t>
            </a:r>
          </a:p>
          <a:p>
            <a:pPr marL="742950" lvl="1" indent="-285750">
              <a:buFont typeface="Arial"/>
              <a:buChar char="•"/>
            </a:pPr>
            <a:r>
              <a:rPr lang="pl-PL" b="1" dirty="0" smtClean="0">
                <a:solidFill>
                  <a:srgbClr val="660066"/>
                </a:solidFill>
              </a:rPr>
              <a:t>A</a:t>
            </a:r>
            <a:r>
              <a:rPr lang="is-IS" b="1" dirty="0" smtClean="0">
                <a:solidFill>
                  <a:srgbClr val="660066"/>
                </a:solidFill>
              </a:rPr>
              <a:t>ll limits on new physics (masses, precision measurements of radiative corrections to EW observables</a:t>
            </a:r>
          </a:p>
          <a:p>
            <a:pPr marL="742950" lvl="1" indent="-285750">
              <a:buFont typeface="Arial"/>
              <a:buChar char="•"/>
            </a:pPr>
            <a:r>
              <a:rPr lang="is-IS" b="1" dirty="0" smtClean="0">
                <a:solidFill>
                  <a:srgbClr val="660066"/>
                </a:solidFill>
              </a:rPr>
              <a:t>Higgs boson</a:t>
            </a:r>
            <a:endParaRPr lang="pl-PL" b="1" dirty="0" smtClean="0">
              <a:solidFill>
                <a:srgbClr val="660066"/>
              </a:solidFill>
            </a:endParaRPr>
          </a:p>
        </p:txBody>
      </p:sp>
      <p:sp>
        <p:nvSpPr>
          <p:cNvPr id="10" name="PoleTekstowe 9"/>
          <p:cNvSpPr txBox="1"/>
          <p:nvPr/>
        </p:nvSpPr>
        <p:spPr>
          <a:xfrm>
            <a:off x="6553200" y="3855209"/>
            <a:ext cx="24344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 smtClean="0">
                <a:solidFill>
                  <a:srgbClr val="660066"/>
                </a:solidFill>
              </a:rPr>
              <a:t>SM </a:t>
            </a:r>
            <a:r>
              <a:rPr lang="pl-PL" sz="2000" b="1" dirty="0" err="1" smtClean="0">
                <a:solidFill>
                  <a:srgbClr val="660066"/>
                </a:solidFill>
              </a:rPr>
              <a:t>is</a:t>
            </a:r>
            <a:r>
              <a:rPr lang="pl-PL" sz="2000" b="1" dirty="0" smtClean="0">
                <a:solidFill>
                  <a:srgbClr val="660066"/>
                </a:solidFill>
              </a:rPr>
              <a:t> not </a:t>
            </a:r>
            <a:r>
              <a:rPr lang="pl-PL" sz="2000" b="1" dirty="0" err="1" smtClean="0">
                <a:solidFill>
                  <a:srgbClr val="660066"/>
                </a:solidFill>
              </a:rPr>
              <a:t>enough</a:t>
            </a:r>
            <a:r>
              <a:rPr lang="pl-PL" sz="2000" b="1" dirty="0" smtClean="0">
                <a:solidFill>
                  <a:srgbClr val="660066"/>
                </a:solidFill>
              </a:rPr>
              <a:t>.</a:t>
            </a:r>
          </a:p>
          <a:p>
            <a:r>
              <a:rPr lang="pl-PL" sz="2000" b="1" dirty="0" err="1" smtClean="0">
                <a:solidFill>
                  <a:srgbClr val="660066"/>
                </a:solidFill>
              </a:rPr>
              <a:t>Need</a:t>
            </a:r>
            <a:r>
              <a:rPr lang="pl-PL" sz="2000" b="1" dirty="0" smtClean="0">
                <a:solidFill>
                  <a:srgbClr val="660066"/>
                </a:solidFill>
              </a:rPr>
              <a:t> ``</a:t>
            </a:r>
            <a:r>
              <a:rPr lang="pl-PL" sz="2000" b="1" dirty="0" err="1" smtClean="0">
                <a:solidFill>
                  <a:srgbClr val="660066"/>
                </a:solidFill>
              </a:rPr>
              <a:t>new</a:t>
            </a:r>
            <a:r>
              <a:rPr lang="pl-PL" sz="2000" b="1" dirty="0" smtClean="0">
                <a:solidFill>
                  <a:srgbClr val="660066"/>
                </a:solidFill>
              </a:rPr>
              <a:t> </a:t>
            </a:r>
            <a:r>
              <a:rPr lang="pl-PL" sz="2000" b="1" dirty="0" err="1" smtClean="0">
                <a:solidFill>
                  <a:srgbClr val="660066"/>
                </a:solidFill>
              </a:rPr>
              <a:t>physics</a:t>
            </a:r>
            <a:r>
              <a:rPr lang="pl-PL" sz="2000" b="1" dirty="0" smtClean="0">
                <a:solidFill>
                  <a:srgbClr val="660066"/>
                </a:solidFill>
              </a:rPr>
              <a:t>”.</a:t>
            </a:r>
            <a:endParaRPr lang="pl-PL" sz="2000" b="1" dirty="0">
              <a:solidFill>
                <a:srgbClr val="660066"/>
              </a:solidFill>
            </a:endParaRPr>
          </a:p>
        </p:txBody>
      </p:sp>
      <p:sp>
        <p:nvSpPr>
          <p:cNvPr id="13" name="Prostokąt 12"/>
          <p:cNvSpPr/>
          <p:nvPr/>
        </p:nvSpPr>
        <p:spPr>
          <a:xfrm>
            <a:off x="3837169" y="715355"/>
            <a:ext cx="49473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l-PL" b="1" dirty="0">
                <a:solidFill>
                  <a:srgbClr val="000090"/>
                </a:solidFill>
              </a:rPr>
              <a:t>WIMP </a:t>
            </a:r>
            <a:r>
              <a:rPr lang="pl-PL" b="1" dirty="0" err="1">
                <a:solidFill>
                  <a:srgbClr val="000090"/>
                </a:solidFill>
              </a:rPr>
              <a:t>is</a:t>
            </a:r>
            <a:r>
              <a:rPr lang="pl-PL" b="1" dirty="0">
                <a:solidFill>
                  <a:srgbClr val="000090"/>
                </a:solidFill>
              </a:rPr>
              <a:t> part of a </a:t>
            </a:r>
            <a:r>
              <a:rPr lang="pl-PL" b="1" dirty="0" err="1">
                <a:solidFill>
                  <a:srgbClr val="000090"/>
                </a:solidFill>
              </a:rPr>
              <a:t>more</a:t>
            </a:r>
            <a:r>
              <a:rPr lang="pl-PL" b="1" dirty="0">
                <a:solidFill>
                  <a:srgbClr val="000090"/>
                </a:solidFill>
              </a:rPr>
              <a:t> </a:t>
            </a:r>
            <a:r>
              <a:rPr lang="pl-PL" b="1" dirty="0" err="1">
                <a:solidFill>
                  <a:srgbClr val="000090"/>
                </a:solidFill>
              </a:rPr>
              <a:t>complete</a:t>
            </a:r>
            <a:r>
              <a:rPr lang="pl-PL" b="1" dirty="0">
                <a:solidFill>
                  <a:srgbClr val="000090"/>
                </a:solidFill>
              </a:rPr>
              <a:t> </a:t>
            </a:r>
            <a:r>
              <a:rPr lang="pl-PL" b="1" dirty="0" err="1">
                <a:solidFill>
                  <a:srgbClr val="000090"/>
                </a:solidFill>
              </a:rPr>
              <a:t>framework</a:t>
            </a:r>
            <a:r>
              <a:rPr lang="is-IS" b="1" dirty="0">
                <a:solidFill>
                  <a:srgbClr val="000090"/>
                </a:solidFill>
              </a:rPr>
              <a:t>…</a:t>
            </a:r>
            <a:endParaRPr lang="pl-PL" b="1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000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/>
          <p:cNvSpPr>
            <a:spLocks noGrp="1"/>
          </p:cNvSpPr>
          <p:nvPr>
            <p:ph type="title"/>
          </p:nvPr>
        </p:nvSpPr>
        <p:spPr>
          <a:xfrm>
            <a:off x="457200" y="-63112"/>
            <a:ext cx="8229600" cy="745840"/>
          </a:xfrm>
        </p:spPr>
        <p:txBody>
          <a:bodyPr>
            <a:normAutofit/>
          </a:bodyPr>
          <a:lstStyle/>
          <a:p>
            <a:r>
              <a:rPr lang="pl-PL" sz="3200" b="1" dirty="0" err="1" smtClean="0">
                <a:solidFill>
                  <a:srgbClr val="660066"/>
                </a:solidFill>
              </a:rPr>
              <a:t>Particle</a:t>
            </a:r>
            <a:r>
              <a:rPr lang="pl-PL" sz="3200" b="1" dirty="0" smtClean="0">
                <a:solidFill>
                  <a:srgbClr val="660066"/>
                </a:solidFill>
              </a:rPr>
              <a:t> </a:t>
            </a:r>
            <a:r>
              <a:rPr lang="pl-PL" sz="3200" b="1" dirty="0" err="1" smtClean="0">
                <a:solidFill>
                  <a:srgbClr val="660066"/>
                </a:solidFill>
              </a:rPr>
              <a:t>theory</a:t>
            </a:r>
            <a:r>
              <a:rPr lang="pl-PL" sz="3200" b="1" dirty="0">
                <a:solidFill>
                  <a:srgbClr val="660066"/>
                </a:solidFill>
              </a:rPr>
              <a:t> </a:t>
            </a:r>
            <a:r>
              <a:rPr lang="pl-PL" sz="3200" b="1" dirty="0" err="1" smtClean="0">
                <a:solidFill>
                  <a:srgbClr val="660066"/>
                </a:solidFill>
              </a:rPr>
              <a:t>motivated</a:t>
            </a:r>
            <a:r>
              <a:rPr lang="pl-PL" sz="3200" b="1" dirty="0" smtClean="0">
                <a:solidFill>
                  <a:srgbClr val="660066"/>
                </a:solidFill>
              </a:rPr>
              <a:t> </a:t>
            </a:r>
            <a:r>
              <a:rPr lang="pl-PL" sz="3200" b="1" dirty="0" err="1" smtClean="0">
                <a:solidFill>
                  <a:srgbClr val="660066"/>
                </a:solidFill>
              </a:rPr>
              <a:t>approach</a:t>
            </a:r>
            <a:r>
              <a:rPr lang="pl-PL" sz="3200" b="1" dirty="0" smtClean="0">
                <a:solidFill>
                  <a:srgbClr val="660066"/>
                </a:solidFill>
              </a:rPr>
              <a:t> </a:t>
            </a:r>
            <a:endParaRPr lang="pl-PL" sz="3200" b="1" dirty="0">
              <a:solidFill>
                <a:srgbClr val="660066"/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L. Roszkowski, multiDM, 3/06/2016</a:t>
            </a:r>
            <a:endParaRPr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D1D49-2B4D-254C-87AB-5B655AD6F369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8" name="PoleTekstowe 7"/>
          <p:cNvSpPr txBox="1"/>
          <p:nvPr/>
        </p:nvSpPr>
        <p:spPr>
          <a:xfrm>
            <a:off x="457200" y="1041369"/>
            <a:ext cx="5195332" cy="5601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pl-PL" b="1" dirty="0" err="1" smtClean="0">
                <a:solidFill>
                  <a:srgbClr val="660066"/>
                </a:solidFill>
              </a:rPr>
              <a:t>Solves</a:t>
            </a:r>
            <a:r>
              <a:rPr lang="pl-PL" b="1" dirty="0" smtClean="0">
                <a:solidFill>
                  <a:srgbClr val="660066"/>
                </a:solidFill>
              </a:rPr>
              <a:t> </a:t>
            </a:r>
            <a:r>
              <a:rPr lang="pl-PL" b="1" dirty="0" err="1" smtClean="0">
                <a:solidFill>
                  <a:srgbClr val="660066"/>
                </a:solidFill>
              </a:rPr>
              <a:t>more</a:t>
            </a:r>
            <a:r>
              <a:rPr lang="pl-PL" b="1" dirty="0" smtClean="0">
                <a:solidFill>
                  <a:srgbClr val="660066"/>
                </a:solidFill>
              </a:rPr>
              <a:t> </a:t>
            </a:r>
            <a:r>
              <a:rPr lang="pl-PL" b="1" dirty="0" err="1" smtClean="0">
                <a:solidFill>
                  <a:srgbClr val="660066"/>
                </a:solidFill>
              </a:rPr>
              <a:t>than</a:t>
            </a:r>
            <a:r>
              <a:rPr lang="pl-PL" b="1" dirty="0" smtClean="0">
                <a:solidFill>
                  <a:srgbClr val="660066"/>
                </a:solidFill>
              </a:rPr>
              <a:t> one (DM) problem</a:t>
            </a:r>
          </a:p>
          <a:p>
            <a:pPr marL="742950" lvl="1" indent="-285750">
              <a:buFont typeface="Arial"/>
              <a:buChar char="•"/>
            </a:pPr>
            <a:r>
              <a:rPr lang="pl-PL" b="1" dirty="0" err="1" smtClean="0">
                <a:solidFill>
                  <a:srgbClr val="660066"/>
                </a:solidFill>
              </a:rPr>
              <a:t>Gauge</a:t>
            </a:r>
            <a:r>
              <a:rPr lang="pl-PL" b="1" dirty="0" smtClean="0">
                <a:solidFill>
                  <a:srgbClr val="660066"/>
                </a:solidFill>
              </a:rPr>
              <a:t> hierarchy problem</a:t>
            </a:r>
          </a:p>
          <a:p>
            <a:pPr marL="742950" lvl="1" indent="-285750">
              <a:buFont typeface="Arial"/>
              <a:buChar char="•"/>
            </a:pPr>
            <a:r>
              <a:rPr lang="pl-PL" b="1" dirty="0" err="1" smtClean="0">
                <a:solidFill>
                  <a:srgbClr val="660066"/>
                </a:solidFill>
              </a:rPr>
              <a:t>Unification</a:t>
            </a:r>
            <a:r>
              <a:rPr lang="pl-PL" b="1" dirty="0" smtClean="0">
                <a:solidFill>
                  <a:srgbClr val="660066"/>
                </a:solidFill>
              </a:rPr>
              <a:t> of SM </a:t>
            </a:r>
            <a:r>
              <a:rPr lang="pl-PL" b="1" dirty="0" err="1" smtClean="0">
                <a:solidFill>
                  <a:srgbClr val="660066"/>
                </a:solidFill>
              </a:rPr>
              <a:t>forces</a:t>
            </a:r>
            <a:r>
              <a:rPr lang="pl-PL" b="1" dirty="0" smtClean="0">
                <a:solidFill>
                  <a:srgbClr val="660066"/>
                </a:solidFill>
              </a:rPr>
              <a:t> (+</a:t>
            </a:r>
            <a:r>
              <a:rPr lang="pl-PL" b="1" dirty="0" err="1" smtClean="0">
                <a:solidFill>
                  <a:srgbClr val="660066"/>
                </a:solidFill>
              </a:rPr>
              <a:t>gravity</a:t>
            </a:r>
            <a:r>
              <a:rPr lang="pl-PL" b="1" dirty="0" smtClean="0">
                <a:solidFill>
                  <a:srgbClr val="660066"/>
                </a:solidFill>
              </a:rPr>
              <a:t>?)</a:t>
            </a:r>
          </a:p>
          <a:p>
            <a:pPr marL="742950" lvl="1" indent="-285750">
              <a:buFont typeface="Arial"/>
              <a:buChar char="•"/>
            </a:pPr>
            <a:r>
              <a:rPr lang="pl-PL" b="1" dirty="0" err="1" smtClean="0">
                <a:solidFill>
                  <a:srgbClr val="660066"/>
                </a:solidFill>
              </a:rPr>
              <a:t>Unification</a:t>
            </a:r>
            <a:r>
              <a:rPr lang="pl-PL" b="1" dirty="0" smtClean="0">
                <a:solidFill>
                  <a:srgbClr val="660066"/>
                </a:solidFill>
              </a:rPr>
              <a:t> of SM </a:t>
            </a:r>
            <a:r>
              <a:rPr lang="pl-PL" b="1" dirty="0" err="1" smtClean="0">
                <a:solidFill>
                  <a:srgbClr val="660066"/>
                </a:solidFill>
              </a:rPr>
              <a:t>matter</a:t>
            </a:r>
            <a:r>
              <a:rPr lang="pl-PL" b="1" dirty="0" smtClean="0">
                <a:solidFill>
                  <a:srgbClr val="660066"/>
                </a:solidFill>
              </a:rPr>
              <a:t> (</a:t>
            </a:r>
            <a:r>
              <a:rPr lang="pl-PL" b="1" dirty="0" err="1" smtClean="0">
                <a:solidFill>
                  <a:srgbClr val="660066"/>
                </a:solidFill>
              </a:rPr>
              <a:t>quarks</a:t>
            </a:r>
            <a:r>
              <a:rPr lang="pl-PL" b="1" dirty="0" smtClean="0">
                <a:solidFill>
                  <a:srgbClr val="660066"/>
                </a:solidFill>
              </a:rPr>
              <a:t>, </a:t>
            </a:r>
            <a:r>
              <a:rPr lang="pl-PL" b="1" dirty="0" err="1" smtClean="0">
                <a:solidFill>
                  <a:srgbClr val="660066"/>
                </a:solidFill>
              </a:rPr>
              <a:t>leptons</a:t>
            </a:r>
            <a:r>
              <a:rPr lang="pl-PL" b="1" dirty="0" smtClean="0">
                <a:solidFill>
                  <a:srgbClr val="660066"/>
                </a:solidFill>
              </a:rPr>
              <a:t>), </a:t>
            </a:r>
            <a:r>
              <a:rPr lang="is-IS" b="1" dirty="0" smtClean="0">
                <a:solidFill>
                  <a:srgbClr val="660066"/>
                </a:solidFill>
              </a:rPr>
              <a:t>…</a:t>
            </a:r>
          </a:p>
          <a:p>
            <a:pPr marL="742950" lvl="1" indent="-285750">
              <a:buFont typeface="Arial"/>
              <a:buChar char="•"/>
            </a:pPr>
            <a:r>
              <a:rPr lang="is-IS" b="1" dirty="0" smtClean="0">
                <a:solidFill>
                  <a:srgbClr val="660066"/>
                </a:solidFill>
              </a:rPr>
              <a:t>Strong CP problem</a:t>
            </a:r>
          </a:p>
          <a:p>
            <a:pPr marL="742950" lvl="1" indent="-285750">
              <a:buFont typeface="Arial"/>
              <a:buChar char="•"/>
            </a:pPr>
            <a:r>
              <a:rPr lang="is-IS" b="1" dirty="0" smtClean="0">
                <a:solidFill>
                  <a:srgbClr val="660066"/>
                </a:solidFill>
              </a:rPr>
              <a:t>Naturalness of some sort?</a:t>
            </a:r>
          </a:p>
          <a:p>
            <a:pPr marL="742950" lvl="1" indent="-285750">
              <a:buFont typeface="Arial"/>
              <a:buChar char="•"/>
            </a:pPr>
            <a:r>
              <a:rPr lang="is-IS" b="1" dirty="0" smtClean="0">
                <a:solidFill>
                  <a:srgbClr val="660066"/>
                </a:solidFill>
              </a:rPr>
              <a:t>...</a:t>
            </a:r>
          </a:p>
          <a:p>
            <a:pPr lvl="1"/>
            <a:endParaRPr lang="is-IS" b="1" dirty="0" smtClean="0"/>
          </a:p>
          <a:p>
            <a:pPr marL="285750" indent="-285750">
              <a:buFont typeface="Arial"/>
              <a:buChar char="•"/>
            </a:pPr>
            <a:r>
              <a:rPr lang="is-IS" b="1" dirty="0" smtClean="0">
                <a:solidFill>
                  <a:srgbClr val="000090"/>
                </a:solidFill>
              </a:rPr>
              <a:t>Provides promising framework for Big Bang physics</a:t>
            </a:r>
          </a:p>
          <a:p>
            <a:pPr marL="742950" lvl="1" indent="-285750">
              <a:buFont typeface="Arial"/>
              <a:buChar char="•"/>
            </a:pPr>
            <a:r>
              <a:rPr lang="pl-PL" b="1" dirty="0" smtClean="0">
                <a:solidFill>
                  <a:srgbClr val="000090"/>
                </a:solidFill>
              </a:rPr>
              <a:t>C</a:t>
            </a:r>
            <a:r>
              <a:rPr lang="is-IS" b="1" dirty="0" smtClean="0">
                <a:solidFill>
                  <a:srgbClr val="000090"/>
                </a:solidFill>
              </a:rPr>
              <a:t>osmic inflation (+reheating)</a:t>
            </a:r>
          </a:p>
          <a:p>
            <a:pPr marL="742950" lvl="1" indent="-285750">
              <a:buFont typeface="Arial"/>
              <a:buChar char="•"/>
            </a:pPr>
            <a:r>
              <a:rPr lang="pl-PL" b="1" dirty="0" smtClean="0">
                <a:solidFill>
                  <a:srgbClr val="000090"/>
                </a:solidFill>
              </a:rPr>
              <a:t>B</a:t>
            </a:r>
            <a:r>
              <a:rPr lang="is-IS" b="1" dirty="0" smtClean="0">
                <a:solidFill>
                  <a:srgbClr val="000090"/>
                </a:solidFill>
              </a:rPr>
              <a:t>aryo/lepto-genesis</a:t>
            </a:r>
          </a:p>
          <a:p>
            <a:pPr marL="742950" lvl="1" indent="-285750">
              <a:buFont typeface="Arial"/>
              <a:buChar char="•"/>
            </a:pPr>
            <a:r>
              <a:rPr lang="is-IS" b="1" dirty="0" smtClean="0">
                <a:solidFill>
                  <a:srgbClr val="000090"/>
                </a:solidFill>
              </a:rPr>
              <a:t>DM (production and abundance)</a:t>
            </a:r>
          </a:p>
          <a:p>
            <a:pPr marL="742950" lvl="1" indent="-285750">
              <a:buFont typeface="Arial"/>
              <a:buChar char="•"/>
            </a:pPr>
            <a:r>
              <a:rPr lang="is-IS" b="1" dirty="0" smtClean="0">
                <a:solidFill>
                  <a:srgbClr val="000090"/>
                </a:solidFill>
              </a:rPr>
              <a:t>...</a:t>
            </a:r>
          </a:p>
          <a:p>
            <a:pPr lvl="1"/>
            <a:endParaRPr lang="is-IS" sz="1600" b="1" dirty="0" smtClean="0"/>
          </a:p>
          <a:p>
            <a:pPr marL="285750" indent="-285750">
              <a:buFont typeface="Arial"/>
              <a:buChar char="•"/>
            </a:pPr>
            <a:r>
              <a:rPr lang="is-IS" b="1" dirty="0" smtClean="0">
                <a:solidFill>
                  <a:srgbClr val="660066"/>
                </a:solidFill>
              </a:rPr>
              <a:t>Is compatible with data:</a:t>
            </a:r>
          </a:p>
          <a:p>
            <a:pPr marL="742950" lvl="1" indent="-285750">
              <a:buFont typeface="Arial"/>
              <a:buChar char="•"/>
            </a:pPr>
            <a:r>
              <a:rPr lang="pl-PL" b="1" dirty="0" smtClean="0">
                <a:solidFill>
                  <a:srgbClr val="660066"/>
                </a:solidFill>
              </a:rPr>
              <a:t>A</a:t>
            </a:r>
            <a:r>
              <a:rPr lang="is-IS" b="1" dirty="0" smtClean="0">
                <a:solidFill>
                  <a:srgbClr val="660066"/>
                </a:solidFill>
              </a:rPr>
              <a:t>ll limits on new physics (masses, precision measurements of radiative corrections to EW observables</a:t>
            </a:r>
          </a:p>
          <a:p>
            <a:pPr marL="742950" lvl="1" indent="-285750">
              <a:buFont typeface="Arial"/>
              <a:buChar char="•"/>
            </a:pPr>
            <a:r>
              <a:rPr lang="is-IS" b="1" dirty="0" smtClean="0">
                <a:solidFill>
                  <a:srgbClr val="660066"/>
                </a:solidFill>
              </a:rPr>
              <a:t>Higgs boson</a:t>
            </a:r>
            <a:endParaRPr lang="pl-PL" b="1" dirty="0" smtClean="0">
              <a:solidFill>
                <a:srgbClr val="660066"/>
              </a:solidFill>
            </a:endParaRP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2757" y="1355434"/>
            <a:ext cx="3474043" cy="3868005"/>
          </a:xfrm>
          <a:prstGeom prst="rect">
            <a:avLst/>
          </a:prstGeom>
        </p:spPr>
      </p:pic>
      <p:sp>
        <p:nvSpPr>
          <p:cNvPr id="10" name="PoleTekstowe 9"/>
          <p:cNvSpPr txBox="1"/>
          <p:nvPr/>
        </p:nvSpPr>
        <p:spPr>
          <a:xfrm>
            <a:off x="5652532" y="5862732"/>
            <a:ext cx="29335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/>
              <a:t>SUSY </a:t>
            </a:r>
            <a:r>
              <a:rPr lang="pl-PL" b="1" dirty="0" err="1" smtClean="0"/>
              <a:t>remains</a:t>
            </a:r>
            <a:r>
              <a:rPr lang="pl-PL" b="1" dirty="0" smtClean="0"/>
              <a:t> most </a:t>
            </a:r>
            <a:r>
              <a:rPr lang="pl-PL" b="1" dirty="0" err="1" smtClean="0"/>
              <a:t>promising</a:t>
            </a:r>
            <a:r>
              <a:rPr lang="pl-PL" b="1" dirty="0" smtClean="0"/>
              <a:t> </a:t>
            </a:r>
            <a:r>
              <a:rPr lang="pl-PL" b="1" dirty="0" err="1" smtClean="0"/>
              <a:t>framework</a:t>
            </a:r>
            <a:r>
              <a:rPr lang="pl-PL" b="1" dirty="0" smtClean="0"/>
              <a:t>.</a:t>
            </a:r>
            <a:endParaRPr lang="pl-PL" b="1" dirty="0"/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8503" y="5294012"/>
            <a:ext cx="1255497" cy="1175051"/>
          </a:xfrm>
          <a:prstGeom prst="rect">
            <a:avLst/>
          </a:prstGeom>
        </p:spPr>
      </p:pic>
      <p:sp>
        <p:nvSpPr>
          <p:cNvPr id="12" name="Prostokąt 11"/>
          <p:cNvSpPr/>
          <p:nvPr/>
        </p:nvSpPr>
        <p:spPr>
          <a:xfrm>
            <a:off x="8086942" y="5748722"/>
            <a:ext cx="6976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SUSY</a:t>
            </a:r>
            <a:endParaRPr lang="pl-PL" dirty="0"/>
          </a:p>
        </p:txBody>
      </p:sp>
      <p:sp>
        <p:nvSpPr>
          <p:cNvPr id="13" name="Prostokąt 12"/>
          <p:cNvSpPr/>
          <p:nvPr/>
        </p:nvSpPr>
        <p:spPr>
          <a:xfrm>
            <a:off x="3837169" y="715355"/>
            <a:ext cx="49473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l-PL" b="1" dirty="0">
                <a:solidFill>
                  <a:srgbClr val="000090"/>
                </a:solidFill>
              </a:rPr>
              <a:t>WIMP </a:t>
            </a:r>
            <a:r>
              <a:rPr lang="pl-PL" b="1" dirty="0" err="1">
                <a:solidFill>
                  <a:srgbClr val="000090"/>
                </a:solidFill>
              </a:rPr>
              <a:t>is</a:t>
            </a:r>
            <a:r>
              <a:rPr lang="pl-PL" b="1" dirty="0">
                <a:solidFill>
                  <a:srgbClr val="000090"/>
                </a:solidFill>
              </a:rPr>
              <a:t> part of a </a:t>
            </a:r>
            <a:r>
              <a:rPr lang="pl-PL" b="1" dirty="0" err="1">
                <a:solidFill>
                  <a:srgbClr val="000090"/>
                </a:solidFill>
              </a:rPr>
              <a:t>more</a:t>
            </a:r>
            <a:r>
              <a:rPr lang="pl-PL" b="1" dirty="0">
                <a:solidFill>
                  <a:srgbClr val="000090"/>
                </a:solidFill>
              </a:rPr>
              <a:t> </a:t>
            </a:r>
            <a:r>
              <a:rPr lang="pl-PL" b="1" dirty="0" err="1">
                <a:solidFill>
                  <a:srgbClr val="000090"/>
                </a:solidFill>
              </a:rPr>
              <a:t>complete</a:t>
            </a:r>
            <a:r>
              <a:rPr lang="pl-PL" b="1" dirty="0">
                <a:solidFill>
                  <a:srgbClr val="000090"/>
                </a:solidFill>
              </a:rPr>
              <a:t> </a:t>
            </a:r>
            <a:r>
              <a:rPr lang="pl-PL" b="1" dirty="0" err="1">
                <a:solidFill>
                  <a:srgbClr val="000090"/>
                </a:solidFill>
              </a:rPr>
              <a:t>framework</a:t>
            </a:r>
            <a:r>
              <a:rPr lang="is-IS" b="1" dirty="0">
                <a:solidFill>
                  <a:srgbClr val="000090"/>
                </a:solidFill>
              </a:rPr>
              <a:t>…</a:t>
            </a:r>
            <a:endParaRPr lang="pl-PL" b="1" dirty="0">
              <a:solidFill>
                <a:srgbClr val="000090"/>
              </a:solidFill>
            </a:endParaRPr>
          </a:p>
        </p:txBody>
      </p:sp>
      <p:sp>
        <p:nvSpPr>
          <p:cNvPr id="14" name="PoleTekstowe 13"/>
          <p:cNvSpPr txBox="1"/>
          <p:nvPr/>
        </p:nvSpPr>
        <p:spPr>
          <a:xfrm>
            <a:off x="5652532" y="5319032"/>
            <a:ext cx="2235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err="1" smtClean="0">
                <a:solidFill>
                  <a:srgbClr val="FF0000"/>
                </a:solidFill>
              </a:rPr>
              <a:t>Need</a:t>
            </a:r>
            <a:r>
              <a:rPr lang="pl-PL" b="1" dirty="0" smtClean="0">
                <a:solidFill>
                  <a:srgbClr val="FF0000"/>
                </a:solidFill>
              </a:rPr>
              <a:t> ``</a:t>
            </a:r>
            <a:r>
              <a:rPr lang="pl-PL" b="1" dirty="0" err="1" smtClean="0">
                <a:solidFill>
                  <a:srgbClr val="FF0000"/>
                </a:solidFill>
              </a:rPr>
              <a:t>new</a:t>
            </a:r>
            <a:r>
              <a:rPr lang="pl-PL" b="1" dirty="0" smtClean="0">
                <a:solidFill>
                  <a:srgbClr val="FF0000"/>
                </a:solidFill>
              </a:rPr>
              <a:t> </a:t>
            </a:r>
            <a:r>
              <a:rPr lang="pl-PL" b="1" dirty="0" err="1" smtClean="0">
                <a:solidFill>
                  <a:srgbClr val="FF0000"/>
                </a:solidFill>
              </a:rPr>
              <a:t>physics</a:t>
            </a:r>
            <a:r>
              <a:rPr lang="pl-PL" b="1" dirty="0" smtClean="0">
                <a:solidFill>
                  <a:srgbClr val="FF0000"/>
                </a:solidFill>
              </a:rPr>
              <a:t>”.</a:t>
            </a:r>
            <a:endParaRPr lang="pl-PL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789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L. Roszkowski, multiDM, 3/06/2016</a:t>
            </a:r>
            <a:endParaRPr lang="en-US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D1D49-2B4D-254C-87AB-5B655AD6F369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8050" y="1417619"/>
            <a:ext cx="4428750" cy="3976033"/>
          </a:xfrm>
          <a:prstGeom prst="rect">
            <a:avLst/>
          </a:prstGeom>
        </p:spPr>
      </p:pic>
      <p:sp>
        <p:nvSpPr>
          <p:cNvPr id="7" name="PoleTekstowe 6"/>
          <p:cNvSpPr txBox="1"/>
          <p:nvPr/>
        </p:nvSpPr>
        <p:spPr>
          <a:xfrm>
            <a:off x="837012" y="225345"/>
            <a:ext cx="78497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b="1" dirty="0" err="1" smtClean="0">
                <a:solidFill>
                  <a:srgbClr val="FF0000"/>
                </a:solidFill>
              </a:rPr>
              <a:t>Where</a:t>
            </a:r>
            <a:r>
              <a:rPr lang="pl-PL" sz="3600" b="1" dirty="0" smtClean="0">
                <a:solidFill>
                  <a:srgbClr val="FF0000"/>
                </a:solidFill>
              </a:rPr>
              <a:t> </a:t>
            </a:r>
            <a:r>
              <a:rPr lang="pl-PL" sz="3600" b="1" dirty="0" err="1" smtClean="0">
                <a:solidFill>
                  <a:srgbClr val="FF0000"/>
                </a:solidFill>
              </a:rPr>
              <a:t>is</a:t>
            </a:r>
            <a:r>
              <a:rPr lang="pl-PL" sz="3600" b="1" dirty="0" smtClean="0">
                <a:solidFill>
                  <a:srgbClr val="FF0000"/>
                </a:solidFill>
              </a:rPr>
              <a:t> ``</a:t>
            </a:r>
            <a:r>
              <a:rPr lang="pl-PL" sz="3600" b="1" dirty="0" err="1" smtClean="0">
                <a:solidFill>
                  <a:srgbClr val="FF0000"/>
                </a:solidFill>
              </a:rPr>
              <a:t>new</a:t>
            </a:r>
            <a:r>
              <a:rPr lang="pl-PL" sz="3600" b="1" dirty="0" smtClean="0">
                <a:solidFill>
                  <a:srgbClr val="FF0000"/>
                </a:solidFill>
              </a:rPr>
              <a:t> </a:t>
            </a:r>
            <a:r>
              <a:rPr lang="pl-PL" sz="3600" b="1" dirty="0" err="1" smtClean="0">
                <a:solidFill>
                  <a:srgbClr val="FF0000"/>
                </a:solidFill>
              </a:rPr>
              <a:t>physics</a:t>
            </a:r>
            <a:r>
              <a:rPr lang="pl-PL" sz="3600" b="1" dirty="0" smtClean="0">
                <a:solidFill>
                  <a:srgbClr val="FF0000"/>
                </a:solidFill>
              </a:rPr>
              <a:t>”? </a:t>
            </a:r>
          </a:p>
        </p:txBody>
      </p:sp>
      <p:sp>
        <p:nvSpPr>
          <p:cNvPr id="2" name="PoleTekstowe 1"/>
          <p:cNvSpPr txBox="1"/>
          <p:nvPr/>
        </p:nvSpPr>
        <p:spPr>
          <a:xfrm>
            <a:off x="285416" y="1635189"/>
            <a:ext cx="36818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pl-PL" sz="2400" b="1" dirty="0" smtClean="0"/>
              <a:t>No </a:t>
            </a:r>
            <a:r>
              <a:rPr lang="pl-PL" sz="2400" b="1" dirty="0" err="1" smtClean="0"/>
              <a:t>convincing</a:t>
            </a:r>
            <a:r>
              <a:rPr lang="pl-PL" sz="2400" b="1" dirty="0" smtClean="0"/>
              <a:t> </a:t>
            </a:r>
            <a:r>
              <a:rPr lang="pl-PL" sz="2400" b="1" dirty="0" err="1" smtClean="0"/>
              <a:t>hint</a:t>
            </a:r>
            <a:r>
              <a:rPr lang="pl-PL" sz="2400" b="1" dirty="0" smtClean="0"/>
              <a:t> from the LHC</a:t>
            </a:r>
          </a:p>
          <a:p>
            <a:endParaRPr lang="pl-PL" sz="2400" b="1" dirty="0" smtClean="0"/>
          </a:p>
          <a:p>
            <a:r>
              <a:rPr lang="pl-PL" sz="2400" b="1" dirty="0"/>
              <a:t>b</a:t>
            </a:r>
            <a:r>
              <a:rPr lang="pl-PL" sz="2400" b="1" dirty="0" smtClean="0"/>
              <a:t>ut…</a:t>
            </a:r>
          </a:p>
          <a:p>
            <a:endParaRPr lang="pl-PL" sz="2400" b="1" dirty="0" smtClean="0"/>
          </a:p>
        </p:txBody>
      </p:sp>
      <p:sp>
        <p:nvSpPr>
          <p:cNvPr id="3" name="PoleTekstowe 2"/>
          <p:cNvSpPr txBox="1"/>
          <p:nvPr/>
        </p:nvSpPr>
        <p:spPr>
          <a:xfrm>
            <a:off x="595861" y="5802110"/>
            <a:ext cx="7955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err="1" smtClean="0">
                <a:solidFill>
                  <a:srgbClr val="FF0000"/>
                </a:solidFill>
              </a:rPr>
              <a:t>Low</a:t>
            </a:r>
            <a:r>
              <a:rPr lang="pl-PL" sz="2400" b="1" dirty="0" smtClean="0">
                <a:solidFill>
                  <a:srgbClr val="FF0000"/>
                </a:solidFill>
              </a:rPr>
              <a:t> </a:t>
            </a:r>
            <a:r>
              <a:rPr lang="pl-PL" sz="2400" b="1" dirty="0" err="1" smtClean="0">
                <a:solidFill>
                  <a:srgbClr val="FF0000"/>
                </a:solidFill>
              </a:rPr>
              <a:t>energy</a:t>
            </a:r>
            <a:r>
              <a:rPr lang="pl-PL" sz="2400" b="1" dirty="0" smtClean="0">
                <a:solidFill>
                  <a:srgbClr val="FF0000"/>
                </a:solidFill>
              </a:rPr>
              <a:t> SUSY </a:t>
            </a:r>
            <a:r>
              <a:rPr lang="pl-PL" sz="2400" b="1" dirty="0" err="1" smtClean="0">
                <a:solidFill>
                  <a:srgbClr val="FF0000"/>
                </a:solidFill>
              </a:rPr>
              <a:t>remains</a:t>
            </a:r>
            <a:r>
              <a:rPr lang="pl-PL" sz="2400" b="1" dirty="0" smtClean="0">
                <a:solidFill>
                  <a:srgbClr val="FF0000"/>
                </a:solidFill>
              </a:rPr>
              <a:t> the front-</a:t>
            </a:r>
            <a:r>
              <a:rPr lang="pl-PL" sz="2400" b="1" dirty="0" err="1" smtClean="0">
                <a:solidFill>
                  <a:srgbClr val="FF0000"/>
                </a:solidFill>
              </a:rPr>
              <a:t>runner</a:t>
            </a:r>
            <a:r>
              <a:rPr lang="pl-PL" sz="2400" b="1" dirty="0" smtClean="0">
                <a:solidFill>
                  <a:srgbClr val="FF0000"/>
                </a:solidFill>
              </a:rPr>
              <a:t> for ``</a:t>
            </a:r>
            <a:r>
              <a:rPr lang="pl-PL" sz="2400" b="1" dirty="0" err="1" smtClean="0">
                <a:solidFill>
                  <a:srgbClr val="FF0000"/>
                </a:solidFill>
              </a:rPr>
              <a:t>new</a:t>
            </a:r>
            <a:r>
              <a:rPr lang="pl-PL" sz="2400" b="1" dirty="0" smtClean="0">
                <a:solidFill>
                  <a:srgbClr val="FF0000"/>
                </a:solidFill>
              </a:rPr>
              <a:t> </a:t>
            </a:r>
            <a:r>
              <a:rPr lang="pl-PL" sz="2400" b="1" dirty="0" err="1" smtClean="0">
                <a:solidFill>
                  <a:srgbClr val="FF0000"/>
                </a:solidFill>
              </a:rPr>
              <a:t>physics</a:t>
            </a:r>
            <a:r>
              <a:rPr lang="pl-PL" sz="2400" b="1" dirty="0" smtClean="0">
                <a:solidFill>
                  <a:srgbClr val="FF0000"/>
                </a:solidFill>
              </a:rPr>
              <a:t>”</a:t>
            </a:r>
            <a:endParaRPr lang="pl-PL" sz="2400" b="1" dirty="0">
              <a:solidFill>
                <a:srgbClr val="FF0000"/>
              </a:solidFill>
            </a:endParaRPr>
          </a:p>
        </p:txBody>
      </p:sp>
      <p:sp>
        <p:nvSpPr>
          <p:cNvPr id="8" name="Prostokąt 7"/>
          <p:cNvSpPr/>
          <p:nvPr/>
        </p:nvSpPr>
        <p:spPr>
          <a:xfrm>
            <a:off x="261650" y="3515109"/>
            <a:ext cx="421157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 err="1" smtClean="0">
                <a:solidFill>
                  <a:srgbClr val="660066"/>
                </a:solidFill>
              </a:rPr>
              <a:t>Higgs</a:t>
            </a:r>
            <a:r>
              <a:rPr lang="pl-PL" sz="2400" b="1" dirty="0" smtClean="0">
                <a:solidFill>
                  <a:srgbClr val="660066"/>
                </a:solidFill>
              </a:rPr>
              <a:t> </a:t>
            </a:r>
            <a:r>
              <a:rPr lang="pl-PL" sz="2400" b="1" dirty="0" err="1" smtClean="0">
                <a:solidFill>
                  <a:srgbClr val="660066"/>
                </a:solidFill>
              </a:rPr>
              <a:t>boson</a:t>
            </a:r>
            <a:r>
              <a:rPr lang="pl-PL" sz="2400" b="1" dirty="0" smtClean="0">
                <a:solidFill>
                  <a:srgbClr val="660066"/>
                </a:solidFill>
              </a:rPr>
              <a:t>:</a:t>
            </a:r>
          </a:p>
          <a:p>
            <a:endParaRPr lang="pl-PL" sz="2400" b="1" dirty="0" smtClean="0">
              <a:solidFill>
                <a:srgbClr val="660066"/>
              </a:solidFill>
            </a:endParaRPr>
          </a:p>
          <a:p>
            <a:pPr marL="285750" indent="-285750">
              <a:buFont typeface="Wingdings" charset="2"/>
              <a:buChar char="Ø"/>
            </a:pPr>
            <a:r>
              <a:rPr lang="pl-PL" sz="2400" b="1" dirty="0" err="1" smtClean="0">
                <a:solidFill>
                  <a:srgbClr val="000090"/>
                </a:solidFill>
              </a:rPr>
              <a:t>Fundamental</a:t>
            </a:r>
            <a:r>
              <a:rPr lang="pl-PL" sz="2400" b="1" dirty="0" smtClean="0">
                <a:solidFill>
                  <a:srgbClr val="000090"/>
                </a:solidFill>
              </a:rPr>
              <a:t> </a:t>
            </a:r>
            <a:r>
              <a:rPr lang="pl-PL" sz="2400" b="1" dirty="0" err="1">
                <a:solidFill>
                  <a:srgbClr val="000090"/>
                </a:solidFill>
              </a:rPr>
              <a:t>scalar</a:t>
            </a:r>
            <a:r>
              <a:rPr lang="pl-PL" sz="2400" b="1" dirty="0">
                <a:solidFill>
                  <a:srgbClr val="000090"/>
                </a:solidFill>
              </a:rPr>
              <a:t> --&gt; </a:t>
            </a:r>
            <a:r>
              <a:rPr lang="pl-PL" sz="2400" b="1" dirty="0" smtClean="0">
                <a:solidFill>
                  <a:srgbClr val="000090"/>
                </a:solidFill>
              </a:rPr>
              <a:t>SUSY</a:t>
            </a:r>
          </a:p>
          <a:p>
            <a:endParaRPr lang="pl-PL" sz="2400" b="1" dirty="0">
              <a:solidFill>
                <a:srgbClr val="000090"/>
              </a:solidFill>
            </a:endParaRPr>
          </a:p>
          <a:p>
            <a:pPr marL="285750" indent="-285750">
              <a:buFont typeface="Wingdings" charset="2"/>
              <a:buChar char="Ø"/>
            </a:pPr>
            <a:r>
              <a:rPr lang="pl-PL" sz="2400" b="1" dirty="0" err="1">
                <a:solidFill>
                  <a:srgbClr val="000090"/>
                </a:solidFill>
              </a:rPr>
              <a:t>Light</a:t>
            </a:r>
            <a:r>
              <a:rPr lang="pl-PL" sz="2400" b="1" dirty="0">
                <a:solidFill>
                  <a:srgbClr val="000090"/>
                </a:solidFill>
              </a:rPr>
              <a:t> and SM-</a:t>
            </a:r>
            <a:r>
              <a:rPr lang="pl-PL" sz="2400" b="1" dirty="0" err="1">
                <a:solidFill>
                  <a:srgbClr val="000090"/>
                </a:solidFill>
              </a:rPr>
              <a:t>like</a:t>
            </a:r>
            <a:r>
              <a:rPr lang="pl-PL" sz="2400" b="1" dirty="0">
                <a:solidFill>
                  <a:srgbClr val="000090"/>
                </a:solidFill>
              </a:rPr>
              <a:t> --&gt;     SUSY</a:t>
            </a:r>
          </a:p>
        </p:txBody>
      </p:sp>
      <p:sp>
        <p:nvSpPr>
          <p:cNvPr id="9" name="Zaokrąglony prostokąt 8"/>
          <p:cNvSpPr/>
          <p:nvPr/>
        </p:nvSpPr>
        <p:spPr>
          <a:xfrm>
            <a:off x="595861" y="5802110"/>
            <a:ext cx="7955472" cy="461665"/>
          </a:xfrm>
          <a:prstGeom prst="roundRect">
            <a:avLst/>
          </a:prstGeom>
          <a:solidFill>
            <a:schemeClr val="accent1">
              <a:alpha val="2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86668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4438"/>
            <a:ext cx="8229600" cy="1143000"/>
          </a:xfrm>
        </p:spPr>
        <p:txBody>
          <a:bodyPr/>
          <a:lstStyle/>
          <a:p>
            <a:r>
              <a:rPr lang="en-US" sz="3600" b="1" dirty="0" smtClean="0">
                <a:solidFill>
                  <a:srgbClr val="000090"/>
                </a:solidFill>
              </a:rPr>
              <a:t>Plan:</a:t>
            </a:r>
            <a:endParaRPr lang="en-US" sz="3600" b="1" dirty="0">
              <a:solidFill>
                <a:srgbClr val="000090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218140" y="1247760"/>
            <a:ext cx="8686800" cy="4525963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²"/>
            </a:pPr>
            <a:r>
              <a:rPr lang="en-US" sz="2400" b="1" dirty="0" smtClean="0">
                <a:solidFill>
                  <a:srgbClr val="0000FF"/>
                </a:solidFill>
              </a:rPr>
              <a:t>Implications </a:t>
            </a:r>
            <a:r>
              <a:rPr lang="en-US" sz="2400" b="1" dirty="0">
                <a:solidFill>
                  <a:srgbClr val="0000FF"/>
                </a:solidFill>
              </a:rPr>
              <a:t>of </a:t>
            </a:r>
            <a:r>
              <a:rPr lang="en-US" sz="2400" b="1" dirty="0" smtClean="0">
                <a:solidFill>
                  <a:srgbClr val="0000FF"/>
                </a:solidFill>
              </a:rPr>
              <a:t>Higgs boson m</a:t>
            </a:r>
            <a:r>
              <a:rPr lang="en-US" sz="2400" b="1" baseline="-25000" dirty="0" smtClean="0">
                <a:solidFill>
                  <a:srgbClr val="0000FF"/>
                </a:solidFill>
              </a:rPr>
              <a:t>h</a:t>
            </a:r>
            <a:r>
              <a:rPr lang="en-US" sz="2400" b="1" dirty="0">
                <a:solidFill>
                  <a:srgbClr val="0000FF"/>
                </a:solidFill>
              </a:rPr>
              <a:t>~</a:t>
            </a:r>
            <a:r>
              <a:rPr lang="en-US" sz="2400" b="1" dirty="0" smtClean="0">
                <a:solidFill>
                  <a:srgbClr val="0000FF"/>
                </a:solidFill>
              </a:rPr>
              <a:t>125 </a:t>
            </a:r>
            <a:r>
              <a:rPr lang="en-US" sz="2400" b="1" dirty="0" err="1">
                <a:solidFill>
                  <a:srgbClr val="0000FF"/>
                </a:solidFill>
              </a:rPr>
              <a:t>GeV</a:t>
            </a:r>
            <a:r>
              <a:rPr lang="en-US" sz="2400" b="1" dirty="0">
                <a:solidFill>
                  <a:srgbClr val="0000FF"/>
                </a:solidFill>
              </a:rPr>
              <a:t> and direct limits on SUSY:</a:t>
            </a:r>
          </a:p>
          <a:p>
            <a:pPr>
              <a:buFont typeface="Wingdings" charset="2"/>
              <a:buChar char="²"/>
            </a:pPr>
            <a:endParaRPr lang="en-US" sz="2400" b="1" dirty="0">
              <a:solidFill>
                <a:srgbClr val="0000FF"/>
              </a:solidFill>
            </a:endParaRPr>
          </a:p>
          <a:p>
            <a:pPr>
              <a:buFont typeface="Wingdings" charset="2"/>
              <a:buChar char="²"/>
            </a:pPr>
            <a:endParaRPr lang="en-US" sz="2400" b="1" dirty="0">
              <a:solidFill>
                <a:srgbClr val="0000FF"/>
              </a:solidFill>
            </a:endParaRPr>
          </a:p>
          <a:p>
            <a:pPr>
              <a:buFont typeface="Wingdings" charset="2"/>
              <a:buChar char="²"/>
            </a:pPr>
            <a:r>
              <a:rPr lang="en-US" sz="2400" b="1" dirty="0" smtClean="0">
                <a:solidFill>
                  <a:srgbClr val="0000FF"/>
                </a:solidFill>
              </a:rPr>
              <a:t>Prospects for detection in unified and general SUSY models</a:t>
            </a:r>
          </a:p>
          <a:p>
            <a:pPr lvl="1">
              <a:buFont typeface="Wingdings" charset="2"/>
              <a:buChar char="²"/>
            </a:pPr>
            <a:r>
              <a:rPr lang="en-US" sz="2000" b="1" dirty="0" smtClean="0">
                <a:solidFill>
                  <a:srgbClr val="0000FF"/>
                </a:solidFill>
              </a:rPr>
              <a:t>complementarity </a:t>
            </a:r>
            <a:r>
              <a:rPr lang="en-US" sz="2000" b="1" dirty="0">
                <a:solidFill>
                  <a:srgbClr val="0000FF"/>
                </a:solidFill>
              </a:rPr>
              <a:t>of LHC and DM searches (direct and CTA</a:t>
            </a:r>
            <a:r>
              <a:rPr lang="en-US" sz="2000" b="1" dirty="0" smtClean="0">
                <a:solidFill>
                  <a:srgbClr val="0000FF"/>
                </a:solidFill>
              </a:rPr>
              <a:t>)</a:t>
            </a:r>
          </a:p>
          <a:p>
            <a:pPr>
              <a:buFont typeface="Wingdings" charset="2"/>
              <a:buChar char="²"/>
            </a:pPr>
            <a:endParaRPr lang="en-US" sz="2400" b="1" dirty="0">
              <a:solidFill>
                <a:srgbClr val="0000FF"/>
              </a:solidFill>
            </a:endParaRPr>
          </a:p>
          <a:p>
            <a:pPr>
              <a:buFont typeface="Wingdings" charset="2"/>
              <a:buChar char="²"/>
            </a:pPr>
            <a:r>
              <a:rPr lang="en-US" sz="2400" b="1" dirty="0" smtClean="0">
                <a:solidFill>
                  <a:srgbClr val="0000FF"/>
                </a:solidFill>
              </a:rPr>
              <a:t>Once WIMP detected: challenge of WIMP reconstruction</a:t>
            </a:r>
            <a:endParaRPr lang="en-US" sz="2400" b="1" dirty="0">
              <a:solidFill>
                <a:srgbClr val="0000FF"/>
              </a:solidFill>
            </a:endParaRPr>
          </a:p>
          <a:p>
            <a:pPr>
              <a:buFont typeface="Wingdings" charset="2"/>
              <a:buChar char="²"/>
            </a:pPr>
            <a:r>
              <a:rPr lang="en-US" sz="2400" b="1" dirty="0" smtClean="0">
                <a:solidFill>
                  <a:srgbClr val="0000FF"/>
                </a:solidFill>
              </a:rPr>
              <a:t>Summary</a:t>
            </a:r>
            <a:endParaRPr lang="en-US" sz="2400" b="1" dirty="0">
              <a:solidFill>
                <a:srgbClr val="0000FF"/>
              </a:solidFill>
            </a:endParaRPr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3" y="6149442"/>
            <a:ext cx="721137" cy="71296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D1D49-2B4D-254C-87AB-5B655AD6F369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L. Roszkowski, multiDM, 3/06/2016</a:t>
            </a:r>
            <a:endParaRPr lang="en-US" dirty="0"/>
          </a:p>
        </p:txBody>
      </p:sp>
      <p:sp>
        <p:nvSpPr>
          <p:cNvPr id="3" name="PoleTekstowe 2"/>
          <p:cNvSpPr txBox="1"/>
          <p:nvPr/>
        </p:nvSpPr>
        <p:spPr>
          <a:xfrm>
            <a:off x="1465907" y="5173558"/>
            <a:ext cx="65972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 err="1" smtClean="0"/>
              <a:t>Based</a:t>
            </a:r>
            <a:r>
              <a:rPr lang="pl-PL" sz="1200" b="1" dirty="0" smtClean="0"/>
              <a:t> </a:t>
            </a:r>
            <a:r>
              <a:rPr lang="pl-PL" sz="1200" b="1" dirty="0" err="1" smtClean="0"/>
              <a:t>mainly</a:t>
            </a:r>
            <a:r>
              <a:rPr lang="pl-PL" sz="1200" b="1" dirty="0" smtClean="0"/>
              <a:t> </a:t>
            </a:r>
            <a:r>
              <a:rPr lang="pl-PL" sz="1200" b="1" dirty="0"/>
              <a:t>on:</a:t>
            </a:r>
          </a:p>
          <a:p>
            <a:pPr marL="285750" indent="-285750">
              <a:buFont typeface="Arial"/>
              <a:buChar char="•"/>
            </a:pPr>
            <a:r>
              <a:rPr lang="pl-PL" sz="1200" b="1" dirty="0"/>
              <a:t>K. Kowalska, L. Roszkowski, E. M. </a:t>
            </a:r>
            <a:r>
              <a:rPr lang="pl-PL" sz="1200" b="1" dirty="0" err="1"/>
              <a:t>Sessolo</a:t>
            </a:r>
            <a:r>
              <a:rPr lang="pl-PL" sz="1200" b="1" dirty="0"/>
              <a:t>, </a:t>
            </a:r>
            <a:r>
              <a:rPr lang="pl-PL" sz="1200" b="1" dirty="0">
                <a:hlinkClick r:id="rId4" tooltip="Abstract"/>
              </a:rPr>
              <a:t>arXiv:1302.5956</a:t>
            </a:r>
            <a:r>
              <a:rPr lang="pl-PL" sz="1200" b="1" dirty="0"/>
              <a:t>, JHEP 1306 (2013) 078</a:t>
            </a:r>
          </a:p>
          <a:p>
            <a:pPr marL="285750" indent="-285750">
              <a:buFont typeface="Arial"/>
              <a:buChar char="•"/>
            </a:pPr>
            <a:r>
              <a:rPr lang="pl-PL" sz="1200" b="1" dirty="0"/>
              <a:t>L. Roszkowski, E. M. </a:t>
            </a:r>
            <a:r>
              <a:rPr lang="pl-PL" sz="1200" b="1" dirty="0" err="1"/>
              <a:t>Sessolo</a:t>
            </a:r>
            <a:r>
              <a:rPr lang="pl-PL" sz="1200" b="1" dirty="0"/>
              <a:t>, A. J. Williams, </a:t>
            </a:r>
            <a:r>
              <a:rPr lang="pl-PL" sz="1200" b="1" dirty="0">
                <a:hlinkClick r:id="rId5" tooltip="Abstract"/>
              </a:rPr>
              <a:t>arXiv:1405.4289</a:t>
            </a:r>
            <a:r>
              <a:rPr lang="pl-PL" sz="1200" b="1" dirty="0"/>
              <a:t> and </a:t>
            </a:r>
            <a:r>
              <a:rPr lang="pl-PL" sz="1200" b="1" dirty="0">
                <a:hlinkClick r:id="rId6" tooltip="Abstract"/>
              </a:rPr>
              <a:t>arXiv:1411.5214</a:t>
            </a:r>
            <a:r>
              <a:rPr lang="pl-PL" sz="1200" b="1" dirty="0">
                <a:solidFill>
                  <a:srgbClr val="000090"/>
                </a:solidFill>
              </a:rPr>
              <a:t> (</a:t>
            </a:r>
            <a:r>
              <a:rPr lang="pl-PL" sz="1200" b="1" dirty="0"/>
              <a:t>JHEP)</a:t>
            </a:r>
          </a:p>
          <a:p>
            <a:pPr marL="285750" indent="-285750">
              <a:buFont typeface="Arial"/>
              <a:buChar char="•"/>
            </a:pPr>
            <a:r>
              <a:rPr lang="pl-PL" sz="1200" b="1" dirty="0"/>
              <a:t>K. Kowalska, L. Roszkowski, E. M. </a:t>
            </a:r>
            <a:r>
              <a:rPr lang="pl-PL" sz="1200" b="1" dirty="0" err="1"/>
              <a:t>Sessolo</a:t>
            </a:r>
            <a:r>
              <a:rPr lang="pl-PL" sz="1200" b="1" dirty="0"/>
              <a:t>, S. Trojanowski, </a:t>
            </a:r>
            <a:r>
              <a:rPr lang="pl-PL" sz="1200" b="1" dirty="0">
                <a:hlinkClick r:id="rId7" tooltip="Abstract"/>
              </a:rPr>
              <a:t>1402.1328</a:t>
            </a:r>
            <a:r>
              <a:rPr lang="pl-PL" sz="1200" b="1" dirty="0"/>
              <a:t> (JHEP)</a:t>
            </a:r>
          </a:p>
          <a:p>
            <a:pPr marL="285750" indent="-285750">
              <a:buFont typeface="Arial"/>
              <a:buChar char="•"/>
            </a:pPr>
            <a:r>
              <a:rPr lang="pl-PL" sz="1200" b="1" dirty="0"/>
              <a:t>K. Kowalska, L. Roszkowski, E. M. </a:t>
            </a:r>
            <a:r>
              <a:rPr lang="pl-PL" sz="1200" b="1" dirty="0" err="1"/>
              <a:t>Sessolo</a:t>
            </a:r>
            <a:r>
              <a:rPr lang="pl-PL" sz="1200" b="1" dirty="0"/>
              <a:t>, A. J. Williams, </a:t>
            </a:r>
            <a:r>
              <a:rPr lang="pl-PL" sz="1200" b="1" dirty="0">
                <a:hlinkClick r:id="rId8" tooltip="Abstract"/>
              </a:rPr>
              <a:t>1503.08219</a:t>
            </a:r>
            <a:r>
              <a:rPr lang="pl-PL" sz="1200" b="1" dirty="0"/>
              <a:t> (JHEP</a:t>
            </a:r>
            <a:r>
              <a:rPr lang="pl-PL" sz="1200" b="1" dirty="0" smtClean="0"/>
              <a:t>)</a:t>
            </a:r>
          </a:p>
          <a:p>
            <a:pPr marL="285750" indent="-285750">
              <a:buFont typeface="Arial"/>
              <a:buChar char="•"/>
            </a:pPr>
            <a:r>
              <a:rPr lang="pl-PL" sz="1200" b="1" dirty="0"/>
              <a:t>L. Roszkowski, E. M. </a:t>
            </a:r>
            <a:r>
              <a:rPr lang="pl-PL" sz="1200" b="1" dirty="0" err="1"/>
              <a:t>Sessolo</a:t>
            </a:r>
            <a:r>
              <a:rPr lang="pl-PL" sz="1200" b="1" dirty="0"/>
              <a:t>, </a:t>
            </a:r>
            <a:r>
              <a:rPr lang="pl-PL" sz="1200" b="1" dirty="0" smtClean="0"/>
              <a:t>S. Trojanowski, A</a:t>
            </a:r>
            <a:r>
              <a:rPr lang="pl-PL" sz="1200" b="1" dirty="0"/>
              <a:t>. J. </a:t>
            </a:r>
            <a:r>
              <a:rPr lang="pl-PL" sz="1200" b="1" dirty="0" smtClean="0"/>
              <a:t>Williams, 1603.06519</a:t>
            </a:r>
            <a:endParaRPr lang="pl-PL" sz="1200" b="1" dirty="0"/>
          </a:p>
        </p:txBody>
      </p:sp>
      <p:sp>
        <p:nvSpPr>
          <p:cNvPr id="8" name="Prostokąt 7"/>
          <p:cNvSpPr/>
          <p:nvPr/>
        </p:nvSpPr>
        <p:spPr>
          <a:xfrm>
            <a:off x="2809636" y="2156850"/>
            <a:ext cx="38566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z="2400" b="1" dirty="0" smtClean="0">
                <a:solidFill>
                  <a:srgbClr val="FF0000"/>
                </a:solidFill>
              </a:rPr>
              <a:t>DM WIMP: </a:t>
            </a:r>
            <a:r>
              <a:rPr lang="pl-PL" sz="2400" b="1" dirty="0">
                <a:solidFill>
                  <a:srgbClr val="FF0000"/>
                </a:solidFill>
              </a:rPr>
              <a:t>~1 </a:t>
            </a:r>
            <a:r>
              <a:rPr lang="pl-PL" sz="2400" b="1" dirty="0" err="1">
                <a:solidFill>
                  <a:srgbClr val="FF0000"/>
                </a:solidFill>
              </a:rPr>
              <a:t>TeV</a:t>
            </a:r>
            <a:r>
              <a:rPr lang="pl-PL" sz="2400" b="1" dirty="0">
                <a:solidFill>
                  <a:srgbClr val="FF0000"/>
                </a:solidFill>
              </a:rPr>
              <a:t> </a:t>
            </a:r>
            <a:r>
              <a:rPr lang="pl-PL" sz="2400" b="1" dirty="0" smtClean="0">
                <a:solidFill>
                  <a:srgbClr val="FF0000"/>
                </a:solidFill>
              </a:rPr>
              <a:t>(</a:t>
            </a:r>
            <a:r>
              <a:rPr lang="pl-PL" sz="2400" b="1" dirty="0" err="1" smtClean="0">
                <a:solidFill>
                  <a:srgbClr val="FF0000"/>
                </a:solidFill>
              </a:rPr>
              <a:t>higgsino</a:t>
            </a:r>
            <a:r>
              <a:rPr lang="pl-PL" sz="2400" b="1" dirty="0" smtClean="0">
                <a:solidFill>
                  <a:srgbClr val="FF0000"/>
                </a:solidFill>
              </a:rPr>
              <a:t>)</a:t>
            </a:r>
            <a:endParaRPr lang="pl-PL" sz="2400" b="1" dirty="0">
              <a:solidFill>
                <a:srgbClr val="FF0000"/>
              </a:solidFill>
            </a:endParaRPr>
          </a:p>
        </p:txBody>
      </p:sp>
      <p:sp>
        <p:nvSpPr>
          <p:cNvPr id="10" name="Zaokrąglony prostokąt 9"/>
          <p:cNvSpPr/>
          <p:nvPr/>
        </p:nvSpPr>
        <p:spPr>
          <a:xfrm>
            <a:off x="1347777" y="5161816"/>
            <a:ext cx="6170984" cy="1275125"/>
          </a:xfrm>
          <a:prstGeom prst="roundRect">
            <a:avLst/>
          </a:prstGeom>
          <a:solidFill>
            <a:srgbClr val="FF6600">
              <a:alpha val="2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28535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" name="Symbol zastępczy stopki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L. Roszkowski, multiDM, 3/06/2016</a:t>
            </a:r>
            <a:endParaRPr lang="en-US"/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D1D49-2B4D-254C-87AB-5B655AD6F369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766683" y="-1335722"/>
            <a:ext cx="7225194" cy="9529444"/>
          </a:xfrm>
          <a:prstGeom prst="rect">
            <a:avLst/>
          </a:prstGeom>
        </p:spPr>
      </p:pic>
      <p:sp>
        <p:nvSpPr>
          <p:cNvPr id="6" name="PoleTekstowe 5"/>
          <p:cNvSpPr txBox="1"/>
          <p:nvPr/>
        </p:nvSpPr>
        <p:spPr>
          <a:xfrm>
            <a:off x="1531720" y="274638"/>
            <a:ext cx="58547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dirty="0" err="1" smtClean="0">
                <a:solidFill>
                  <a:schemeClr val="bg1"/>
                </a:solidFill>
              </a:rPr>
              <a:t>There</a:t>
            </a:r>
            <a:r>
              <a:rPr lang="pl-PL" sz="4000" dirty="0" smtClean="0">
                <a:solidFill>
                  <a:schemeClr val="bg1"/>
                </a:solidFill>
              </a:rPr>
              <a:t> </a:t>
            </a:r>
            <a:r>
              <a:rPr lang="pl-PL" sz="4000" dirty="0" err="1" smtClean="0">
                <a:solidFill>
                  <a:schemeClr val="bg1"/>
                </a:solidFill>
              </a:rPr>
              <a:t>is</a:t>
            </a:r>
            <a:r>
              <a:rPr lang="pl-PL" sz="4000" dirty="0" smtClean="0">
                <a:solidFill>
                  <a:schemeClr val="bg1"/>
                </a:solidFill>
              </a:rPr>
              <a:t> </a:t>
            </a:r>
            <a:r>
              <a:rPr lang="pl-PL" sz="4000" dirty="0" err="1" smtClean="0">
                <a:solidFill>
                  <a:schemeClr val="bg1"/>
                </a:solidFill>
              </a:rPr>
              <a:t>more</a:t>
            </a:r>
            <a:r>
              <a:rPr lang="pl-PL" sz="4000" dirty="0" smtClean="0">
                <a:solidFill>
                  <a:schemeClr val="bg1"/>
                </a:solidFill>
              </a:rPr>
              <a:t> out </a:t>
            </a:r>
            <a:r>
              <a:rPr lang="pl-PL" sz="4000" dirty="0" err="1" smtClean="0">
                <a:solidFill>
                  <a:schemeClr val="bg1"/>
                </a:solidFill>
              </a:rPr>
              <a:t>there</a:t>
            </a:r>
            <a:r>
              <a:rPr lang="pl-PL" sz="4000" dirty="0" smtClean="0">
                <a:solidFill>
                  <a:schemeClr val="bg1"/>
                </a:solidFill>
              </a:rPr>
              <a:t> </a:t>
            </a:r>
            <a:r>
              <a:rPr lang="pl-PL" sz="4000" dirty="0" err="1" smtClean="0">
                <a:solidFill>
                  <a:schemeClr val="bg1"/>
                </a:solidFill>
              </a:rPr>
              <a:t>than</a:t>
            </a:r>
            <a:r>
              <a:rPr lang="pl-PL" sz="4000" dirty="0" smtClean="0">
                <a:solidFill>
                  <a:schemeClr val="bg1"/>
                </a:solidFill>
              </a:rPr>
              <a:t> </a:t>
            </a:r>
            <a:r>
              <a:rPr lang="pl-PL" sz="4000" dirty="0" err="1" smtClean="0">
                <a:solidFill>
                  <a:schemeClr val="bg1"/>
                </a:solidFill>
              </a:rPr>
              <a:t>meets</a:t>
            </a:r>
            <a:r>
              <a:rPr lang="pl-PL" sz="4000" dirty="0" smtClean="0">
                <a:solidFill>
                  <a:schemeClr val="bg1"/>
                </a:solidFill>
              </a:rPr>
              <a:t> the </a:t>
            </a:r>
            <a:r>
              <a:rPr lang="pl-PL" sz="4000" dirty="0" err="1" smtClean="0">
                <a:solidFill>
                  <a:schemeClr val="bg1"/>
                </a:solidFill>
              </a:rPr>
              <a:t>eye</a:t>
            </a:r>
            <a:endParaRPr lang="pl-PL" sz="4000" dirty="0">
              <a:solidFill>
                <a:schemeClr val="bg1"/>
              </a:solidFill>
            </a:endParaRPr>
          </a:p>
        </p:txBody>
      </p:sp>
      <p:sp>
        <p:nvSpPr>
          <p:cNvPr id="8" name="PoleTekstowe 7"/>
          <p:cNvSpPr txBox="1"/>
          <p:nvPr/>
        </p:nvSpPr>
        <p:spPr>
          <a:xfrm>
            <a:off x="7137400" y="6356350"/>
            <a:ext cx="1651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1400" dirty="0">
                <a:solidFill>
                  <a:srgbClr val="FFFFFF"/>
                </a:solidFill>
              </a:rPr>
              <a:t>a</a:t>
            </a:r>
            <a:r>
              <a:rPr lang="pl-PL" sz="1400" dirty="0" smtClean="0">
                <a:solidFill>
                  <a:srgbClr val="FFFFFF"/>
                </a:solidFill>
              </a:rPr>
              <a:t>l. et </a:t>
            </a:r>
            <a:r>
              <a:rPr lang="pl-PL" sz="1400" dirty="0" err="1" smtClean="0">
                <a:solidFill>
                  <a:srgbClr val="FFFFFF"/>
                </a:solidFill>
              </a:rPr>
              <a:t>Frenk</a:t>
            </a:r>
            <a:endParaRPr lang="pl-PL" sz="1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753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stopki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L. Roszkowski, multiDM, 3/06/2016</a:t>
            </a:r>
            <a:endParaRPr lang="en-US"/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D1D49-2B4D-254C-87AB-5B655AD6F369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766683" y="-1335722"/>
            <a:ext cx="7225194" cy="9529444"/>
          </a:xfrm>
          <a:prstGeom prst="rect">
            <a:avLst/>
          </a:prstGeom>
        </p:spPr>
      </p:pic>
      <p:sp>
        <p:nvSpPr>
          <p:cNvPr id="5" name="PoleTekstowe 4"/>
          <p:cNvSpPr txBox="1"/>
          <p:nvPr/>
        </p:nvSpPr>
        <p:spPr>
          <a:xfrm>
            <a:off x="1216800" y="2835393"/>
            <a:ext cx="6471473" cy="110799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pl-PL" sz="4800" b="1" dirty="0">
                <a:solidFill>
                  <a:schemeClr val="bg1"/>
                </a:solidFill>
              </a:rPr>
              <a:t>The WIMP </a:t>
            </a:r>
            <a:r>
              <a:rPr lang="pl-PL" sz="4800" b="1" dirty="0" err="1" smtClean="0">
                <a:solidFill>
                  <a:schemeClr val="bg1"/>
                </a:solidFill>
              </a:rPr>
              <a:t>Reigns</a:t>
            </a:r>
            <a:endParaRPr lang="pl-PL" sz="4800" b="1" dirty="0">
              <a:solidFill>
                <a:schemeClr val="bg1"/>
              </a:solidFill>
            </a:endParaRPr>
          </a:p>
          <a:p>
            <a:endParaRPr lang="pl-PL" dirty="0"/>
          </a:p>
        </p:txBody>
      </p:sp>
      <p:sp>
        <p:nvSpPr>
          <p:cNvPr id="6" name="PoleTekstowe 5"/>
          <p:cNvSpPr txBox="1"/>
          <p:nvPr/>
        </p:nvSpPr>
        <p:spPr>
          <a:xfrm>
            <a:off x="4418694" y="5409862"/>
            <a:ext cx="389680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>
                <a:solidFill>
                  <a:srgbClr val="FFFFFF"/>
                </a:solidFill>
              </a:rPr>
              <a:t>…but </a:t>
            </a:r>
            <a:r>
              <a:rPr lang="pl-PL" sz="3200" b="1" dirty="0" err="1">
                <a:solidFill>
                  <a:srgbClr val="FFFFFF"/>
                </a:solidFill>
              </a:rPr>
              <a:t>remains</a:t>
            </a:r>
            <a:r>
              <a:rPr lang="pl-PL" sz="3200" b="1" dirty="0">
                <a:solidFill>
                  <a:srgbClr val="FFFFFF"/>
                </a:solidFill>
              </a:rPr>
              <a:t> </a:t>
            </a:r>
            <a:r>
              <a:rPr lang="pl-PL" sz="3200" b="1" dirty="0" err="1">
                <a:solidFill>
                  <a:srgbClr val="FFFFFF"/>
                </a:solidFill>
              </a:rPr>
              <a:t>elusive</a:t>
            </a:r>
            <a:endParaRPr lang="pl-PL" sz="3200" b="1" dirty="0">
              <a:solidFill>
                <a:srgbClr val="FFFFFF"/>
              </a:solidFill>
            </a:endParaRP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284885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94791</TotalTime>
  <Words>2004</Words>
  <Application>Microsoft Office PowerPoint</Application>
  <PresentationFormat>Pokaz na ekranie (4:3)</PresentationFormat>
  <Paragraphs>386</Paragraphs>
  <Slides>29</Slides>
  <Notes>4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29</vt:i4>
      </vt:variant>
    </vt:vector>
  </HeadingPairs>
  <TitlesOfParts>
    <vt:vector size="33" baseType="lpstr">
      <vt:lpstr>Arial</vt:lpstr>
      <vt:lpstr>Calibri</vt:lpstr>
      <vt:lpstr>Wingdings</vt:lpstr>
      <vt:lpstr>Office Theme</vt:lpstr>
      <vt:lpstr>Dark matter – what it is  and  how to determine its properties</vt:lpstr>
      <vt:lpstr>Prezentacja programu PowerPoint</vt:lpstr>
      <vt:lpstr>Three ways to identify DM WIMP</vt:lpstr>
      <vt:lpstr>Particle theory driven approach </vt:lpstr>
      <vt:lpstr>Particle theory motivated approach </vt:lpstr>
      <vt:lpstr>Prezentacja programu PowerPoint</vt:lpstr>
      <vt:lpstr>Plan:</vt:lpstr>
      <vt:lpstr>Prezentacja programu PowerPoint</vt:lpstr>
      <vt:lpstr>Prezentacja programu PowerPoint</vt:lpstr>
      <vt:lpstr>Main news from the LHC so far…</vt:lpstr>
      <vt:lpstr>The 125 GeV Higgs boson and SUSY</vt:lpstr>
      <vt:lpstr>The 125 GeV Higgs Boson and SUSY</vt:lpstr>
      <vt:lpstr>~125 GeV Higgs and unified SUSY</vt:lpstr>
      <vt:lpstr>CMSSM and direct DM searches</vt:lpstr>
      <vt:lpstr>SUSY confronting data</vt:lpstr>
      <vt:lpstr>DM direct detection</vt:lpstr>
      <vt:lpstr>Prezentacja programu PowerPoint</vt:lpstr>
      <vt:lpstr>Why ~1 TeV higgsino DM is so interesting</vt:lpstr>
      <vt:lpstr>Prezentacja programu PowerPoint</vt:lpstr>
      <vt:lpstr>What can one learn from WIMP signal?</vt:lpstr>
      <vt:lpstr>If signal in direct detection only</vt:lpstr>
      <vt:lpstr>Prezentacja programu PowerPoint</vt:lpstr>
      <vt:lpstr>Prezentacja programu PowerPoint</vt:lpstr>
      <vt:lpstr>Prezentacja programu PowerPoint</vt:lpstr>
      <vt:lpstr>Prezentacja programu PowerPoint</vt:lpstr>
      <vt:lpstr>WIMP reconstruction with Fermi LAT and CTA</vt:lpstr>
      <vt:lpstr>WIMP reconstruction with Fermi LAT and CTA</vt:lpstr>
      <vt:lpstr>Interplay of direct detection and gamma radiation</vt:lpstr>
      <vt:lpstr>To take home:</vt:lpstr>
    </vt:vector>
  </TitlesOfParts>
  <Company>University of Sheffield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Leszek Roszkowski</dc:creator>
  <cp:lastModifiedBy>Gość</cp:lastModifiedBy>
  <cp:revision>919</cp:revision>
  <cp:lastPrinted>2016-06-02T20:53:50Z</cp:lastPrinted>
  <dcterms:created xsi:type="dcterms:W3CDTF">2012-06-20T14:18:15Z</dcterms:created>
  <dcterms:modified xsi:type="dcterms:W3CDTF">2016-06-03T09:14:53Z</dcterms:modified>
</cp:coreProperties>
</file>